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303" r:id="rId3"/>
    <p:sldId id="323" r:id="rId4"/>
    <p:sldId id="304" r:id="rId5"/>
    <p:sldId id="305" r:id="rId6"/>
    <p:sldId id="306" r:id="rId7"/>
    <p:sldId id="307" r:id="rId8"/>
    <p:sldId id="312" r:id="rId9"/>
    <p:sldId id="308" r:id="rId10"/>
    <p:sldId id="309" r:id="rId11"/>
    <p:sldId id="310" r:id="rId12"/>
    <p:sldId id="311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2" r:id="rId21"/>
    <p:sldId id="32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u="sng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u="sng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u="sng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u="sng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u="sng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u="sng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u="sng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u="sng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u="sng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58" autoAdjust="0"/>
    <p:restoredTop sz="94660"/>
  </p:normalViewPr>
  <p:slideViewPr>
    <p:cSldViewPr>
      <p:cViewPr varScale="1">
        <p:scale>
          <a:sx n="68" d="100"/>
          <a:sy n="68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7373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7373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3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73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373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7373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3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37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7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374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374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374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FDEF1C-22D5-4336-BE93-262B6C022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BD70C-6C5A-4F7D-9FDA-6A5F37CA9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EA011-71FF-423D-8C2D-C66F3B5DE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B7740-A97D-45B3-92B4-4A6C015D5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F6A45-8207-4C4A-8CA7-C9F64D8D4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3968B-EDAA-494C-A561-AD5C70186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6A967-01E0-49CF-93A8-85A6B9B1D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36D41-7438-468B-81EF-0736990819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1F114-004D-4EC2-A349-044B32717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AE02B-78B9-4FDA-832A-41C1F53FC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1AA2C-6332-44D6-88CB-201ACA627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270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0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271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27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7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u="none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27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u="none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27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u="none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F295CC4-48B9-4A44-A7E6-9796862D1EE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17" Type="http://schemas.openxmlformats.org/officeDocument/2006/relationships/image" Target="../media/image22.jpeg"/><Relationship Id="rId2" Type="http://schemas.openxmlformats.org/officeDocument/2006/relationships/image" Target="../media/image7.jpeg"/><Relationship Id="rId16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5" Type="http://schemas.openxmlformats.org/officeDocument/2006/relationships/image" Target="../media/image2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19200"/>
            <a:ext cx="8458200" cy="1431925"/>
          </a:xfrm>
        </p:spPr>
        <p:txBody>
          <a:bodyPr/>
          <a:lstStyle/>
          <a:p>
            <a:pPr algn="ctr"/>
            <a:r>
              <a:rPr lang="en-US" sz="4800">
                <a:solidFill>
                  <a:srgbClr val="FFFF00"/>
                </a:solidFill>
                <a:effectLst/>
                <a:latin typeface="Arial" charset="0"/>
              </a:rPr>
              <a:t>Feeding the monster: fueling mechanisms of AGN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0" y="4572000"/>
            <a:ext cx="2514600" cy="685800"/>
          </a:xfrm>
        </p:spPr>
        <p:txBody>
          <a:bodyPr/>
          <a:lstStyle/>
          <a:p>
            <a:r>
              <a:rPr lang="en-US" b="1">
                <a:effectLst/>
                <a:latin typeface="Arial" charset="0"/>
              </a:rPr>
              <a:t>Ioana</a:t>
            </a:r>
            <a:r>
              <a:rPr lang="en-US" b="1">
                <a:effectLst/>
              </a:rPr>
              <a:t> </a:t>
            </a:r>
            <a:r>
              <a:rPr lang="en-US" b="1">
                <a:effectLst/>
                <a:latin typeface="Arial" charset="0"/>
              </a:rPr>
              <a:t>Duţ</a:t>
            </a:r>
            <a:r>
              <a:rPr lang="en-US" b="1">
                <a:effectLst/>
                <a:latin typeface="Arial" charset="0"/>
                <a:cs typeface="Tahoma" pitchFamily="34" charset="0"/>
              </a:rPr>
              <a:t>an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14400" y="5943600"/>
            <a:ext cx="6553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u="none">
                <a:solidFill>
                  <a:schemeClr val="tx1"/>
                </a:solidFill>
              </a:rPr>
              <a:t>Advisors: Peter Biermann &amp; Alan Roy</a:t>
            </a:r>
            <a:endParaRPr lang="en-US" sz="2800" u="none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904875" y="65088"/>
            <a:ext cx="7307263" cy="1585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none">
                <a:solidFill>
                  <a:srgbClr val="FFFF00"/>
                </a:solidFill>
              </a:rPr>
              <a:t>SIMULATIONS:</a:t>
            </a:r>
          </a:p>
          <a:p>
            <a:endParaRPr lang="en-US" sz="1400" u="none">
              <a:solidFill>
                <a:srgbClr val="FFFF00"/>
              </a:solidFill>
            </a:endParaRPr>
          </a:p>
          <a:p>
            <a:r>
              <a:rPr lang="en-US" sz="2800">
                <a:solidFill>
                  <a:schemeClr val="accent1"/>
                </a:solidFill>
              </a:rPr>
              <a:t>Multi-phase gas dynamic in a week barred</a:t>
            </a:r>
          </a:p>
          <a:p>
            <a:r>
              <a:rPr lang="en-US" sz="2800">
                <a:solidFill>
                  <a:schemeClr val="accent1"/>
                </a:solidFill>
              </a:rPr>
              <a:t>potential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6448425" y="1371600"/>
            <a:ext cx="2695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accent1"/>
                </a:solidFill>
              </a:rPr>
              <a:t>(Wada &amp; Koda, 2001)</a:t>
            </a: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8256588" cy="1127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2D hydrodynamical simulations for a single fluid + self-gravity of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the gas + radiative cooling + heating processes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solve the eqs. of motion on a rotating frame of a bar potential </a:t>
            </a:r>
          </a:p>
        </p:txBody>
      </p:sp>
      <p:pic>
        <p:nvPicPr>
          <p:cNvPr id="177158" name="Picture 6" descr="si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352800"/>
            <a:ext cx="4114800" cy="23574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77159" name="Line 7"/>
          <p:cNvSpPr>
            <a:spLocks noChangeShapeType="1"/>
          </p:cNvSpPr>
          <p:nvPr/>
        </p:nvSpPr>
        <p:spPr bwMode="auto">
          <a:xfrm flipH="1" flipV="1">
            <a:off x="4267200" y="5181600"/>
            <a:ext cx="152400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 flipH="1" flipV="1">
            <a:off x="3581400" y="5181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5638800" y="5105400"/>
            <a:ext cx="31130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u="none">
                <a:solidFill>
                  <a:schemeClr val="accent1"/>
                </a:solidFill>
              </a:rPr>
              <a:t>Cooling function (10-10</a:t>
            </a:r>
            <a:r>
              <a:rPr lang="en-US" sz="1800" u="none" baseline="30000">
                <a:solidFill>
                  <a:schemeClr val="accent1"/>
                </a:solidFill>
              </a:rPr>
              <a:t>8</a:t>
            </a:r>
            <a:r>
              <a:rPr lang="en-US" sz="1800" u="none">
                <a:solidFill>
                  <a:schemeClr val="accent1"/>
                </a:solidFill>
              </a:rPr>
              <a:t> K)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3108325" y="5943600"/>
            <a:ext cx="1543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u="none">
                <a:solidFill>
                  <a:srgbClr val="FF0000"/>
                </a:solidFill>
              </a:rPr>
              <a:t> heating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0" name="Picture 2" descr="si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363" y="47625"/>
            <a:ext cx="7153275" cy="6762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904875" y="65088"/>
            <a:ext cx="7505700" cy="1585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none">
                <a:solidFill>
                  <a:srgbClr val="FFFF00"/>
                </a:solidFill>
              </a:rPr>
              <a:t>SIMULATIONS:</a:t>
            </a:r>
          </a:p>
          <a:p>
            <a:endParaRPr lang="en-US" sz="1400" u="none">
              <a:solidFill>
                <a:srgbClr val="FFFF00"/>
              </a:solidFill>
            </a:endParaRPr>
          </a:p>
          <a:p>
            <a:r>
              <a:rPr lang="en-US" sz="2800">
                <a:solidFill>
                  <a:schemeClr val="accent1"/>
                </a:solidFill>
              </a:rPr>
              <a:t>Merging between a central massive BH and</a:t>
            </a:r>
          </a:p>
          <a:p>
            <a:r>
              <a:rPr lang="en-US" sz="2800">
                <a:solidFill>
                  <a:schemeClr val="accent1"/>
                </a:solidFill>
              </a:rPr>
              <a:t>a gas clump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914400" y="1981200"/>
            <a:ext cx="4435475" cy="149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i="1" u="none"/>
              <a:t> </a:t>
            </a:r>
            <a:r>
              <a:rPr lang="en-US" u="none"/>
              <a:t>merging between a central BH of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~10</a:t>
            </a:r>
            <a:r>
              <a:rPr lang="en-US" u="none" baseline="30000"/>
              <a:t>7</a:t>
            </a:r>
            <a:r>
              <a:rPr lang="en-US" u="none"/>
              <a:t> M</a:t>
            </a:r>
            <a:r>
              <a:rPr lang="en-US" u="none" baseline="-25000"/>
              <a:t>Sun</a:t>
            </a:r>
            <a:r>
              <a:rPr lang="en-US" u="none"/>
              <a:t> and a spherical clump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of ~10</a:t>
            </a:r>
            <a:r>
              <a:rPr lang="en-US" u="none" baseline="30000"/>
              <a:t>7</a:t>
            </a:r>
            <a:r>
              <a:rPr lang="en-US" u="none"/>
              <a:t> M</a:t>
            </a:r>
            <a:r>
              <a:rPr lang="en-US" u="none" baseline="-25000"/>
              <a:t>Sun</a:t>
            </a:r>
            <a:r>
              <a:rPr lang="en-US" u="none"/>
              <a:t> and size of ~10 pc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i="1" u="none"/>
              <a:t> </a:t>
            </a:r>
            <a:r>
              <a:rPr lang="en-US" u="none"/>
              <a:t>clump is describe by a SPH code</a:t>
            </a:r>
            <a:r>
              <a:rPr lang="en-US" i="1"/>
              <a:t> 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7332663" y="1371600"/>
            <a:ext cx="17351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accent1"/>
                </a:solidFill>
              </a:rPr>
              <a:t>(Bekki, 2000)</a:t>
            </a:r>
          </a:p>
        </p:txBody>
      </p:sp>
      <p:pic>
        <p:nvPicPr>
          <p:cNvPr id="175110" name="Picture 6" descr="c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828800"/>
            <a:ext cx="3517900" cy="4800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75111" name="Picture 7" descr="cl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724400"/>
            <a:ext cx="4953000" cy="18827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904875" y="65088"/>
            <a:ext cx="8335963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none">
                <a:solidFill>
                  <a:srgbClr val="FFFF00"/>
                </a:solidFill>
              </a:rPr>
              <a:t>SIMULATIONS:</a:t>
            </a:r>
          </a:p>
          <a:p>
            <a:endParaRPr lang="en-US" sz="1400" u="none">
              <a:solidFill>
                <a:srgbClr val="FFFF00"/>
              </a:solidFill>
            </a:endParaRPr>
          </a:p>
          <a:p>
            <a:r>
              <a:rPr lang="en-US" sz="2800">
                <a:solidFill>
                  <a:schemeClr val="accent1"/>
                </a:solidFill>
              </a:rPr>
              <a:t>Effects of a SMBHs binary on a nuclear gas disk</a:t>
            </a:r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6637338" y="1371600"/>
            <a:ext cx="25066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accent1"/>
                </a:solidFill>
              </a:rPr>
              <a:t>(Matsui et al., 2006)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914400" y="1981200"/>
            <a:ext cx="8266113" cy="4413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i="1" u="none"/>
              <a:t> </a:t>
            </a:r>
            <a:r>
              <a:rPr lang="en-US" u="none"/>
              <a:t>gravitational potential of SMBHs binary has a non-axisymmetric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component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changes of gravit. potential due to orbital motions of SMBHs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binary may induce resonance phenomena ~ barred galaxies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similar resonances may trigger star formation in nuclear gas disk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</a:t>
            </a:r>
            <a:r>
              <a:rPr lang="en-US" u="none">
                <a:solidFill>
                  <a:srgbClr val="FFFF00"/>
                </a:solidFill>
              </a:rPr>
              <a:t>SMBHs binary may yield some peculiar gaseous features in the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>
                <a:solidFill>
                  <a:srgbClr val="FFFF00"/>
                </a:solidFill>
              </a:rPr>
              <a:t>   nuclear disk – evidence of a SMBHs binary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 3D Tree + SPH code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SPH + self-gravity of gas in the fixes stellar potential + radiative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cooling + star formation + thermal heating from supernova +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Salpeter IMF for newly formed stars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model: NGC 6240 – 5x10</a:t>
            </a:r>
            <a:r>
              <a:rPr lang="en-US" u="none" baseline="30000"/>
              <a:t>8</a:t>
            </a:r>
            <a:r>
              <a:rPr lang="en-US" u="none"/>
              <a:t> M</a:t>
            </a:r>
            <a:r>
              <a:rPr lang="en-US" u="none" baseline="-25000"/>
              <a:t>Sun</a:t>
            </a:r>
            <a:r>
              <a:rPr lang="en-US" u="none"/>
              <a:t>, 750 pc separation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6" name="Picture 2" descr="bi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"/>
            <a:ext cx="7010400" cy="5573713"/>
          </a:xfrm>
          <a:prstGeom prst="rect">
            <a:avLst/>
          </a:prstGeom>
          <a:noFill/>
        </p:spPr>
      </p:pic>
      <p:pic>
        <p:nvPicPr>
          <p:cNvPr id="185348" name="Picture 4" descr="b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638800"/>
            <a:ext cx="8153400" cy="574675"/>
          </a:xfrm>
          <a:prstGeom prst="rect">
            <a:avLst/>
          </a:prstGeom>
          <a:noFill/>
        </p:spPr>
      </p:pic>
      <p:pic>
        <p:nvPicPr>
          <p:cNvPr id="185349" name="Picture 5" descr="b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6172200"/>
            <a:ext cx="8153400" cy="22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bi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71500"/>
            <a:ext cx="7219950" cy="5295900"/>
          </a:xfrm>
          <a:prstGeom prst="rect">
            <a:avLst/>
          </a:prstGeom>
          <a:noFill/>
        </p:spPr>
      </p:pic>
      <p:pic>
        <p:nvPicPr>
          <p:cNvPr id="186371" name="Picture 3" descr="b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353050"/>
            <a:ext cx="8382000" cy="590550"/>
          </a:xfrm>
          <a:prstGeom prst="rect">
            <a:avLst/>
          </a:prstGeom>
          <a:noFill/>
        </p:spPr>
      </p:pic>
      <p:pic>
        <p:nvPicPr>
          <p:cNvPr id="186372" name="Picture 4" descr="b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5867400"/>
            <a:ext cx="8382000" cy="22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904875" y="65088"/>
            <a:ext cx="7740650" cy="1509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none">
                <a:solidFill>
                  <a:srgbClr val="FFFF00"/>
                </a:solidFill>
              </a:rPr>
              <a:t>OBSERVATIONS:</a:t>
            </a:r>
          </a:p>
          <a:p>
            <a:endParaRPr lang="en-US" sz="900" u="none">
              <a:solidFill>
                <a:srgbClr val="FFFF00"/>
              </a:solidFill>
            </a:endParaRPr>
          </a:p>
          <a:p>
            <a:r>
              <a:rPr lang="en-US" sz="2800">
                <a:solidFill>
                  <a:schemeClr val="accent1"/>
                </a:solidFill>
              </a:rPr>
              <a:t>Molecular gas in NUclei of GAlaxies (NUGA):</a:t>
            </a:r>
          </a:p>
          <a:p>
            <a:r>
              <a:rPr lang="en-US" sz="2800">
                <a:solidFill>
                  <a:schemeClr val="accent1"/>
                </a:solidFill>
              </a:rPr>
              <a:t>Gravitational torques and AGN feeding 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5840413" y="1524000"/>
            <a:ext cx="33797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accent1"/>
                </a:solidFill>
              </a:rPr>
              <a:t>(Garcia-Burillo et al., 2005)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914400" y="1981200"/>
            <a:ext cx="8335963" cy="4413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i="1" u="none"/>
              <a:t> </a:t>
            </a:r>
            <a:r>
              <a:rPr lang="en-US" u="none"/>
              <a:t>NUGA project is the first high-resolution (0.5”-1”) CO survey of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12 low-luminosity AGN (Seyferts, LINERs, transition HII -- LINER)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for LLAGN, mass accretion rates (typical bolometric luminosity)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range 10</a:t>
            </a:r>
            <a:r>
              <a:rPr lang="en-US" u="none" baseline="30000"/>
              <a:t>-2</a:t>
            </a:r>
            <a:r>
              <a:rPr lang="en-US" u="none"/>
              <a:t> – 10</a:t>
            </a:r>
            <a:r>
              <a:rPr lang="en-US" u="none" baseline="30000"/>
              <a:t>-5</a:t>
            </a:r>
            <a:r>
              <a:rPr lang="en-US" u="none"/>
              <a:t> M</a:t>
            </a:r>
            <a:r>
              <a:rPr lang="en-US" u="none" baseline="-25000"/>
              <a:t>Sun</a:t>
            </a:r>
            <a:r>
              <a:rPr lang="en-US" u="none"/>
              <a:t>/yr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total mass budget is dominated by the stellar contribution </a:t>
            </a:r>
            <a:r>
              <a:rPr lang="en-US" u="none">
                <a:sym typeface="Wingdings" pitchFamily="2" charset="2"/>
              </a:rPr>
              <a:t>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neglect the effect of the gas self-gravity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estimated the gravitational torques exerted by the stellar potential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(from the NIR images) on their molecular circumnuclear disks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(from NUGA CO maps)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</a:t>
            </a:r>
            <a:r>
              <a:rPr lang="en-US" u="none">
                <a:solidFill>
                  <a:srgbClr val="FFFF00"/>
                </a:solidFill>
              </a:rPr>
              <a:t>whether other mechanisms are required to explain the low level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>
                <a:solidFill>
                  <a:srgbClr val="FFFF00"/>
                </a:solidFill>
              </a:rPr>
              <a:t>   of nuclear activity in these galaxies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u="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8" name="Picture 2" descr="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81200"/>
            <a:ext cx="5410200" cy="2170113"/>
          </a:xfrm>
          <a:prstGeom prst="rect">
            <a:avLst/>
          </a:prstGeom>
          <a:noFill/>
        </p:spPr>
      </p:pic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1584325" y="725488"/>
            <a:ext cx="31321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</a:rPr>
              <a:t>FUNNY BEHAVIOR!!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1508125" y="4916488"/>
            <a:ext cx="17764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none"/>
              <a:t>Scenario…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904875" y="65088"/>
            <a:ext cx="6550025" cy="1509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none">
                <a:solidFill>
                  <a:srgbClr val="FFFF00"/>
                </a:solidFill>
              </a:rPr>
              <a:t>OBSERVATIONS:</a:t>
            </a:r>
          </a:p>
          <a:p>
            <a:endParaRPr lang="en-US" sz="900" u="none">
              <a:solidFill>
                <a:srgbClr val="FFFF00"/>
              </a:solidFill>
            </a:endParaRPr>
          </a:p>
          <a:p>
            <a:r>
              <a:rPr lang="en-US" sz="2800">
                <a:solidFill>
                  <a:schemeClr val="accent1"/>
                </a:solidFill>
              </a:rPr>
              <a:t>Streaming motion towards the SMBH </a:t>
            </a:r>
          </a:p>
          <a:p>
            <a:r>
              <a:rPr lang="en-US" sz="2800">
                <a:solidFill>
                  <a:schemeClr val="accent1"/>
                </a:solidFill>
              </a:rPr>
              <a:t>in NGC 1097</a:t>
            </a:r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6834188" y="1431925"/>
            <a:ext cx="23098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accent1"/>
                </a:solidFill>
              </a:rPr>
              <a:t>(Fathi et al., 2006)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0" y="1905000"/>
            <a:ext cx="9144000" cy="295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i="1" u="none"/>
              <a:t> </a:t>
            </a:r>
            <a:r>
              <a:rPr lang="en-US" u="none"/>
              <a:t>GMOS-IFU and HST-ACS to map the gas kinematics (velocity field) and   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structure within the inner 0.5x1.0 kpc of NGC 1097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velocity field was derived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from the central wavelength of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gaussians fitted to the narrow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H comp. and to the [NII]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emission-lines</a:t>
            </a:r>
          </a:p>
        </p:txBody>
      </p:sp>
      <p:pic>
        <p:nvPicPr>
          <p:cNvPr id="189445" name="Picture 5" descr="st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798763"/>
            <a:ext cx="4876800" cy="356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6" name="Picture 2" descr="st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8600"/>
            <a:ext cx="6629400" cy="6410325"/>
          </a:xfrm>
          <a:prstGeom prst="rect">
            <a:avLst/>
          </a:prstGeom>
          <a:noFill/>
        </p:spPr>
      </p:pic>
      <p:pic>
        <p:nvPicPr>
          <p:cNvPr id="190467" name="Picture 3" descr="str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6525" y="1447800"/>
            <a:ext cx="6467475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7" name="Picture 7" descr="phinn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143000"/>
            <a:ext cx="5915025" cy="4554538"/>
          </a:xfrm>
          <a:prstGeom prst="rect">
            <a:avLst/>
          </a:prstGeom>
          <a:noFill/>
        </p:spPr>
      </p:pic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5943600" y="5943600"/>
            <a:ext cx="1878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/>
              <a:t>Phinney, 1994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901700" y="1889125"/>
            <a:ext cx="8178800" cy="405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u="none"/>
              <a:t>large-scale gas can be driven from galactic scales by </a:t>
            </a:r>
          </a:p>
          <a:p>
            <a:pPr marL="342900" indent="-342900"/>
            <a:r>
              <a:rPr lang="en-US" u="none"/>
              <a:t>    </a:t>
            </a:r>
            <a:r>
              <a:rPr lang="en-US" u="none">
                <a:solidFill>
                  <a:srgbClr val="FFFF00"/>
                </a:solidFill>
              </a:rPr>
              <a:t>gravity torques</a:t>
            </a:r>
            <a:r>
              <a:rPr lang="en-US" u="none"/>
              <a:t> of non-symmetric perturbations, such as</a:t>
            </a:r>
          </a:p>
          <a:p>
            <a:pPr marL="342900" indent="-342900"/>
            <a:r>
              <a:rPr lang="en-US" u="none"/>
              <a:t>    </a:t>
            </a:r>
            <a:r>
              <a:rPr lang="en-US" u="none">
                <a:solidFill>
                  <a:srgbClr val="FFFF00"/>
                </a:solidFill>
              </a:rPr>
              <a:t>bars, spirals, galaxy interactions </a:t>
            </a:r>
          </a:p>
          <a:p>
            <a:pPr marL="342900" indent="-342900"/>
            <a:endParaRPr lang="en-US" u="none">
              <a:solidFill>
                <a:srgbClr val="FFFF00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u="none">
                <a:solidFill>
                  <a:schemeClr val="tx1"/>
                </a:solidFill>
              </a:rPr>
              <a:t>inflow generated by a rotating bar potential does not extend</a:t>
            </a:r>
          </a:p>
          <a:p>
            <a:pPr marL="342900" indent="-342900"/>
            <a:r>
              <a:rPr lang="en-US" u="none">
                <a:solidFill>
                  <a:schemeClr val="tx1"/>
                </a:solidFill>
              </a:rPr>
              <a:t>    all the way into scales where </a:t>
            </a:r>
            <a:r>
              <a:rPr lang="en-US" u="none">
                <a:solidFill>
                  <a:srgbClr val="FFFF00"/>
                </a:solidFill>
              </a:rPr>
              <a:t>turbulent viscosity</a:t>
            </a:r>
            <a:r>
              <a:rPr lang="en-US" u="none">
                <a:solidFill>
                  <a:schemeClr val="tx1"/>
                </a:solidFill>
              </a:rPr>
              <a:t> or </a:t>
            </a:r>
            <a:r>
              <a:rPr lang="en-US" u="none">
                <a:solidFill>
                  <a:srgbClr val="FFFF00"/>
                </a:solidFill>
              </a:rPr>
              <a:t>cloud-cloud</a:t>
            </a:r>
          </a:p>
          <a:p>
            <a:pPr marL="342900" indent="-342900"/>
            <a:r>
              <a:rPr lang="en-US" u="none">
                <a:solidFill>
                  <a:schemeClr val="tx1"/>
                </a:solidFill>
              </a:rPr>
              <a:t>    collisions could take over</a:t>
            </a:r>
          </a:p>
          <a:p>
            <a:pPr marL="342900" indent="-342900"/>
            <a:endParaRPr lang="en-US" u="none">
              <a:solidFill>
                <a:schemeClr val="tx1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u="none">
                <a:solidFill>
                  <a:schemeClr val="tx1"/>
                </a:solidFill>
              </a:rPr>
              <a:t>not all the spirals are barred or show oval distortions, and only </a:t>
            </a:r>
          </a:p>
          <a:p>
            <a:pPr marL="342900" indent="-342900"/>
            <a:r>
              <a:rPr lang="en-US" u="none">
                <a:solidFill>
                  <a:schemeClr val="tx1"/>
                </a:solidFill>
              </a:rPr>
              <a:t>     a few percent of them are AGN</a:t>
            </a:r>
          </a:p>
          <a:p>
            <a:pPr marL="342900" indent="-342900"/>
            <a:endParaRPr lang="en-US" u="none">
              <a:solidFill>
                <a:schemeClr val="tx1"/>
              </a:solidFill>
            </a:endParaRPr>
          </a:p>
          <a:p>
            <a:pPr marL="342900" indent="-342900"/>
            <a:endParaRPr lang="en-US" u="none">
              <a:solidFill>
                <a:schemeClr val="tx1"/>
              </a:solidFill>
            </a:endParaRPr>
          </a:p>
          <a:p>
            <a:pPr marL="342900" indent="-342900"/>
            <a:r>
              <a:rPr lang="en-US" u="none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24399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none">
                <a:solidFill>
                  <a:srgbClr val="FFFF00"/>
                </a:solidFill>
              </a:rPr>
              <a:t>Conclusions: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838200" y="1839913"/>
            <a:ext cx="8367713" cy="405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u="none">
                <a:solidFill>
                  <a:srgbClr val="FFFF00"/>
                </a:solidFill>
              </a:rPr>
              <a:t> “bars within bars”:</a:t>
            </a:r>
            <a:r>
              <a:rPr lang="en-US" u="none">
                <a:solidFill>
                  <a:schemeClr val="tx1"/>
                </a:solidFill>
              </a:rPr>
              <a:t> as the gas accumulates, it may become </a:t>
            </a:r>
          </a:p>
          <a:p>
            <a:r>
              <a:rPr lang="en-US" u="none">
                <a:solidFill>
                  <a:schemeClr val="tx1"/>
                </a:solidFill>
              </a:rPr>
              <a:t>  self-graviting, and fragment into one or more smaller clumps.</a:t>
            </a:r>
          </a:p>
          <a:p>
            <a:r>
              <a:rPr lang="en-US" u="none">
                <a:solidFill>
                  <a:schemeClr val="tx1"/>
                </a:solidFill>
              </a:rPr>
              <a:t>  If many clumps are formed, they can exchange angular moment</a:t>
            </a:r>
          </a:p>
          <a:p>
            <a:r>
              <a:rPr lang="en-US" u="none">
                <a:solidFill>
                  <a:schemeClr val="tx1"/>
                </a:solidFill>
              </a:rPr>
              <a:t>  leading to futher concentration of a fraction of the gas; this may</a:t>
            </a:r>
          </a:p>
          <a:p>
            <a:r>
              <a:rPr lang="en-US" u="none">
                <a:solidFill>
                  <a:schemeClr val="tx1"/>
                </a:solidFill>
              </a:rPr>
              <a:t>  become gravit. unstable again and form a gaseous bar, which</a:t>
            </a:r>
          </a:p>
          <a:p>
            <a:r>
              <a:rPr lang="en-US" u="none">
                <a:solidFill>
                  <a:schemeClr val="tx1"/>
                </a:solidFill>
              </a:rPr>
              <a:t>  causes futher inflow…</a:t>
            </a:r>
          </a:p>
          <a:p>
            <a:endParaRPr lang="en-US" u="none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US" u="none">
                <a:solidFill>
                  <a:schemeClr val="tx1"/>
                </a:solidFill>
              </a:rPr>
              <a:t> </a:t>
            </a:r>
            <a:r>
              <a:rPr lang="en-US" u="none">
                <a:solidFill>
                  <a:srgbClr val="FFFF00"/>
                </a:solidFill>
              </a:rPr>
              <a:t>magnetic stresses</a:t>
            </a:r>
            <a:r>
              <a:rPr lang="en-US" u="none">
                <a:solidFill>
                  <a:schemeClr val="tx1"/>
                </a:solidFill>
              </a:rPr>
              <a:t> can deal with the excess angular momentum</a:t>
            </a:r>
          </a:p>
          <a:p>
            <a:r>
              <a:rPr lang="en-US" u="none">
                <a:solidFill>
                  <a:schemeClr val="tx1"/>
                </a:solidFill>
              </a:rPr>
              <a:t>  in strongly magnetized accreting gas</a:t>
            </a:r>
          </a:p>
          <a:p>
            <a:endParaRPr lang="en-US" u="none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US" u="none">
                <a:solidFill>
                  <a:schemeClr val="tx1"/>
                </a:solidFill>
              </a:rPr>
              <a:t> </a:t>
            </a:r>
            <a:r>
              <a:rPr lang="en-US" u="none">
                <a:solidFill>
                  <a:srgbClr val="FFFF00"/>
                </a:solidFill>
              </a:rPr>
              <a:t>ordered magnetic field on scale of ~10pc</a:t>
            </a:r>
            <a:r>
              <a:rPr lang="en-US" u="none">
                <a:solidFill>
                  <a:schemeClr val="tx1"/>
                </a:solidFill>
              </a:rPr>
              <a:t> in the form of loops and</a:t>
            </a:r>
          </a:p>
          <a:p>
            <a:r>
              <a:rPr lang="en-US" u="none">
                <a:solidFill>
                  <a:schemeClr val="tx1"/>
                </a:solidFill>
              </a:rPr>
              <a:t>  arcs, if dynamically important, drive accretion in the inner few tens</a:t>
            </a:r>
          </a:p>
          <a:p>
            <a:r>
              <a:rPr lang="en-US" u="none">
                <a:solidFill>
                  <a:schemeClr val="tx1"/>
                </a:solidFill>
              </a:rPr>
              <a:t>  of parsecs from the BH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24399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none">
                <a:solidFill>
                  <a:srgbClr val="FFFF00"/>
                </a:solidFill>
              </a:rPr>
              <a:t>Conclusions: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914400" y="2514600"/>
            <a:ext cx="8286750" cy="1495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u="none">
                <a:solidFill>
                  <a:srgbClr val="FFFF00"/>
                </a:solidFill>
              </a:rPr>
              <a:t>Large-scale mechanisms: </a:t>
            </a:r>
          </a:p>
          <a:p>
            <a:r>
              <a:rPr lang="en-US" sz="3600" u="none">
                <a:solidFill>
                  <a:srgbClr val="FFFF00"/>
                </a:solidFill>
              </a:rPr>
              <a:t>   </a:t>
            </a:r>
            <a:r>
              <a:rPr lang="en-US" sz="3600">
                <a:solidFill>
                  <a:srgbClr val="FFFF00"/>
                </a:solidFill>
              </a:rPr>
              <a:t>bar potentials</a:t>
            </a:r>
            <a:r>
              <a:rPr lang="en-US" sz="3600" u="none">
                <a:solidFill>
                  <a:srgbClr val="FFFF00"/>
                </a:solidFill>
              </a:rPr>
              <a:t> &amp; galaxy interactions</a:t>
            </a:r>
          </a:p>
          <a:p>
            <a:r>
              <a:rPr lang="en-US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/>
          <p:cNvSpPr txBox="1">
            <a:spLocks noChangeArrowheads="1"/>
          </p:cNvSpPr>
          <p:nvPr/>
        </p:nvSpPr>
        <p:spPr bwMode="auto">
          <a:xfrm>
            <a:off x="838200" y="76200"/>
            <a:ext cx="8340725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none">
                <a:solidFill>
                  <a:srgbClr val="FFFF00"/>
                </a:solidFill>
              </a:rPr>
              <a:t>THEORY: </a:t>
            </a:r>
          </a:p>
          <a:p>
            <a:r>
              <a:rPr lang="en-US" sz="2800">
                <a:solidFill>
                  <a:schemeClr val="accent1"/>
                </a:solidFill>
              </a:rPr>
              <a:t>Gaseous orbits in a weak bar potential: </a:t>
            </a:r>
          </a:p>
          <a:p>
            <a:r>
              <a:rPr lang="en-US" sz="2800">
                <a:solidFill>
                  <a:schemeClr val="accent1"/>
                </a:solidFill>
              </a:rPr>
              <a:t>Bar-driven spirals and the effects of resonances</a:t>
            </a: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7332663" y="1458913"/>
            <a:ext cx="17351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accent1"/>
                </a:solidFill>
              </a:rPr>
              <a:t>(Wada, 1994)</a:t>
            </a: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898525" y="1916113"/>
            <a:ext cx="8701088" cy="222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>
                <a:solidFill>
                  <a:schemeClr val="tx1"/>
                </a:solidFill>
              </a:rPr>
              <a:t> behavior of a non-self-graviting gas in a rotating potential with a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weak bar-like distortion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describe particle closed orbits under an epicycle approximation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(nearly circular orbits)</a:t>
            </a:r>
            <a:endParaRPr lang="en-US" u="none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(R, </a:t>
            </a:r>
            <a:r>
              <a:rPr lang="el-GR" u="none"/>
              <a:t>Φ</a:t>
            </a:r>
            <a:r>
              <a:rPr lang="en-US" u="none"/>
              <a:t>, z) in a frame that rotates with                         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equations of motions in the frame which co-rotates with the potential</a:t>
            </a:r>
            <a:endParaRPr lang="el-GR" u="none"/>
          </a:p>
        </p:txBody>
      </p:sp>
      <p:pic>
        <p:nvPicPr>
          <p:cNvPr id="182277" name="Picture 5" descr="e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191000"/>
            <a:ext cx="3962400" cy="1511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2278" name="Picture 6" descr="ec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6172200"/>
            <a:ext cx="2514600" cy="4873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914400" y="5726113"/>
            <a:ext cx="674846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non-axisymmetric potential = bisymmetric potential: </a:t>
            </a:r>
            <a:endParaRPr lang="en-US" u="none">
              <a:solidFill>
                <a:schemeClr val="tx1"/>
              </a:solidFill>
            </a:endParaRPr>
          </a:p>
          <a:p>
            <a:endParaRPr lang="en-US" u="none"/>
          </a:p>
        </p:txBody>
      </p:sp>
      <p:pic>
        <p:nvPicPr>
          <p:cNvPr id="182280" name="Picture 8" descr="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3429000"/>
            <a:ext cx="1447800" cy="304800"/>
          </a:xfrm>
          <a:prstGeom prst="rect">
            <a:avLst/>
          </a:prstGeom>
          <a:noFill/>
        </p:spPr>
      </p:pic>
      <p:pic>
        <p:nvPicPr>
          <p:cNvPr id="182281" name="Picture 9" descr="e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5029200"/>
            <a:ext cx="2895600" cy="312738"/>
          </a:xfrm>
          <a:prstGeom prst="rect">
            <a:avLst/>
          </a:prstGeom>
          <a:noFill/>
        </p:spPr>
      </p:pic>
      <p:pic>
        <p:nvPicPr>
          <p:cNvPr id="182282" name="Picture 10" descr="e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5027613"/>
            <a:ext cx="838200" cy="306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2" descr="ec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4038600" cy="8905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1251" name="Picture 3" descr="ec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8600"/>
            <a:ext cx="2286000" cy="773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1252" name="Picture 4" descr="ec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219200"/>
            <a:ext cx="2590800" cy="563563"/>
          </a:xfrm>
          <a:prstGeom prst="rect">
            <a:avLst/>
          </a:prstGeom>
          <a:noFill/>
        </p:spPr>
      </p:pic>
      <p:pic>
        <p:nvPicPr>
          <p:cNvPr id="181253" name="Picture 5" descr="ec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1219200"/>
            <a:ext cx="2667000" cy="587375"/>
          </a:xfrm>
          <a:prstGeom prst="rect">
            <a:avLst/>
          </a:prstGeom>
          <a:noFill/>
        </p:spPr>
      </p:pic>
      <p:pic>
        <p:nvPicPr>
          <p:cNvPr id="181254" name="Picture 6" descr="ec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2209800"/>
            <a:ext cx="2209800" cy="371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1255" name="Picture 7" descr="ec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2895600"/>
            <a:ext cx="1219200" cy="3603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1256" name="Picture 8" descr="ec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14400" y="4191000"/>
            <a:ext cx="3733800" cy="4714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1257" name="Picture 9" descr="ec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53000" y="4138613"/>
            <a:ext cx="2286000" cy="5969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1258" name="Picture 10" descr="ec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14400" y="5105400"/>
            <a:ext cx="2819400" cy="447675"/>
          </a:xfrm>
          <a:prstGeom prst="rect">
            <a:avLst/>
          </a:prstGeom>
          <a:noFill/>
        </p:spPr>
      </p:pic>
      <p:pic>
        <p:nvPicPr>
          <p:cNvPr id="181259" name="Picture 11" descr="ec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81400" y="5105400"/>
            <a:ext cx="2971800" cy="449263"/>
          </a:xfrm>
          <a:prstGeom prst="rect">
            <a:avLst/>
          </a:prstGeom>
          <a:noFill/>
        </p:spPr>
      </p:pic>
      <p:pic>
        <p:nvPicPr>
          <p:cNvPr id="181260" name="Picture 12" descr="ec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858000" y="5181600"/>
            <a:ext cx="685800" cy="277813"/>
          </a:xfrm>
          <a:prstGeom prst="rect">
            <a:avLst/>
          </a:prstGeom>
          <a:noFill/>
        </p:spPr>
      </p:pic>
      <p:pic>
        <p:nvPicPr>
          <p:cNvPr id="181261" name="Picture 13" descr="ec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43800" y="5181600"/>
            <a:ext cx="914400" cy="284163"/>
          </a:xfrm>
          <a:prstGeom prst="rect">
            <a:avLst/>
          </a:prstGeom>
          <a:noFill/>
        </p:spPr>
      </p:pic>
      <p:pic>
        <p:nvPicPr>
          <p:cNvPr id="181262" name="Picture 14" descr="ec1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914400" y="5911850"/>
            <a:ext cx="3657600" cy="650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1263" name="Picture 15" descr="ec1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724400" y="5943600"/>
            <a:ext cx="1828800" cy="549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1264" name="Picture 16" descr="ec1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858000" y="5943600"/>
            <a:ext cx="1905000" cy="434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1265" name="Picture 17" descr="ec18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877050" y="6477000"/>
            <a:ext cx="895350" cy="3190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81266" name="Text Box 18"/>
          <p:cNvSpPr txBox="1">
            <a:spLocks noChangeArrowheads="1"/>
          </p:cNvSpPr>
          <p:nvPr/>
        </p:nvSpPr>
        <p:spPr bwMode="auto">
          <a:xfrm>
            <a:off x="6934200" y="381000"/>
            <a:ext cx="18049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/>
              <a:t>epicyclic freq</a:t>
            </a:r>
          </a:p>
        </p:txBody>
      </p:sp>
      <p:sp>
        <p:nvSpPr>
          <p:cNvPr id="181267" name="Text Box 19"/>
          <p:cNvSpPr txBox="1">
            <a:spLocks noChangeArrowheads="1"/>
          </p:cNvSpPr>
          <p:nvPr/>
        </p:nvSpPr>
        <p:spPr bwMode="auto">
          <a:xfrm>
            <a:off x="2895600" y="2133600"/>
            <a:ext cx="48799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LINDBLAD RESONANCES</a:t>
            </a:r>
            <a:r>
              <a:rPr lang="en-US" u="none">
                <a:solidFill>
                  <a:srgbClr val="FFFF00"/>
                </a:solidFill>
              </a:rPr>
              <a:t>: + Outer LR </a:t>
            </a:r>
          </a:p>
          <a:p>
            <a:r>
              <a:rPr lang="en-US" u="none">
                <a:solidFill>
                  <a:srgbClr val="FFFF00"/>
                </a:solidFill>
              </a:rPr>
              <a:t>                                                - Inner LR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181270" name="Text Box 22"/>
          <p:cNvSpPr txBox="1">
            <a:spLocks noChangeArrowheads="1"/>
          </p:cNvSpPr>
          <p:nvPr/>
        </p:nvSpPr>
        <p:spPr bwMode="auto">
          <a:xfrm>
            <a:off x="1828800" y="2879725"/>
            <a:ext cx="35893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COROTATION RESONANCE</a:t>
            </a:r>
          </a:p>
        </p:txBody>
      </p:sp>
      <p:sp>
        <p:nvSpPr>
          <p:cNvPr id="181271" name="Text Box 23"/>
          <p:cNvSpPr txBox="1">
            <a:spLocks noChangeArrowheads="1"/>
          </p:cNvSpPr>
          <p:nvPr/>
        </p:nvSpPr>
        <p:spPr bwMode="auto">
          <a:xfrm>
            <a:off x="914400" y="3657600"/>
            <a:ext cx="41941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</a:t>
            </a:r>
            <a:r>
              <a:rPr lang="en-US"/>
              <a:t>gaseous orbits</a:t>
            </a:r>
            <a:r>
              <a:rPr lang="en-US" u="none"/>
              <a:t>: damping term!!</a:t>
            </a:r>
          </a:p>
        </p:txBody>
      </p:sp>
      <p:sp>
        <p:nvSpPr>
          <p:cNvPr id="181274" name="Line 26"/>
          <p:cNvSpPr>
            <a:spLocks noChangeShapeType="1"/>
          </p:cNvSpPr>
          <p:nvPr/>
        </p:nvSpPr>
        <p:spPr bwMode="auto">
          <a:xfrm flipH="1" flipV="1">
            <a:off x="1600200" y="4495800"/>
            <a:ext cx="381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1275" name="Text Box 27"/>
          <p:cNvSpPr txBox="1">
            <a:spLocks noChangeArrowheads="1"/>
          </p:cNvSpPr>
          <p:nvPr/>
        </p:nvSpPr>
        <p:spPr bwMode="auto">
          <a:xfrm>
            <a:off x="1905000" y="4684713"/>
            <a:ext cx="161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u="none">
                <a:solidFill>
                  <a:srgbClr val="FF0000"/>
                </a:solidFill>
              </a:rPr>
              <a:t>damping rate</a:t>
            </a:r>
          </a:p>
        </p:txBody>
      </p:sp>
      <p:sp>
        <p:nvSpPr>
          <p:cNvPr id="181276" name="Text Box 28"/>
          <p:cNvSpPr txBox="1">
            <a:spLocks noChangeArrowheads="1"/>
          </p:cNvSpPr>
          <p:nvPr/>
        </p:nvSpPr>
        <p:spPr bwMode="auto">
          <a:xfrm>
            <a:off x="5622925" y="1306513"/>
            <a:ext cx="28892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Closed elliptical orbits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1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1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1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1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1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1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1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1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1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67" grpId="0"/>
      <p:bldP spid="181270" grpId="0"/>
      <p:bldP spid="181271" grpId="0"/>
      <p:bldP spid="181274" grpId="0" animBg="1"/>
      <p:bldP spid="1812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6" name="Picture 2" descr="ec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04800"/>
            <a:ext cx="2971800" cy="5365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0227" name="Picture 3" descr="ec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048000"/>
            <a:ext cx="4724400" cy="7429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4473575" y="381000"/>
            <a:ext cx="1622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none"/>
              <a:t>closed orbit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974725" y="1154113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u="none"/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1050925" y="1077913"/>
            <a:ext cx="8029575" cy="1857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u="none"/>
              <a:t> behavior of this </a:t>
            </a:r>
            <a:r>
              <a:rPr lang="en-US"/>
              <a:t>damped closed orbits</a:t>
            </a:r>
            <a:r>
              <a:rPr lang="en-US" u="none"/>
              <a:t> in a model galaxy: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use the Toomre’s potential as the axisymmetric potential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u="none"/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u="none"/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u="none"/>
              <a:t>   and the amplitude of the distortion from the axisymmetric part  </a:t>
            </a: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1431925" y="4114800"/>
            <a:ext cx="3970338" cy="71120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u="none"/>
              <a:t>ε</a:t>
            </a:r>
            <a:r>
              <a:rPr lang="en-US" u="none"/>
              <a:t> = strength of the bar potential</a:t>
            </a:r>
          </a:p>
          <a:p>
            <a:r>
              <a:rPr lang="el-GR" u="none"/>
              <a:t>ε</a:t>
            </a:r>
            <a:r>
              <a:rPr lang="en-US" u="none"/>
              <a:t> = 0.05-0.1, weak bar potential</a:t>
            </a:r>
            <a:endParaRPr lang="el-GR" u="none"/>
          </a:p>
        </p:txBody>
      </p:sp>
      <p:pic>
        <p:nvPicPr>
          <p:cNvPr id="180233" name="Picture 9" descr="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1905000"/>
            <a:ext cx="2133600" cy="6032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6308725" y="3200400"/>
            <a:ext cx="1720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u="none"/>
              <a:t>Sanders, 1977</a:t>
            </a:r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1066800" y="5268913"/>
            <a:ext cx="40116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i="1" u="none"/>
              <a:t> </a:t>
            </a:r>
            <a:r>
              <a:rPr lang="en-US"/>
              <a:t>angular momentum transport:</a:t>
            </a:r>
            <a:endParaRPr lang="en-US" i="1"/>
          </a:p>
        </p:txBody>
      </p:sp>
      <p:pic>
        <p:nvPicPr>
          <p:cNvPr id="180237" name="Picture 13" descr="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0" y="5791200"/>
            <a:ext cx="4267200" cy="7239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2" descr="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175" y="152400"/>
            <a:ext cx="4748213" cy="6477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79205" name="Picture 5" descr="f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066800"/>
            <a:ext cx="3990975" cy="4343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79206" name="Picture 6" descr="t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9975" y="533400"/>
            <a:ext cx="4264025" cy="581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9" name="Picture 3" descr="f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3816350" cy="419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3300" name="Picture 4" descr="f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9488" y="2286000"/>
            <a:ext cx="3897312" cy="4038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904875" y="65088"/>
            <a:ext cx="27527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none">
                <a:solidFill>
                  <a:srgbClr val="FFFF00"/>
                </a:solidFill>
              </a:rPr>
              <a:t>SIMULATIONS: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869950" y="838200"/>
            <a:ext cx="479107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1"/>
                </a:solidFill>
              </a:rPr>
              <a:t>SPH (Smoothed Particles</a:t>
            </a:r>
          </a:p>
          <a:p>
            <a:r>
              <a:rPr lang="en-US" sz="2800" u="none">
                <a:solidFill>
                  <a:schemeClr val="accent1"/>
                </a:solidFill>
              </a:rPr>
              <a:t>         </a:t>
            </a:r>
            <a:r>
              <a:rPr lang="en-US" sz="2800">
                <a:solidFill>
                  <a:schemeClr val="accent1"/>
                </a:solidFill>
              </a:rPr>
              <a:t>Hydrodynamics) code</a:t>
            </a:r>
          </a:p>
        </p:txBody>
      </p:sp>
      <p:pic>
        <p:nvPicPr>
          <p:cNvPr id="178182" name="Picture 6" descr="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743200"/>
            <a:ext cx="971550" cy="7604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78183" name="Picture 7" descr="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733800"/>
            <a:ext cx="3810000" cy="771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990600" y="2133600"/>
            <a:ext cx="29543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i="1" u="none"/>
              <a:t> </a:t>
            </a:r>
            <a:r>
              <a:rPr lang="en-US" u="none"/>
              <a:t>equations of motions</a:t>
            </a:r>
          </a:p>
        </p:txBody>
      </p:sp>
      <p:pic>
        <p:nvPicPr>
          <p:cNvPr id="178185" name="Picture 9" descr="f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8475" y="228600"/>
            <a:ext cx="3489325" cy="64627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8566</TotalTime>
  <Words>865</Words>
  <Application>Microsoft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Tahoma</vt:lpstr>
      <vt:lpstr>Times New Roman</vt:lpstr>
      <vt:lpstr>Wingdings</vt:lpstr>
      <vt:lpstr>Shimmer</vt:lpstr>
      <vt:lpstr>Feeding the monster: fueling mechanisms of AGN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Steward Observatory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Intergalactic Medium</dc:title>
  <dc:creator>Romeel Dave</dc:creator>
  <cp:lastModifiedBy>user</cp:lastModifiedBy>
  <cp:revision>131</cp:revision>
  <dcterms:created xsi:type="dcterms:W3CDTF">2003-07-05T22:00:04Z</dcterms:created>
  <dcterms:modified xsi:type="dcterms:W3CDTF">2012-09-23T13:30:34Z</dcterms:modified>
</cp:coreProperties>
</file>