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3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302" r:id="rId13"/>
    <p:sldId id="300" r:id="rId14"/>
    <p:sldId id="29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58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7373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373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373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373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37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7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74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4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4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DFD6F4-E2BB-435A-8F97-0BB48E2DF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F9675-207D-42E3-BE87-8677AB831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11B54-C36B-431C-95E5-BBC774F63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A22649-E314-40EB-9046-9C6B7AF18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4EBE1E-A602-44BF-BF82-80AF71FA7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15C33-C4BF-47C4-8B73-6E57866AA8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D99A7-8A90-4086-A727-20D50D8B8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F88CB-D678-436A-AB90-DF36B0B453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0C32A-E8C8-4677-A407-ECF602ED6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8817A-ADE2-40AB-8FEC-374425820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2DD4E-D9FE-4F6F-8BA3-9E6CA78B7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C2CC2-C1B8-4529-BA08-AA87A704C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4C1D4-FC4A-4E3D-8A31-192DC98F9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0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27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7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27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27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0CDF374-85F1-4B72-92DA-25FC320780D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57400"/>
            <a:ext cx="8077200" cy="1431925"/>
          </a:xfrm>
        </p:spPr>
        <p:txBody>
          <a:bodyPr/>
          <a:lstStyle/>
          <a:p>
            <a:r>
              <a:rPr lang="en-US" sz="4800">
                <a:effectLst/>
                <a:latin typeface="Arial" charset="0"/>
              </a:rPr>
              <a:t>Digging into the past:</a:t>
            </a:r>
            <a:br>
              <a:rPr lang="en-US" sz="4800">
                <a:effectLst/>
                <a:latin typeface="Arial" charset="0"/>
              </a:rPr>
            </a:br>
            <a:r>
              <a:rPr lang="en-US" sz="4800">
                <a:effectLst/>
                <a:latin typeface="Arial" charset="0"/>
              </a:rPr>
              <a:t>    Galaxies at redshift z=10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114800"/>
            <a:ext cx="2514600" cy="685800"/>
          </a:xfrm>
        </p:spPr>
        <p:txBody>
          <a:bodyPr/>
          <a:lstStyle/>
          <a:p>
            <a:r>
              <a:rPr lang="en-US" b="1">
                <a:effectLst/>
                <a:latin typeface="Arial" charset="0"/>
              </a:rPr>
              <a:t>Ioana</a:t>
            </a:r>
            <a:r>
              <a:rPr lang="en-US" b="1">
                <a:effectLst/>
              </a:rPr>
              <a:t> </a:t>
            </a:r>
            <a:r>
              <a:rPr lang="en-US" b="1">
                <a:effectLst/>
                <a:latin typeface="Arial" charset="0"/>
              </a:rPr>
              <a:t>Duţ</a:t>
            </a:r>
            <a:r>
              <a:rPr lang="en-US" b="1">
                <a:effectLst/>
                <a:latin typeface="Arial" charset="0"/>
                <a:cs typeface="Tahoma" pitchFamily="34" charset="0"/>
              </a:rPr>
              <a:t>an</a:t>
            </a:r>
          </a:p>
        </p:txBody>
      </p:sp>
      <p:pic>
        <p:nvPicPr>
          <p:cNvPr id="2053" name="Picture 5" descr="2003-01-a-small_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52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914400" y="1905000"/>
            <a:ext cx="81121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/>
              <a:t> N</a:t>
            </a:r>
            <a:r>
              <a:rPr lang="el-GR" baseline="-25000"/>
              <a:t>γ</a:t>
            </a:r>
            <a:r>
              <a:rPr lang="en-US"/>
              <a:t>=4300, for a metallicity of 1/20 of the solar value, this comes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from the locally-measured IMF (Scalo, 1998)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=44000, for zero metallicity stars of M &gt; 100M</a:t>
            </a:r>
            <a:r>
              <a:rPr lang="en-US" baseline="-25000"/>
              <a:t>Sun</a:t>
            </a:r>
            <a:r>
              <a:rPr lang="en-US"/>
              <a:t>, this comes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from an extreme Pop III IMF</a:t>
            </a:r>
          </a:p>
          <a:p>
            <a:pPr>
              <a:buFont typeface="Wingdings" pitchFamily="2" charset="2"/>
              <a:buChar char="n"/>
            </a:pP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Star formation rate:</a:t>
            </a:r>
          </a:p>
          <a:p>
            <a:pPr>
              <a:buFont typeface="Wingdings" pitchFamily="2" charset="2"/>
              <a:buChar char="n"/>
            </a:pPr>
            <a:endParaRPr lang="en-US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n"/>
            </a:pPr>
            <a:endParaRPr lang="en-US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n"/>
            </a:pPr>
            <a:endParaRPr lang="en-US"/>
          </a:p>
          <a:p>
            <a:pPr>
              <a:buFont typeface="Wingdings" pitchFamily="2" charset="2"/>
              <a:buChar char="n"/>
            </a:pPr>
            <a:endParaRPr lang="en-US"/>
          </a:p>
          <a:p>
            <a:pPr>
              <a:buFont typeface="Wingdings" pitchFamily="2" charset="2"/>
              <a:buChar char="n"/>
            </a:pP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Maximum physical size</a:t>
            </a:r>
            <a:r>
              <a:rPr lang="en-US"/>
              <a:t> that can be ionized by a ionizing source</a:t>
            </a:r>
          </a:p>
          <a:p>
            <a:pPr>
              <a:buFont typeface="Wingdings" pitchFamily="2" charset="2"/>
              <a:buNone/>
            </a:pPr>
            <a:r>
              <a:rPr lang="en-US"/>
              <a:t>    embedded within the neutral IGM:</a:t>
            </a:r>
            <a:endParaRPr lang="el-GR"/>
          </a:p>
        </p:txBody>
      </p:sp>
      <p:pic>
        <p:nvPicPr>
          <p:cNvPr id="167941" name="Picture 5" descr="e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581400"/>
            <a:ext cx="7543800" cy="928688"/>
          </a:xfrm>
          <a:prstGeom prst="rect">
            <a:avLst/>
          </a:prstGeom>
          <a:noFill/>
        </p:spPr>
      </p:pic>
      <p:pic>
        <p:nvPicPr>
          <p:cNvPr id="167942" name="Picture 6" descr="e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5486400"/>
            <a:ext cx="8001000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543800" cy="838200"/>
          </a:xfrm>
        </p:spPr>
        <p:txBody>
          <a:bodyPr/>
          <a:lstStyle/>
          <a:p>
            <a:r>
              <a:rPr lang="en-US" sz="2800">
                <a:effectLst/>
                <a:latin typeface="Arial" charset="0"/>
              </a:rPr>
              <a:t>Ly</a:t>
            </a:r>
            <a:r>
              <a:rPr lang="el-GR" sz="2800">
                <a:effectLst/>
                <a:latin typeface="Arial" charset="0"/>
              </a:rPr>
              <a:t>α</a:t>
            </a:r>
            <a:r>
              <a:rPr lang="en-US" sz="2800">
                <a:effectLst/>
                <a:latin typeface="Arial" charset="0"/>
              </a:rPr>
              <a:t>-emitting galaxies:</a:t>
            </a:r>
            <a:br>
              <a:rPr lang="en-US" sz="2800">
                <a:effectLst/>
                <a:latin typeface="Arial" charset="0"/>
              </a:rPr>
            </a:br>
            <a:r>
              <a:rPr lang="en-US" sz="2800">
                <a:effectLst/>
                <a:latin typeface="Arial" charset="0"/>
              </a:rPr>
              <a:t> </a:t>
            </a:r>
            <a:r>
              <a:rPr lang="en-US" sz="2000">
                <a:effectLst/>
              </a:rPr>
              <a:t>They use Ly</a:t>
            </a:r>
            <a:r>
              <a:rPr lang="el-GR" sz="2000">
                <a:effectLst/>
              </a:rPr>
              <a:t>α</a:t>
            </a:r>
            <a:r>
              <a:rPr lang="en-US" sz="2000">
                <a:effectLst/>
              </a:rPr>
              <a:t>-galaxies </a:t>
            </a:r>
            <a:r>
              <a:rPr lang="en-US" sz="2000">
                <a:solidFill>
                  <a:srgbClr val="FFFF00"/>
                </a:solidFill>
                <a:effectLst/>
              </a:rPr>
              <a:t>to probe the reionization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7905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/>
              <a:t>To study the </a:t>
            </a:r>
            <a:r>
              <a:rPr lang="en-US">
                <a:solidFill>
                  <a:srgbClr val="FFFF00"/>
                </a:solidFill>
              </a:rPr>
              <a:t>detectability of high-redshift</a:t>
            </a:r>
            <a:r>
              <a:rPr lang="en-US"/>
              <a:t> galaxies, we must </a:t>
            </a:r>
          </a:p>
          <a:p>
            <a:pPr>
              <a:buFont typeface="Wingdings" pitchFamily="2" charset="2"/>
              <a:buNone/>
            </a:pPr>
            <a:r>
              <a:rPr lang="en-US"/>
              <a:t>    convert the SFR of a galaxy in a halo of a given mass to a flux</a:t>
            </a:r>
          </a:p>
          <a:p>
            <a:pPr>
              <a:buFont typeface="Wingdings" pitchFamily="2" charset="2"/>
              <a:buNone/>
            </a:pPr>
            <a:r>
              <a:rPr lang="en-US"/>
              <a:t>    level for both the Ly line and the UV continuum:      </a:t>
            </a:r>
          </a:p>
        </p:txBody>
      </p:sp>
      <p:pic>
        <p:nvPicPr>
          <p:cNvPr id="169988" name="Picture 4" descr="ec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276600"/>
            <a:ext cx="7239000" cy="911225"/>
          </a:xfrm>
          <a:prstGeom prst="rect">
            <a:avLst/>
          </a:prstGeom>
          <a:noFill/>
        </p:spPr>
      </p:pic>
      <p:pic>
        <p:nvPicPr>
          <p:cNvPr id="169989" name="Picture 5" descr="ec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800600"/>
            <a:ext cx="5638800" cy="966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838200" y="1893888"/>
            <a:ext cx="837882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SzPct val="70000"/>
              <a:buFont typeface="Wingdings" pitchFamily="2" charset="2"/>
              <a:buChar char="n"/>
            </a:pPr>
            <a:r>
              <a:rPr lang="en-US" sz="2800"/>
              <a:t> </a:t>
            </a:r>
            <a:r>
              <a:rPr lang="en-US"/>
              <a:t>To evaluate the </a:t>
            </a:r>
            <a:r>
              <a:rPr lang="en-US">
                <a:solidFill>
                  <a:srgbClr val="FFFF00"/>
                </a:solidFill>
              </a:rPr>
              <a:t>impact of absorption on the Ly line</a:t>
            </a:r>
            <a:r>
              <a:rPr lang="en-US"/>
              <a:t>, an estimation</a:t>
            </a:r>
          </a:p>
          <a:p>
            <a:r>
              <a:rPr lang="en-US"/>
              <a:t>    of the width of the line is required. </a:t>
            </a:r>
          </a:p>
          <a:p>
            <a:pPr>
              <a:buFont typeface="Wingdings" pitchFamily="2" charset="2"/>
              <a:buChar char="n"/>
            </a:pPr>
            <a:r>
              <a:rPr lang="en-US"/>
              <a:t> Assuming a Gaussian profile, they estimated the velocity </a:t>
            </a:r>
          </a:p>
          <a:p>
            <a:pPr>
              <a:buFont typeface="Wingdings" pitchFamily="2" charset="2"/>
              <a:buNone/>
            </a:pPr>
            <a:r>
              <a:rPr lang="en-US"/>
              <a:t>    dispersion by Vc/1.41, Vc is the virial circular velocity of the halo.</a:t>
            </a:r>
          </a:p>
        </p:txBody>
      </p:sp>
      <p:pic>
        <p:nvPicPr>
          <p:cNvPr id="173061" name="Picture 5" descr="sig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581400"/>
            <a:ext cx="6943725" cy="985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01000" cy="1295400"/>
          </a:xfrm>
        </p:spPr>
        <p:txBody>
          <a:bodyPr/>
          <a:lstStyle/>
          <a:p>
            <a:r>
              <a:rPr lang="en-US" sz="2400" u="sng">
                <a:solidFill>
                  <a:srgbClr val="FFFF00"/>
                </a:solidFill>
                <a:effectLst/>
                <a:latin typeface="Arial" charset="0"/>
              </a:rPr>
              <a:t>Results</a:t>
            </a:r>
            <a:r>
              <a:rPr lang="en-US" sz="2400">
                <a:effectLst/>
                <a:latin typeface="Arial" charset="0"/>
              </a:rPr>
              <a:t>: the derived parameters for z=10 galaxies and  </a:t>
            </a:r>
            <a:br>
              <a:rPr lang="en-US" sz="2400">
                <a:effectLst/>
                <a:latin typeface="Arial" charset="0"/>
              </a:rPr>
            </a:br>
            <a:r>
              <a:rPr lang="en-US" sz="2400">
                <a:effectLst/>
                <a:latin typeface="Arial" charset="0"/>
              </a:rPr>
              <a:t>               its host halo, </a:t>
            </a:r>
            <a:r>
              <a:rPr lang="en-US" sz="2400">
                <a:solidFill>
                  <a:srgbClr val="FFFF00"/>
                </a:solidFill>
                <a:effectLst/>
                <a:latin typeface="Arial" charset="0"/>
              </a:rPr>
              <a:t>depending on the IMF and the</a:t>
            </a:r>
            <a:br>
              <a:rPr lang="en-US" sz="2400">
                <a:solidFill>
                  <a:srgbClr val="FFFF00"/>
                </a:solidFill>
                <a:effectLst/>
                <a:latin typeface="Arial" charset="0"/>
              </a:rPr>
            </a:br>
            <a:r>
              <a:rPr lang="en-US" sz="2400">
                <a:solidFill>
                  <a:srgbClr val="FFFF00"/>
                </a:solidFill>
                <a:effectLst/>
                <a:latin typeface="Arial" charset="0"/>
              </a:rPr>
              <a:t>               source lifetime</a:t>
            </a:r>
            <a:r>
              <a:rPr lang="en-US" sz="2400">
                <a:effectLst/>
                <a:latin typeface="Arial" charset="0"/>
              </a:rPr>
              <a:t>      </a:t>
            </a:r>
          </a:p>
        </p:txBody>
      </p:sp>
      <p:pic>
        <p:nvPicPr>
          <p:cNvPr id="171011" name="Picture 3" descr="tab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8763000" cy="2746375"/>
          </a:xfrm>
          <a:prstGeom prst="rect">
            <a:avLst/>
          </a:prstGeom>
          <a:noFill/>
        </p:spPr>
      </p:pic>
      <p:sp>
        <p:nvSpPr>
          <p:cNvPr id="171012" name="Line 4"/>
          <p:cNvSpPr>
            <a:spLocks noChangeShapeType="1"/>
          </p:cNvSpPr>
          <p:nvPr/>
        </p:nvSpPr>
        <p:spPr bwMode="auto">
          <a:xfrm flipV="1">
            <a:off x="1828800" y="4343400"/>
            <a:ext cx="2438400" cy="1143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990600" y="5410200"/>
            <a:ext cx="4195763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intrinsic line luminosity expected</a:t>
            </a:r>
          </a:p>
          <a:p>
            <a:r>
              <a:rPr lang="en-US"/>
              <a:t>in the absence of H I absorption </a:t>
            </a:r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 flipV="1">
            <a:off x="5334000" y="4267200"/>
            <a:ext cx="609600" cy="6858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3505200" y="4876800"/>
            <a:ext cx="4719638" cy="406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expected intrinsic velocity dispersion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4800600" y="6248400"/>
            <a:ext cx="4237038" cy="40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maximum physical size of the H II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 flipV="1">
            <a:off x="6781800" y="4267200"/>
            <a:ext cx="76200" cy="20574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5778500" y="1600200"/>
            <a:ext cx="3295650" cy="406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Observed: 2.2 x 10</a:t>
            </a:r>
            <a:r>
              <a:rPr lang="en-US" baseline="30000">
                <a:solidFill>
                  <a:schemeClr val="accent1"/>
                </a:solidFill>
              </a:rPr>
              <a:t>41</a:t>
            </a:r>
            <a:r>
              <a:rPr lang="en-US">
                <a:solidFill>
                  <a:schemeClr val="accent1"/>
                </a:solidFill>
              </a:rPr>
              <a:t> erg/s</a:t>
            </a:r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7620000" y="1981200"/>
            <a:ext cx="228600" cy="5334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5486400" cy="1219200"/>
          </a:xfrm>
        </p:spPr>
        <p:txBody>
          <a:bodyPr/>
          <a:lstStyle/>
          <a:p>
            <a:r>
              <a:rPr lang="en-US" sz="3600">
                <a:effectLst/>
                <a:latin typeface="Arial" charset="0"/>
              </a:rPr>
              <a:t>Conclusions: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838200" y="1916113"/>
            <a:ext cx="83439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/>
              <a:t> The Scalo IMF predicts a much weaker line that observed and is </a:t>
            </a:r>
          </a:p>
          <a:p>
            <a:r>
              <a:rPr lang="en-US"/>
              <a:t>    ruled out, assuming that the IGM surrounding the H II region is </a:t>
            </a:r>
          </a:p>
          <a:p>
            <a:r>
              <a:rPr lang="en-US"/>
              <a:t>    neutral. An extreme Pop III IMF is easily consistent with the </a:t>
            </a:r>
          </a:p>
          <a:p>
            <a:r>
              <a:rPr lang="en-US"/>
              <a:t>    observations even for a short burst (10</a:t>
            </a:r>
            <a:r>
              <a:rPr lang="en-US" baseline="30000"/>
              <a:t>7</a:t>
            </a:r>
            <a:r>
              <a:rPr lang="en-US"/>
              <a:t> yr).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 typeface="Wingdings" pitchFamily="2" charset="2"/>
              <a:buChar char="n"/>
            </a:pPr>
            <a:r>
              <a:rPr lang="en-US"/>
              <a:t> If the galaxy discovered by Pello indeed has a redshift z=10, then </a:t>
            </a:r>
          </a:p>
          <a:p>
            <a:pPr>
              <a:buFont typeface="Wingdings" pitchFamily="2" charset="2"/>
              <a:buNone/>
            </a:pPr>
            <a:r>
              <a:rPr lang="en-US"/>
              <a:t>   either its stars are very massive (&gt; 100 Msun), or the large scale </a:t>
            </a:r>
          </a:p>
          <a:p>
            <a:pPr>
              <a:buFont typeface="Wingdings" pitchFamily="2" charset="2"/>
              <a:buNone/>
            </a:pPr>
            <a:r>
              <a:rPr lang="en-US"/>
              <a:t>   IGM around it has already been mostly reionized (with a neutral</a:t>
            </a:r>
          </a:p>
          <a:p>
            <a:pPr>
              <a:buFont typeface="Wingdings" pitchFamily="2" charset="2"/>
              <a:buNone/>
            </a:pPr>
            <a:r>
              <a:rPr lang="en-US"/>
              <a:t>   fraction &lt; 0.04</a:t>
            </a:r>
          </a:p>
          <a:p>
            <a:endParaRPr lang="en-US"/>
          </a:p>
          <a:p>
            <a:pPr>
              <a:buFontTx/>
              <a:buChar char="•"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5486400" cy="1219200"/>
          </a:xfrm>
        </p:spPr>
        <p:txBody>
          <a:bodyPr/>
          <a:lstStyle/>
          <a:p>
            <a:r>
              <a:rPr lang="en-US" sz="3600">
                <a:effectLst/>
                <a:latin typeface="Arial" charset="0"/>
              </a:rPr>
              <a:t>A review by epoch: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68363" y="1905000"/>
            <a:ext cx="5562600" cy="37338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000" b="1" baseline="30000">
              <a:effectLst/>
              <a:latin typeface="Arial" charset="0"/>
            </a:endParaRPr>
          </a:p>
          <a:p>
            <a:r>
              <a:rPr lang="en-US" sz="2000" b="1">
                <a:effectLst/>
                <a:latin typeface="Arial" charset="0"/>
              </a:rPr>
              <a:t>Recombina-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effectLst/>
                <a:latin typeface="Arial" charset="0"/>
              </a:rPr>
              <a:t>     tion: z~1100</a:t>
            </a:r>
          </a:p>
          <a:p>
            <a:pPr>
              <a:buFont typeface="Wingdings" pitchFamily="2" charset="2"/>
              <a:buNone/>
            </a:pPr>
            <a:endParaRPr lang="en-US" sz="2000" b="1">
              <a:effectLst/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2000" b="1">
              <a:effectLst/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2000" b="1">
              <a:effectLst/>
              <a:latin typeface="Arial" charset="0"/>
            </a:endParaRPr>
          </a:p>
          <a:p>
            <a:r>
              <a:rPr lang="en-US" sz="2000" b="1">
                <a:effectLst/>
                <a:latin typeface="Arial" charset="0"/>
              </a:rPr>
              <a:t>Reionization: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effectLst/>
                <a:latin typeface="Arial" charset="0"/>
              </a:rPr>
              <a:t>     z=20</a:t>
            </a:r>
            <a:r>
              <a:rPr lang="en-US" sz="2000" b="1">
                <a:effectLst/>
                <a:latin typeface="Arial" charset="0"/>
                <a:sym typeface="Wingdings" pitchFamily="2" charset="2"/>
              </a:rPr>
              <a:t></a:t>
            </a:r>
            <a:r>
              <a:rPr lang="en-US" sz="2000" b="1">
                <a:effectLst/>
                <a:latin typeface="Arial" charset="0"/>
              </a:rPr>
              <a:t>6</a:t>
            </a:r>
            <a:endParaRPr lang="en-US" sz="2000" b="1">
              <a:latin typeface="Arial" charset="0"/>
            </a:endParaRPr>
          </a:p>
        </p:txBody>
      </p:sp>
      <p:pic>
        <p:nvPicPr>
          <p:cNvPr id="74761" name="Picture 9" descr="dark_age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3225" y="1963738"/>
            <a:ext cx="6200775" cy="4818062"/>
          </a:xfrm>
          <a:prstGeom prst="rect">
            <a:avLst/>
          </a:prstGeom>
          <a:noFill/>
        </p:spPr>
      </p:pic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36525" y="4851400"/>
            <a:ext cx="2716213" cy="1320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During this, the univ.</a:t>
            </a:r>
          </a:p>
          <a:p>
            <a:r>
              <a:rPr lang="en-US"/>
              <a:t>underwent a phase</a:t>
            </a:r>
          </a:p>
          <a:p>
            <a:r>
              <a:rPr lang="en-US"/>
              <a:t>transition from</a:t>
            </a:r>
          </a:p>
          <a:p>
            <a:r>
              <a:rPr lang="en-US"/>
              <a:t>neutral to ionized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  <a:latin typeface="Arial" charset="0"/>
              </a:rPr>
              <a:t>SDSS: Reionization z~6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28800"/>
            <a:ext cx="4343400" cy="4114800"/>
          </a:xfrm>
        </p:spPr>
        <p:txBody>
          <a:bodyPr/>
          <a:lstStyle/>
          <a:p>
            <a:r>
              <a:rPr lang="en-US" sz="2000" b="1">
                <a:effectLst/>
                <a:latin typeface="Arial" charset="0"/>
              </a:rPr>
              <a:t>Gunn-Peterson trough (no Ly</a:t>
            </a:r>
            <a:r>
              <a:rPr lang="el-GR" sz="2000" b="1">
                <a:effectLst/>
                <a:latin typeface="Arial" charset="0"/>
              </a:rPr>
              <a:t>α</a:t>
            </a:r>
            <a:r>
              <a:rPr lang="en-US" sz="2000" b="1">
                <a:effectLst/>
                <a:latin typeface="Arial" charset="0"/>
              </a:rPr>
              <a:t> flux) at z&gt;6</a:t>
            </a:r>
          </a:p>
          <a:p>
            <a:r>
              <a:rPr lang="en-US" sz="2000" b="1">
                <a:effectLst/>
                <a:latin typeface="Arial" charset="0"/>
              </a:rPr>
              <a:t>G-P effect, the quantification of the optical depth that would be expected if the gas in the Universe were neutral </a:t>
            </a:r>
          </a:p>
          <a:p>
            <a:endParaRPr lang="en-US" sz="2000" b="1">
              <a:effectLst/>
              <a:latin typeface="Arial" charset="0"/>
            </a:endParaRPr>
          </a:p>
        </p:txBody>
      </p:sp>
      <p:pic>
        <p:nvPicPr>
          <p:cNvPr id="90115" name="Picture 3" descr="g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05000"/>
            <a:ext cx="3810000" cy="4333875"/>
          </a:xfrm>
          <a:prstGeom prst="rect">
            <a:avLst/>
          </a:prstGeom>
          <a:noFill/>
        </p:spPr>
      </p:pic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5205413" y="5943600"/>
            <a:ext cx="1147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Tahoma" pitchFamily="34" charset="0"/>
              </a:rPr>
              <a:t>Fan et al 2003</a:t>
            </a:r>
          </a:p>
        </p:txBody>
      </p:sp>
      <p:sp>
        <p:nvSpPr>
          <p:cNvPr id="90123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81000"/>
            <a:ext cx="201613" cy="209550"/>
          </a:xfrm>
          <a:prstGeom prst="actionButtonForwardNex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0124" name="Picture 12" descr="fores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754438"/>
            <a:ext cx="4419600" cy="3027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219200"/>
          </a:xfrm>
        </p:spPr>
        <p:txBody>
          <a:bodyPr/>
          <a:lstStyle/>
          <a:p>
            <a:r>
              <a:rPr lang="en-US" sz="3600">
                <a:effectLst/>
                <a:latin typeface="Arial" charset="0"/>
              </a:rPr>
              <a:t>Uncertainly in epoch of reionization: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931863" y="1905000"/>
            <a:ext cx="8212137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Char char="n"/>
            </a:pPr>
            <a:r>
              <a:rPr lang="en-US"/>
              <a:t> QSOs spectra suggest the Universe was not fully reionized at  </a:t>
            </a:r>
          </a:p>
          <a:p>
            <a:pPr>
              <a:buSzPct val="70000"/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</a:rPr>
              <a:t>    z~6.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n"/>
            </a:pPr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/>
              <a:t>WMAP places reionization between </a:t>
            </a:r>
            <a:r>
              <a:rPr lang="en-US">
                <a:solidFill>
                  <a:srgbClr val="FFFF00"/>
                </a:solidFill>
              </a:rPr>
              <a:t>z=10-20.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1000">
              <a:solidFill>
                <a:schemeClr val="tx1"/>
              </a:solidFill>
            </a:endParaRPr>
          </a:p>
          <a:p>
            <a:pPr>
              <a:buSzPct val="70000"/>
              <a:buFont typeface="Wingdings" pitchFamily="2" charset="2"/>
              <a:buChar char="n"/>
            </a:pPr>
            <a:r>
              <a:rPr lang="en-US"/>
              <a:t>  Is the Universe </a:t>
            </a:r>
            <a:r>
              <a:rPr lang="en-US">
                <a:solidFill>
                  <a:srgbClr val="FFFF00"/>
                </a:solidFill>
              </a:rPr>
              <a:t>reionised twice? </a:t>
            </a:r>
            <a:r>
              <a:rPr lang="en-US">
                <a:solidFill>
                  <a:schemeClr val="tx1"/>
                </a:solidFill>
              </a:rPr>
              <a:t>(Cen, 2003)</a:t>
            </a:r>
            <a:endParaRPr lang="en-US">
              <a:solidFill>
                <a:srgbClr val="FFFF00"/>
              </a:solidFill>
            </a:endParaRPr>
          </a:p>
          <a:p>
            <a:pPr>
              <a:buSzPct val="70000"/>
              <a:buFont typeface="Wingdings" pitchFamily="2" charset="2"/>
              <a:buNone/>
            </a:pPr>
            <a:endParaRPr lang="en-US" sz="1000"/>
          </a:p>
          <a:p>
            <a:pPr>
              <a:buSzPct val="70000"/>
              <a:buFont typeface="Wingdings" pitchFamily="2" charset="2"/>
              <a:buNone/>
            </a:pPr>
            <a:endParaRPr lang="en-US" sz="1000"/>
          </a:p>
          <a:p>
            <a:pPr>
              <a:buSzPct val="70000"/>
              <a:buFont typeface="Wingdings" pitchFamily="2" charset="2"/>
              <a:buChar char="n"/>
            </a:pPr>
            <a:r>
              <a:rPr lang="en-US"/>
              <a:t>  Pello et al. (2004): ISAAC/VLT </a:t>
            </a:r>
            <a:r>
              <a:rPr lang="en-US">
                <a:solidFill>
                  <a:srgbClr val="FFFF00"/>
                </a:solidFill>
              </a:rPr>
              <a:t>observations of a lensed galaxy at  </a:t>
            </a:r>
          </a:p>
          <a:p>
            <a:pPr>
              <a:buSzPct val="70000"/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</a:rPr>
              <a:t>    redshift z=10. </a:t>
            </a:r>
          </a:p>
          <a:p>
            <a:pPr>
              <a:buSzPct val="70000"/>
              <a:buFont typeface="Wingdings" pitchFamily="2" charset="2"/>
              <a:buChar char="n"/>
            </a:pPr>
            <a:r>
              <a:rPr lang="en-US"/>
              <a:t>  Is it possible to see a Ly</a:t>
            </a:r>
            <a:r>
              <a:rPr lang="el-GR"/>
              <a:t>α</a:t>
            </a:r>
            <a:r>
              <a:rPr lang="en-US"/>
              <a:t> emitting galaxy at such a high z?</a:t>
            </a:r>
          </a:p>
          <a:p>
            <a:pPr>
              <a:buSzPct val="70000"/>
              <a:buFont typeface="Wingdings" pitchFamily="2" charset="2"/>
              <a:buNone/>
            </a:pPr>
            <a:r>
              <a:rPr lang="en-US"/>
              <a:t>    Might be z=10 galaxies population responsible for reionization?</a:t>
            </a:r>
          </a:p>
          <a:p>
            <a:pPr>
              <a:buSzPct val="70000"/>
              <a:buFont typeface="Wingdings" pitchFamily="2" charset="2"/>
              <a:buNone/>
            </a:pPr>
            <a:endParaRPr lang="en-US" sz="1000"/>
          </a:p>
          <a:p>
            <a:pPr>
              <a:buSzPct val="70000"/>
              <a:buFont typeface="Wingdings" pitchFamily="2" charset="2"/>
              <a:buNone/>
            </a:pPr>
            <a:endParaRPr lang="en-US" sz="1000"/>
          </a:p>
          <a:p>
            <a:pPr>
              <a:buSzPct val="70000"/>
              <a:buFont typeface="Wingdings" pitchFamily="2" charset="2"/>
              <a:buChar char="n"/>
            </a:pPr>
            <a:r>
              <a:rPr lang="en-US"/>
              <a:t>  Loeb et al. (2004) used this possibility to put some </a:t>
            </a:r>
          </a:p>
          <a:p>
            <a:pPr>
              <a:buSzPct val="70000"/>
              <a:buFont typeface="Wingdings" pitchFamily="2" charset="2"/>
              <a:buNone/>
            </a:pPr>
            <a:r>
              <a:rPr lang="en-US"/>
              <a:t>    preliminary constraints on the ionization state of the IGM  </a:t>
            </a:r>
          </a:p>
          <a:p>
            <a:pPr>
              <a:buSzPct val="70000"/>
              <a:buFont typeface="Wingdings" pitchFamily="2" charset="2"/>
              <a:buNone/>
            </a:pPr>
            <a:r>
              <a:rPr lang="en-US"/>
              <a:t>    around that galaxy:</a:t>
            </a:r>
          </a:p>
          <a:p>
            <a:pPr>
              <a:buSzPct val="70000"/>
              <a:buFont typeface="Wingdings" pitchFamily="2" charset="2"/>
              <a:buNone/>
            </a:pPr>
            <a:r>
              <a:rPr lang="en-US"/>
              <a:t>    </a:t>
            </a:r>
            <a:r>
              <a:rPr lang="en-US">
                <a:solidFill>
                  <a:srgbClr val="FFFF00"/>
                </a:solidFill>
              </a:rPr>
              <a:t>Was the Universe reionized at redshift z=10??</a:t>
            </a:r>
          </a:p>
          <a:p>
            <a:pPr>
              <a:buSzPct val="70000"/>
              <a:buFont typeface="Wingdings" pitchFamily="2" charset="2"/>
              <a:buNone/>
            </a:pPr>
            <a:endParaRPr lang="en-US"/>
          </a:p>
        </p:txBody>
      </p:sp>
      <p:sp>
        <p:nvSpPr>
          <p:cNvPr id="159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6477000"/>
            <a:ext cx="228600" cy="228600"/>
          </a:xfrm>
          <a:prstGeom prst="actionButtonForwardNex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9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9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9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9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447800"/>
          </a:xfrm>
        </p:spPr>
        <p:txBody>
          <a:bodyPr/>
          <a:lstStyle/>
          <a:p>
            <a:r>
              <a:rPr lang="en-US" sz="3600">
                <a:effectLst/>
                <a:latin typeface="Arial" charset="0"/>
              </a:rPr>
              <a:t>ISAAC/VLT observation of a lensed</a:t>
            </a:r>
            <a:br>
              <a:rPr lang="en-US" sz="3600">
                <a:effectLst/>
                <a:latin typeface="Arial" charset="0"/>
              </a:rPr>
            </a:br>
            <a:r>
              <a:rPr lang="en-US" sz="3600">
                <a:effectLst/>
                <a:latin typeface="Arial" charset="0"/>
              </a:rPr>
              <a:t>galaxy at redshift z=10</a:t>
            </a:r>
            <a:r>
              <a:rPr lang="en-US" sz="3600">
                <a:latin typeface="Arial" charset="0"/>
              </a:rPr>
              <a:t>:</a:t>
            </a:r>
          </a:p>
        </p:txBody>
      </p:sp>
      <p:pic>
        <p:nvPicPr>
          <p:cNvPr id="160771" name="Picture 3" descr="high_rez_RGB_draft_engl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66913"/>
            <a:ext cx="4876800" cy="4537075"/>
          </a:xfrm>
          <a:prstGeom prst="rect">
            <a:avLst/>
          </a:prstGeom>
          <a:noFill/>
        </p:spPr>
      </p:pic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4267200" y="32766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Abell 1835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6918325" y="26273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IR 1916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838200" y="1839913"/>
            <a:ext cx="3657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photometric</a:t>
            </a:r>
            <a:r>
              <a:rPr lang="en-US"/>
              <a:t> signature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of an absorption trough </a:t>
            </a:r>
          </a:p>
          <a:p>
            <a:pPr>
              <a:buFont typeface="Wingdings" pitchFamily="2" charset="2"/>
              <a:buNone/>
            </a:pPr>
            <a:r>
              <a:rPr lang="en-US"/>
              <a:t>    at shorter wavelengths</a:t>
            </a:r>
          </a:p>
          <a:p>
            <a:pPr algn="just"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Char char="n"/>
            </a:pP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spectroscopic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r>
              <a:rPr lang="en-US"/>
              <a:t>    detection of an emission </a:t>
            </a:r>
          </a:p>
          <a:p>
            <a:pPr>
              <a:buFont typeface="Wingdings" pitchFamily="2" charset="2"/>
              <a:buNone/>
            </a:pPr>
            <a:r>
              <a:rPr lang="en-US"/>
              <a:t>    line at 1.33</a:t>
            </a:r>
            <a:r>
              <a:rPr lang="el-GR"/>
              <a:t>μ</a:t>
            </a:r>
            <a:r>
              <a:rPr lang="en-US"/>
              <a:t>m (NIR), </a:t>
            </a:r>
          </a:p>
          <a:p>
            <a:pPr>
              <a:buFont typeface="Wingdings" pitchFamily="2" charset="2"/>
              <a:buNone/>
            </a:pPr>
            <a:r>
              <a:rPr lang="en-US"/>
              <a:t>    presumed to be a </a:t>
            </a:r>
            <a:r>
              <a:rPr lang="en-US">
                <a:solidFill>
                  <a:srgbClr val="FFFF00"/>
                </a:solidFill>
              </a:rPr>
              <a:t>Ly</a:t>
            </a:r>
            <a:r>
              <a:rPr lang="el-GR">
                <a:solidFill>
                  <a:srgbClr val="FFFF00"/>
                </a:solidFill>
              </a:rPr>
              <a:t>α</a:t>
            </a:r>
            <a:r>
              <a:rPr lang="en-US"/>
              <a:t>,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redshifted from its rest </a:t>
            </a:r>
          </a:p>
          <a:p>
            <a:pPr>
              <a:buFont typeface="Wingdings" pitchFamily="2" charset="2"/>
              <a:buNone/>
            </a:pPr>
            <a:r>
              <a:rPr lang="en-US"/>
              <a:t>    UV 121.6nm 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Char char="n"/>
            </a:pP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strong lensing</a:t>
            </a:r>
            <a:r>
              <a:rPr lang="en-US"/>
              <a:t> by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    Abell 1835 (“Zwicky tele-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    scope”), with a magnifi-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    cation factor ~ 25-100</a:t>
            </a:r>
          </a:p>
          <a:p>
            <a:pPr algn="just">
              <a:buFont typeface="Wingdings" pitchFamily="2" charset="2"/>
              <a:buNone/>
            </a:pPr>
            <a:endParaRPr lang="en-US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7086600" y="1462088"/>
            <a:ext cx="203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/>
              <a:t>Pello et al. (2004)</a:t>
            </a:r>
          </a:p>
        </p:txBody>
      </p:sp>
      <p:pic>
        <p:nvPicPr>
          <p:cNvPr id="160777" name="Picture 9" descr="Ga201_f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7988" y="1981200"/>
            <a:ext cx="3554412" cy="456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1066800" y="838200"/>
            <a:ext cx="3470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Spectrum of #1916:</a:t>
            </a:r>
          </a:p>
        </p:txBody>
      </p:sp>
      <p:pic>
        <p:nvPicPr>
          <p:cNvPr id="161798" name="Picture 6" descr="Ga201_f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250" y="1905000"/>
            <a:ext cx="4578350" cy="3717925"/>
          </a:xfrm>
          <a:prstGeom prst="rect">
            <a:avLst/>
          </a:prstGeom>
          <a:noFill/>
        </p:spPr>
      </p:pic>
      <p:sp>
        <p:nvSpPr>
          <p:cNvPr id="161803" name="Text Box 11"/>
          <p:cNvSpPr txBox="1">
            <a:spLocks noChangeArrowheads="1"/>
          </p:cNvSpPr>
          <p:nvPr/>
        </p:nvSpPr>
        <p:spPr bwMode="auto">
          <a:xfrm>
            <a:off x="5594350" y="2133600"/>
            <a:ext cx="3530600" cy="1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velocity dispersion: </a:t>
            </a:r>
          </a:p>
          <a:p>
            <a:r>
              <a:rPr lang="en-US">
                <a:solidFill>
                  <a:schemeClr val="tx1"/>
                </a:solidFill>
              </a:rPr>
              <a:t>upper limit 200 km/s, </a:t>
            </a:r>
          </a:p>
          <a:p>
            <a:r>
              <a:rPr lang="en-US">
                <a:solidFill>
                  <a:schemeClr val="tx1"/>
                </a:solidFill>
              </a:rPr>
              <a:t>with best fits below 60 km/s</a:t>
            </a:r>
            <a:endParaRPr lang="en-US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 flipH="1">
            <a:off x="4648200" y="2362200"/>
            <a:ext cx="1066800" cy="152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5699125" y="3363913"/>
            <a:ext cx="3257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Typical Ly</a:t>
            </a:r>
            <a:r>
              <a:rPr lang="el-GR"/>
              <a:t>α</a:t>
            </a:r>
            <a:r>
              <a:rPr lang="en-US"/>
              <a:t> emission line</a:t>
            </a:r>
          </a:p>
          <a:p>
            <a:r>
              <a:rPr lang="en-US"/>
              <a:t>have gaussian widths of</a:t>
            </a:r>
          </a:p>
          <a:p>
            <a:r>
              <a:rPr lang="en-US"/>
              <a:t>~ 60-80 km/s.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6172200" cy="1219200"/>
          </a:xfrm>
        </p:spPr>
        <p:txBody>
          <a:bodyPr/>
          <a:lstStyle/>
          <a:p>
            <a:r>
              <a:rPr lang="en-US" sz="2800">
                <a:effectLst/>
                <a:latin typeface="Arial" charset="0"/>
              </a:rPr>
              <a:t>Properties of the z=10 galaxies and implications: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898525" y="1792288"/>
            <a:ext cx="809307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>
                <a:solidFill>
                  <a:srgbClr val="FFFF00"/>
                </a:solidFill>
              </a:rPr>
              <a:t>Gravitational lensing A1835:</a:t>
            </a:r>
          </a:p>
          <a:p>
            <a:pPr marL="342900" indent="-342900"/>
            <a:r>
              <a:rPr lang="en-US">
                <a:solidFill>
                  <a:srgbClr val="FFFF00"/>
                </a:solidFill>
              </a:rPr>
              <a:t>     </a:t>
            </a:r>
            <a:r>
              <a:rPr lang="en-US">
                <a:solidFill>
                  <a:schemeClr val="tx1"/>
                </a:solidFill>
              </a:rPr>
              <a:t>- magnification factor (ratio of the lensed to the source flux): </a:t>
            </a:r>
          </a:p>
          <a:p>
            <a:pPr marL="342900" indent="-342900"/>
            <a:r>
              <a:rPr lang="en-US">
                <a:solidFill>
                  <a:schemeClr val="tx1"/>
                </a:solidFill>
              </a:rPr>
              <a:t>       25-100</a:t>
            </a:r>
            <a:endParaRPr lang="en-US">
              <a:solidFill>
                <a:srgbClr val="FFFF00"/>
              </a:solidFill>
            </a:endParaRPr>
          </a:p>
          <a:p>
            <a:pPr marL="342900" indent="-342900"/>
            <a:r>
              <a:rPr lang="en-US">
                <a:solidFill>
                  <a:srgbClr val="FFFF00"/>
                </a:solidFill>
              </a:rPr>
              <a:t>     </a:t>
            </a:r>
            <a:r>
              <a:rPr lang="en-US">
                <a:solidFill>
                  <a:schemeClr val="tx1"/>
                </a:solidFill>
              </a:rPr>
              <a:t>- it is located close to the critical line, the object must be </a:t>
            </a:r>
          </a:p>
          <a:p>
            <a:pPr marL="342900" indent="-342900"/>
            <a:r>
              <a:rPr lang="en-US">
                <a:solidFill>
                  <a:schemeClr val="tx1"/>
                </a:solidFill>
              </a:rPr>
              <a:t>       multiply imaged by the cluster (NOT seen with their data)</a:t>
            </a:r>
          </a:p>
          <a:p>
            <a:pPr marL="342900" indent="-342900"/>
            <a:endParaRPr lang="en-US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eriod" startAt="2"/>
            </a:pPr>
            <a:r>
              <a:rPr lang="en-US" sz="2400">
                <a:solidFill>
                  <a:srgbClr val="FFFF00"/>
                </a:solidFill>
              </a:rPr>
              <a:t>Estimation of star formation rate (SFR):</a:t>
            </a:r>
            <a:r>
              <a:rPr lang="en-US">
                <a:solidFill>
                  <a:schemeClr val="tx1"/>
                </a:solidFill>
              </a:rPr>
              <a:t> </a:t>
            </a:r>
          </a:p>
          <a:p>
            <a:pPr marL="342900" indent="-342900"/>
            <a:r>
              <a:rPr lang="en-US">
                <a:solidFill>
                  <a:schemeClr val="tx1"/>
                </a:solidFill>
              </a:rPr>
              <a:t>     - they measured an amplified Ly line flux and a UV continuum  </a:t>
            </a:r>
          </a:p>
          <a:p>
            <a:pPr marL="342900" indent="-342900"/>
            <a:r>
              <a:rPr lang="en-US">
                <a:solidFill>
                  <a:schemeClr val="tx1"/>
                </a:solidFill>
              </a:rPr>
              <a:t>       flux density </a:t>
            </a:r>
          </a:p>
          <a:p>
            <a:pPr marL="342900" indent="-342900"/>
            <a:r>
              <a:rPr lang="en-US">
                <a:solidFill>
                  <a:schemeClr val="tx1"/>
                </a:solidFill>
              </a:rPr>
              <a:t>     - we know: SFR~L</a:t>
            </a:r>
            <a:r>
              <a:rPr lang="en-US" baseline="-25000">
                <a:solidFill>
                  <a:schemeClr val="tx1"/>
                </a:solidFill>
              </a:rPr>
              <a:t>Ly</a:t>
            </a:r>
            <a:r>
              <a:rPr lang="el-GR" baseline="-25000">
                <a:solidFill>
                  <a:schemeClr val="tx1"/>
                </a:solidFill>
              </a:rPr>
              <a:t>α</a:t>
            </a:r>
            <a:r>
              <a:rPr lang="en-US" baseline="-250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and  SFR~L</a:t>
            </a:r>
            <a:r>
              <a:rPr lang="en-US" baseline="-25000">
                <a:solidFill>
                  <a:schemeClr val="tx1"/>
                </a:solidFill>
              </a:rPr>
              <a:t>UV</a:t>
            </a:r>
          </a:p>
          <a:p>
            <a:pPr marL="342900" indent="-342900"/>
            <a:r>
              <a:rPr lang="en-US" baseline="-25000">
                <a:solidFill>
                  <a:schemeClr val="tx1"/>
                </a:solidFill>
              </a:rPr>
              <a:t>        </a:t>
            </a:r>
            <a:r>
              <a:rPr lang="en-US">
                <a:solidFill>
                  <a:schemeClr val="tx1"/>
                </a:solidFill>
              </a:rPr>
              <a:t>- they estimated a SFR of </a:t>
            </a:r>
            <a:r>
              <a:rPr lang="en-US">
                <a:solidFill>
                  <a:srgbClr val="FFFF00"/>
                </a:solidFill>
              </a:rPr>
              <a:t>0.03-0.09 M</a:t>
            </a:r>
            <a:r>
              <a:rPr lang="en-US" baseline="-25000">
                <a:solidFill>
                  <a:srgbClr val="FFFF00"/>
                </a:solidFill>
              </a:rPr>
              <a:t>Sun</a:t>
            </a:r>
            <a:r>
              <a:rPr lang="en-US">
                <a:solidFill>
                  <a:srgbClr val="FFFF00"/>
                </a:solidFill>
              </a:rPr>
              <a:t>/yr</a:t>
            </a:r>
            <a:r>
              <a:rPr lang="en-US">
                <a:solidFill>
                  <a:schemeClr val="tx1"/>
                </a:solidFill>
              </a:rPr>
              <a:t> based on the line  </a:t>
            </a:r>
          </a:p>
          <a:p>
            <a:pPr marL="342900" indent="-342900"/>
            <a:r>
              <a:rPr lang="en-US">
                <a:solidFill>
                  <a:schemeClr val="tx1"/>
                </a:solidFill>
              </a:rPr>
              <a:t>       flux, and </a:t>
            </a:r>
            <a:r>
              <a:rPr lang="en-US">
                <a:solidFill>
                  <a:srgbClr val="FFFF00"/>
                </a:solidFill>
              </a:rPr>
              <a:t>2-3 M</a:t>
            </a:r>
            <a:r>
              <a:rPr lang="en-US" baseline="-25000">
                <a:solidFill>
                  <a:srgbClr val="FFFF00"/>
                </a:solidFill>
              </a:rPr>
              <a:t>Sun</a:t>
            </a:r>
            <a:r>
              <a:rPr lang="en-US">
                <a:solidFill>
                  <a:srgbClr val="FFFF00"/>
                </a:solidFill>
              </a:rPr>
              <a:t>/yr</a:t>
            </a:r>
            <a:r>
              <a:rPr lang="en-US">
                <a:solidFill>
                  <a:schemeClr val="tx1"/>
                </a:solidFill>
              </a:rPr>
              <a:t> based on the UV continuum</a:t>
            </a:r>
          </a:p>
          <a:p>
            <a:pPr marL="342900" indent="-342900"/>
            <a:r>
              <a:rPr lang="en-US">
                <a:solidFill>
                  <a:schemeClr val="tx1"/>
                </a:solidFill>
              </a:rPr>
              <a:t>     - the lower SFR derived from the Ly reflects the effect of  </a:t>
            </a:r>
          </a:p>
          <a:p>
            <a:pPr marL="342900" indent="-342900"/>
            <a:r>
              <a:rPr lang="en-US">
                <a:solidFill>
                  <a:schemeClr val="tx1"/>
                </a:solidFill>
              </a:rPr>
              <a:t>       photon destruction by scattering in the IGM    </a:t>
            </a:r>
            <a:r>
              <a:rPr lang="en-US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382000" cy="1219200"/>
          </a:xfrm>
        </p:spPr>
        <p:txBody>
          <a:bodyPr/>
          <a:lstStyle/>
          <a:p>
            <a:r>
              <a:rPr lang="en-US" sz="3600">
                <a:effectLst/>
                <a:latin typeface="Arial" charset="0"/>
              </a:rPr>
              <a:t>Was the Universe Reionized at z=10?</a:t>
            </a:r>
            <a:br>
              <a:rPr lang="en-US" sz="3600">
                <a:effectLst/>
                <a:latin typeface="Arial" charset="0"/>
              </a:rPr>
            </a:br>
            <a:r>
              <a:rPr lang="en-US" sz="3600">
                <a:effectLst/>
                <a:latin typeface="Arial" charset="0"/>
              </a:rPr>
              <a:t>                                               </a:t>
            </a:r>
            <a:r>
              <a:rPr lang="en-US" sz="1800">
                <a:effectLst/>
                <a:latin typeface="Arial" charset="0"/>
              </a:rPr>
              <a:t>Loeb et al. (2004)</a:t>
            </a:r>
            <a:r>
              <a:rPr lang="en-US" sz="3600">
                <a:effectLst/>
                <a:latin typeface="Arial" charset="0"/>
              </a:rPr>
              <a:t>       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82677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/>
              <a:t>  They reconsider the interpretation of the observations of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Pello et al., accounting for different possible IMFs and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source age </a:t>
            </a:r>
          </a:p>
          <a:p>
            <a:pPr>
              <a:buFont typeface="Wingdings" pitchFamily="2" charset="2"/>
              <a:buChar char="n"/>
            </a:pPr>
            <a:r>
              <a:rPr lang="en-US"/>
              <a:t>  Either the large-scale region surrounding this galaxy must have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been </a:t>
            </a:r>
            <a:r>
              <a:rPr lang="en-US">
                <a:solidFill>
                  <a:srgbClr val="FFFF00"/>
                </a:solidFill>
              </a:rPr>
              <a:t>largely reionized</a:t>
            </a:r>
            <a:r>
              <a:rPr lang="en-US"/>
              <a:t> by z=10, </a:t>
            </a:r>
            <a:r>
              <a:rPr lang="en-US">
                <a:solidFill>
                  <a:srgbClr val="FFFF00"/>
                </a:solidFill>
              </a:rPr>
              <a:t>with a neutral H I fraction &lt; 0.4</a:t>
            </a:r>
          </a:p>
          <a:p>
            <a:pPr>
              <a:buFont typeface="Wingdings" pitchFamily="2" charset="2"/>
              <a:buChar char="n"/>
            </a:pPr>
            <a:r>
              <a:rPr lang="en-US"/>
              <a:t>  Or the stars within the galaxy </a:t>
            </a:r>
            <a:r>
              <a:rPr lang="en-US">
                <a:solidFill>
                  <a:srgbClr val="FFFF00"/>
                </a:solidFill>
              </a:rPr>
              <a:t>must be massive &gt; 100 M</a:t>
            </a:r>
            <a:r>
              <a:rPr lang="en-US" baseline="-25000">
                <a:solidFill>
                  <a:srgbClr val="FFFF00"/>
                </a:solidFill>
              </a:rPr>
              <a:t>Sun</a:t>
            </a:r>
            <a:r>
              <a:rPr lang="en-US"/>
              <a:t> , and</a:t>
            </a:r>
          </a:p>
          <a:p>
            <a:pPr>
              <a:buFont typeface="Wingdings" pitchFamily="2" charset="2"/>
              <a:buNone/>
            </a:pPr>
            <a:r>
              <a:rPr lang="en-US" baseline="-25000"/>
              <a:t>        </a:t>
            </a:r>
            <a:r>
              <a:rPr lang="en-US"/>
              <a:t>capable of producing a sufficient large H II region around it     </a:t>
            </a:r>
            <a:endParaRPr lang="el-GR"/>
          </a:p>
        </p:txBody>
      </p:sp>
      <p:pic>
        <p:nvPicPr>
          <p:cNvPr id="163846" name="Picture 6" descr="dru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151313"/>
            <a:ext cx="5105400" cy="2706687"/>
          </a:xfrm>
          <a:prstGeom prst="rect">
            <a:avLst/>
          </a:prstGeom>
          <a:noFill/>
        </p:spPr>
      </p:pic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228600" y="4572000"/>
            <a:ext cx="3505200" cy="16256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They derive the maximum </a:t>
            </a:r>
          </a:p>
          <a:p>
            <a:r>
              <a:rPr lang="en-US"/>
              <a:t>Ly</a:t>
            </a:r>
            <a:r>
              <a:rPr lang="el-GR"/>
              <a:t>α</a:t>
            </a:r>
            <a:r>
              <a:rPr lang="en-US"/>
              <a:t> line flux for a given UV</a:t>
            </a:r>
          </a:p>
          <a:p>
            <a:r>
              <a:rPr lang="en-US"/>
              <a:t>continuum flux of galaxy prior to the reionization epoch.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5257800" cy="746125"/>
          </a:xfrm>
        </p:spPr>
        <p:txBody>
          <a:bodyPr/>
          <a:lstStyle/>
          <a:p>
            <a:r>
              <a:rPr lang="en-US" sz="2400">
                <a:effectLst/>
                <a:latin typeface="Arial" charset="0"/>
              </a:rPr>
              <a:t>Basic absorption parameters:</a:t>
            </a:r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524000" y="3810000"/>
          <a:ext cx="2971800" cy="1617663"/>
        </p:xfrm>
        <a:graphic>
          <a:graphicData uri="http://schemas.openxmlformats.org/presentationml/2006/ole">
            <p:oleObj spid="_x0000_s164868" name="Equation" r:id="rId3" imgW="1422360" imgH="952200" progId="Equation.3">
              <p:embed/>
            </p:oleObj>
          </a:graphicData>
        </a:graphic>
      </p:graphicFrame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8123238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olidFill>
                  <a:srgbClr val="FFFF00"/>
                </a:solidFill>
              </a:rPr>
              <a:t>The absorption profile owing to H I in the IGM depends on:</a:t>
            </a:r>
          </a:p>
          <a:p>
            <a:pPr marL="342900" indent="-342900"/>
            <a:endParaRPr lang="en-US" sz="800"/>
          </a:p>
          <a:p>
            <a:pPr marL="342900" indent="-342900">
              <a:buFontTx/>
              <a:buAutoNum type="arabicPeriod"/>
            </a:pPr>
            <a:r>
              <a:rPr lang="en-US"/>
              <a:t>redshift </a:t>
            </a:r>
            <a:r>
              <a:rPr lang="en-US" i="1"/>
              <a:t>z</a:t>
            </a:r>
            <a:r>
              <a:rPr lang="en-US" i="1" baseline="-25000"/>
              <a:t>s</a:t>
            </a:r>
            <a:r>
              <a:rPr lang="en-US"/>
              <a:t> and halo mass </a:t>
            </a:r>
            <a:r>
              <a:rPr lang="en-US" i="1"/>
              <a:t>M</a:t>
            </a:r>
            <a:r>
              <a:rPr lang="en-US"/>
              <a:t> of the source</a:t>
            </a:r>
          </a:p>
          <a:p>
            <a:pPr marL="342900" indent="-342900">
              <a:buClr>
                <a:schemeClr val="tx1"/>
              </a:buClr>
              <a:buFontTx/>
              <a:buAutoNum type="arabicPeriod"/>
            </a:pPr>
            <a:r>
              <a:rPr lang="en-US"/>
              <a:t>age of the source, </a:t>
            </a:r>
            <a:r>
              <a:rPr lang="en-US" i="1"/>
              <a:t>t</a:t>
            </a:r>
            <a:r>
              <a:rPr lang="en-US" i="1" baseline="-25000"/>
              <a:t>S</a:t>
            </a:r>
            <a:r>
              <a:rPr lang="en-US"/>
              <a:t> ( ~10</a:t>
            </a:r>
            <a:r>
              <a:rPr lang="en-US" baseline="30000"/>
              <a:t>7</a:t>
            </a:r>
            <a:r>
              <a:rPr lang="en-US"/>
              <a:t>-10</a:t>
            </a:r>
            <a:r>
              <a:rPr lang="en-US" baseline="30000"/>
              <a:t>8</a:t>
            </a:r>
            <a:r>
              <a:rPr lang="en-US"/>
              <a:t> yr)</a:t>
            </a:r>
            <a:r>
              <a:rPr lang="en-US" sz="2800"/>
              <a:t> </a:t>
            </a:r>
          </a:p>
          <a:p>
            <a:pPr marL="342900" indent="-342900">
              <a:buClr>
                <a:schemeClr val="tx1"/>
              </a:buClr>
              <a:buFontTx/>
              <a:buAutoNum type="arabicPeriod"/>
            </a:pPr>
            <a:r>
              <a:rPr lang="en-US">
                <a:solidFill>
                  <a:srgbClr val="FFFF00"/>
                </a:solidFill>
              </a:rPr>
              <a:t>total rate</a:t>
            </a:r>
            <a:r>
              <a:rPr lang="en-US"/>
              <a:t> at which H ionizing photons from the galaxy enter the</a:t>
            </a:r>
          </a:p>
          <a:p>
            <a:pPr marL="342900" indent="-342900"/>
            <a:r>
              <a:rPr lang="en-US"/>
              <a:t>     IGM, </a:t>
            </a:r>
            <a:r>
              <a:rPr lang="en-US" i="1"/>
              <a:t>dN</a:t>
            </a:r>
            <a:r>
              <a:rPr lang="el-GR" i="1" baseline="-25000"/>
              <a:t>γ</a:t>
            </a:r>
            <a:r>
              <a:rPr lang="en-US" i="1"/>
              <a:t>/dt</a:t>
            </a:r>
            <a:r>
              <a:rPr lang="en-US"/>
              <a:t>: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2209800" y="46482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proton mass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2209800" y="5043488"/>
            <a:ext cx="634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overall number of ionizing photons per baryon in galaxy</a:t>
            </a:r>
          </a:p>
        </p:txBody>
      </p:sp>
      <p:graphicFrame>
        <p:nvGraphicFramePr>
          <p:cNvPr id="164872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524000" y="5638800"/>
          <a:ext cx="2743200" cy="514350"/>
        </p:xfrm>
        <a:graphic>
          <a:graphicData uri="http://schemas.openxmlformats.org/presentationml/2006/ole">
            <p:oleObj spid="_x0000_s164872" name="Equation" r:id="rId4" imgW="939600" imgH="241200" progId="Equation.3">
              <p:embed/>
            </p:oleObj>
          </a:graphicData>
        </a:graphic>
      </p:graphicFrame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1466850" y="6248400"/>
            <a:ext cx="440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N</a:t>
            </a:r>
            <a:r>
              <a:rPr lang="el-GR" i="1"/>
              <a:t>γ</a:t>
            </a:r>
            <a:r>
              <a:rPr lang="en-US" i="1"/>
              <a:t> </a:t>
            </a:r>
            <a:r>
              <a:rPr lang="en-US"/>
              <a:t>depends on the IMF of the stars</a:t>
            </a:r>
            <a:endParaRPr lang="el-GR" i="1"/>
          </a:p>
        </p:txBody>
      </p:sp>
      <p:sp>
        <p:nvSpPr>
          <p:cNvPr id="164876" name="Oval 12"/>
          <p:cNvSpPr>
            <a:spLocks noChangeArrowheads="1"/>
          </p:cNvSpPr>
          <p:nvPr/>
        </p:nvSpPr>
        <p:spPr bwMode="auto">
          <a:xfrm>
            <a:off x="3200400" y="5638800"/>
            <a:ext cx="1066800" cy="609600"/>
          </a:xfrm>
          <a:prstGeom prst="ellips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 flipH="1" flipV="1">
            <a:off x="4343400" y="5867400"/>
            <a:ext cx="685800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8" name="Text Box 14"/>
          <p:cNvSpPr txBox="1">
            <a:spLocks noChangeArrowheads="1"/>
          </p:cNvSpPr>
          <p:nvPr/>
        </p:nvSpPr>
        <p:spPr bwMode="auto">
          <a:xfrm>
            <a:off x="5089525" y="5649913"/>
            <a:ext cx="3870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results depend on these </a:t>
            </a:r>
          </a:p>
          <a:p>
            <a:r>
              <a:rPr lang="en-US"/>
              <a:t>                                 efficiencies</a:t>
            </a:r>
          </a:p>
        </p:txBody>
      </p:sp>
      <p:sp>
        <p:nvSpPr>
          <p:cNvPr id="164880" name="Text Box 16"/>
          <p:cNvSpPr txBox="1">
            <a:spLocks noChangeArrowheads="1"/>
          </p:cNvSpPr>
          <p:nvPr/>
        </p:nvSpPr>
        <p:spPr bwMode="auto">
          <a:xfrm>
            <a:off x="1050925" y="319088"/>
            <a:ext cx="30908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sng"/>
              <a:t>Loeb et al.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5464</TotalTime>
  <Words>940</Words>
  <Application>Microsoft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Symbol</vt:lpstr>
      <vt:lpstr>Shimmer</vt:lpstr>
      <vt:lpstr>Microsoft Equation 3.0</vt:lpstr>
      <vt:lpstr>Digging into the past:     Galaxies at redshift z=10</vt:lpstr>
      <vt:lpstr>A review by epoch:</vt:lpstr>
      <vt:lpstr>SDSS: Reionization z~6</vt:lpstr>
      <vt:lpstr>Uncertainly in epoch of reionization:</vt:lpstr>
      <vt:lpstr>ISAAC/VLT observation of a lensed galaxy at redshift z=10:</vt:lpstr>
      <vt:lpstr>Slide 6</vt:lpstr>
      <vt:lpstr>Properties of the z=10 galaxies and implications:</vt:lpstr>
      <vt:lpstr>Was the Universe Reionized at z=10?                                                Loeb et al. (2004)       </vt:lpstr>
      <vt:lpstr>Basic absorption parameters:</vt:lpstr>
      <vt:lpstr>Slide 10</vt:lpstr>
      <vt:lpstr>Lyα-emitting galaxies:  They use Lyα-galaxies to probe the reionization</vt:lpstr>
      <vt:lpstr>Slide 12</vt:lpstr>
      <vt:lpstr>Results: the derived parameters for z=10 galaxies and                  its host halo, depending on the IMF and the                source lifetime      </vt:lpstr>
      <vt:lpstr>Conclusions:</vt:lpstr>
    </vt:vector>
  </TitlesOfParts>
  <Company>Steward Observatory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Intergalactic Medium</dc:title>
  <dc:creator>Romeel Dave</dc:creator>
  <cp:lastModifiedBy>user</cp:lastModifiedBy>
  <cp:revision>125</cp:revision>
  <dcterms:created xsi:type="dcterms:W3CDTF">2003-07-05T22:00:04Z</dcterms:created>
  <dcterms:modified xsi:type="dcterms:W3CDTF">2012-09-23T13:27:27Z</dcterms:modified>
</cp:coreProperties>
</file>