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22.bin" ContentType="application/vnd.openxmlformats-officedocument.oleObject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365" r:id="rId3"/>
    <p:sldId id="366" r:id="rId4"/>
    <p:sldId id="338" r:id="rId5"/>
    <p:sldId id="368" r:id="rId6"/>
    <p:sldId id="274" r:id="rId7"/>
    <p:sldId id="370" r:id="rId8"/>
    <p:sldId id="372" r:id="rId9"/>
    <p:sldId id="376" r:id="rId10"/>
    <p:sldId id="373" r:id="rId11"/>
    <p:sldId id="353" r:id="rId12"/>
    <p:sldId id="378" r:id="rId13"/>
    <p:sldId id="377" r:id="rId14"/>
    <p:sldId id="284" r:id="rId15"/>
    <p:sldId id="37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000"/>
    <a:srgbClr val="FFFF00"/>
    <a:srgbClr val="66CCFF"/>
    <a:srgbClr val="80FF00"/>
    <a:srgbClr val="CCFF66"/>
    <a:srgbClr val="FFFF66"/>
    <a:srgbClr val="991609"/>
    <a:srgbClr val="898989"/>
    <a:srgbClr val="0000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69" autoAdjust="0"/>
    <p:restoredTop sz="99307" autoAdjust="0"/>
  </p:normalViewPr>
  <p:slideViewPr>
    <p:cSldViewPr snapToGrid="0">
      <p:cViewPr varScale="1">
        <p:scale>
          <a:sx n="103" d="100"/>
          <a:sy n="103" d="100"/>
        </p:scale>
        <p:origin x="-125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04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6" Type="http://schemas.openxmlformats.org/officeDocument/2006/relationships/image" Target="../media/image11.emf"/><Relationship Id="rId1" Type="http://schemas.openxmlformats.org/officeDocument/2006/relationships/image" Target="../media/image6.emf"/><Relationship Id="rId2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6" Type="http://schemas.openxmlformats.org/officeDocument/2006/relationships/image" Target="../media/image17.emf"/><Relationship Id="rId7" Type="http://schemas.openxmlformats.org/officeDocument/2006/relationships/image" Target="../media/image18.emf"/><Relationship Id="rId1" Type="http://schemas.openxmlformats.org/officeDocument/2006/relationships/image" Target="../media/image12.emf"/><Relationship Id="rId2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Relationship Id="rId2" Type="http://schemas.openxmlformats.org/officeDocument/2006/relationships/image" Target="../media/image2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0EBA66-F289-2644-A9AA-A5DA0A06FEC6}" type="datetimeFigureOut">
              <a:t>07/09/15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F9200F-56D8-824A-A4B2-6ABA495D1F0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364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9384E1-0425-4DB4-A81E-55F8C2F20F1A}" type="datetimeFigureOut">
              <a:rPr lang="en-US" smtClean="0"/>
              <a:pPr/>
              <a:t>07/09/15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123C20-4E2B-4AD0-9A84-41563F12E3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534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23C20-4E2B-4AD0-9A84-41563F12E3C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23C20-4E2B-4AD0-9A84-41563F12E3C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23C20-4E2B-4AD0-9A84-41563F12E3C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 smtClean="0"/>
              <a:t>6−13.09.2015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and School on Solar System Plasma Turbulence, Intermittency and Multifractals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03768" y="655513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 smtClean="0"/>
              <a:t>6−13.09.2015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and School on Solar System Plasma Turbulence, Intermittency and Multifractals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 smtClean="0"/>
              <a:t>6−13.09.2015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and School on Solar System Plasma Turbulence, Intermittency and Multifractals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344" y="6514948"/>
            <a:ext cx="2133600" cy="365125"/>
          </a:xfrm>
        </p:spPr>
        <p:txBody>
          <a:bodyPr/>
          <a:lstStyle/>
          <a:p>
            <a:r>
              <a:rPr lang="ro-RO" smtClean="0"/>
              <a:t>6−13.09.2015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65938" y="6514948"/>
            <a:ext cx="6812125" cy="365125"/>
          </a:xfrm>
        </p:spPr>
        <p:txBody>
          <a:bodyPr/>
          <a:lstStyle/>
          <a:p>
            <a:r>
              <a:rPr lang="en-US" smtClean="0"/>
              <a:t>Workshop and School on Solar System Plasma Turbulence, Intermittency and Multifractals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54396" y="6514948"/>
            <a:ext cx="232023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 smtClean="0"/>
              <a:t>6−13.09.2015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and School on Solar System Plasma Turbulence, Intermittency and Multifractals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 smtClean="0"/>
              <a:t>6−13.09.2015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and School on Solar System Plasma Turbulence, Intermittency and Multifractals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 smtClean="0"/>
              <a:t>6−13.09.2015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and School on Solar System Plasma Turbulence, Intermittency and Multifractals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 smtClean="0"/>
              <a:t>6−13.09.2015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and School on Solar System Plasma Turbulence, Intermittency and Multifractals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 smtClean="0"/>
              <a:t>6−13.09.2015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and School on Solar System Plasma Turbulence, Intermittency and Multifractals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 smtClean="0"/>
              <a:t>6−13.09.2015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and School on Solar System Plasma Turbulence, Intermittency and Multifractals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 smtClean="0"/>
              <a:t>6−13.09.2015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and School on Solar System Plasma Turbulence, Intermittency and Multifractals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565663"/>
            <a:ext cx="9144000" cy="29613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98912" y="6521290"/>
            <a:ext cx="5946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Workshop and School on Solar System Plasma Turbulence, Intermittency and Multifractals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344" y="65212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ro-RO" smtClean="0"/>
              <a:t>6−13.09.2015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07821" y="65377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6" Type="http://schemas.openxmlformats.org/officeDocument/2006/relationships/image" Target="../media/image35.emf"/><Relationship Id="rId7" Type="http://schemas.openxmlformats.org/officeDocument/2006/relationships/image" Target="../media/image36.emf"/><Relationship Id="rId8" Type="http://schemas.openxmlformats.org/officeDocument/2006/relationships/image" Target="../media/image37.emf"/><Relationship Id="rId9" Type="http://schemas.openxmlformats.org/officeDocument/2006/relationships/oleObject" Target="../embeddings/oleObject22.bin"/><Relationship Id="rId10" Type="http://schemas.openxmlformats.org/officeDocument/2006/relationships/image" Target="../media/image32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4" Type="http://schemas.openxmlformats.org/officeDocument/2006/relationships/video" Target="../media/media2.avi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6" Type="http://schemas.openxmlformats.org/officeDocument/2006/relationships/image" Target="../media/image42.emf"/><Relationship Id="rId7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2.e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8.bin"/><Relationship Id="rId12" Type="http://schemas.openxmlformats.org/officeDocument/2006/relationships/image" Target="../media/image10.emf"/><Relationship Id="rId13" Type="http://schemas.openxmlformats.org/officeDocument/2006/relationships/oleObject" Target="../embeddings/oleObject9.bin"/><Relationship Id="rId14" Type="http://schemas.openxmlformats.org/officeDocument/2006/relationships/image" Target="../media/image1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4.bin"/><Relationship Id="rId4" Type="http://schemas.openxmlformats.org/officeDocument/2006/relationships/image" Target="../media/image6.e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7.e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8.emf"/><Relationship Id="rId9" Type="http://schemas.openxmlformats.org/officeDocument/2006/relationships/oleObject" Target="../embeddings/oleObject7.bin"/><Relationship Id="rId10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4.bin"/><Relationship Id="rId12" Type="http://schemas.openxmlformats.org/officeDocument/2006/relationships/image" Target="../media/image16.emf"/><Relationship Id="rId13" Type="http://schemas.openxmlformats.org/officeDocument/2006/relationships/oleObject" Target="../embeddings/oleObject15.bin"/><Relationship Id="rId14" Type="http://schemas.openxmlformats.org/officeDocument/2006/relationships/image" Target="../media/image17.emf"/><Relationship Id="rId15" Type="http://schemas.openxmlformats.org/officeDocument/2006/relationships/oleObject" Target="../embeddings/oleObject16.bin"/><Relationship Id="rId16" Type="http://schemas.openxmlformats.org/officeDocument/2006/relationships/image" Target="../media/image1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0.bin"/><Relationship Id="rId4" Type="http://schemas.openxmlformats.org/officeDocument/2006/relationships/image" Target="../media/image12.emf"/><Relationship Id="rId5" Type="http://schemas.openxmlformats.org/officeDocument/2006/relationships/oleObject" Target="../embeddings/oleObject11.bin"/><Relationship Id="rId6" Type="http://schemas.openxmlformats.org/officeDocument/2006/relationships/image" Target="../media/image13.emf"/><Relationship Id="rId7" Type="http://schemas.openxmlformats.org/officeDocument/2006/relationships/oleObject" Target="../embeddings/oleObject12.bin"/><Relationship Id="rId8" Type="http://schemas.openxmlformats.org/officeDocument/2006/relationships/image" Target="../media/image14.emf"/><Relationship Id="rId9" Type="http://schemas.openxmlformats.org/officeDocument/2006/relationships/oleObject" Target="../embeddings/oleObject13.bin"/><Relationship Id="rId10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oleObject" Target="../embeddings/oleObject17.bin"/><Relationship Id="rId5" Type="http://schemas.openxmlformats.org/officeDocument/2006/relationships/image" Target="../media/image19.emf"/><Relationship Id="rId6" Type="http://schemas.openxmlformats.org/officeDocument/2006/relationships/oleObject" Target="../embeddings/oleObject18.bin"/><Relationship Id="rId7" Type="http://schemas.openxmlformats.org/officeDocument/2006/relationships/image" Target="../media/image20.emf"/><Relationship Id="rId8" Type="http://schemas.openxmlformats.org/officeDocument/2006/relationships/oleObject" Target="../embeddings/oleObject19.bin"/><Relationship Id="rId9" Type="http://schemas.openxmlformats.org/officeDocument/2006/relationships/image" Target="../media/image21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tiff"/><Relationship Id="rId5" Type="http://schemas.openxmlformats.org/officeDocument/2006/relationships/image" Target="../media/image27.tiff"/><Relationship Id="rId6" Type="http://schemas.openxmlformats.org/officeDocument/2006/relationships/oleObject" Target="../embeddings/oleObject20.bin"/><Relationship Id="rId7" Type="http://schemas.openxmlformats.org/officeDocument/2006/relationships/image" Target="../media/image23.emf"/><Relationship Id="rId8" Type="http://schemas.openxmlformats.org/officeDocument/2006/relationships/oleObject" Target="../embeddings/oleObject21.bin"/><Relationship Id="rId9" Type="http://schemas.openxmlformats.org/officeDocument/2006/relationships/image" Target="../media/image24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0.tiff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2334263"/>
            <a:ext cx="9144000" cy="9548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400" b="1" spc="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venir Next Regular"/>
              </a:rPr>
              <a:t>Test-kinetic </a:t>
            </a:r>
            <a:r>
              <a:rPr lang="en-US" sz="24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venir Next Regular"/>
              </a:rPr>
              <a:t>and </a:t>
            </a:r>
            <a:r>
              <a:rPr lang="en-US" sz="2400" b="1" spc="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venir Next Regular"/>
              </a:rPr>
              <a:t>particle-in-cell </a:t>
            </a:r>
            <a:r>
              <a:rPr lang="en-US" sz="24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venir Next Regular"/>
              </a:rPr>
              <a:t>simulations of localized </a:t>
            </a:r>
            <a:endParaRPr lang="en-US" sz="2400" b="1" spc="1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venir Next Regular"/>
            </a:endParaRPr>
          </a:p>
          <a:p>
            <a:pPr>
              <a:lnSpc>
                <a:spcPct val="120000"/>
              </a:lnSpc>
            </a:pPr>
            <a:r>
              <a:rPr lang="en-US" sz="2400" b="1" spc="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venir Next Regular"/>
              </a:rPr>
              <a:t>plasma and </a:t>
            </a:r>
            <a:r>
              <a:rPr lang="en-US" sz="24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venir Next Regular"/>
              </a:rPr>
              <a:t>field structures and their interactions </a:t>
            </a:r>
            <a:endParaRPr lang="en-US" sz="2400" spc="1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venir Next Regular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569716"/>
            <a:ext cx="91440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595959"/>
                </a:solidFill>
              </a:rPr>
              <a:t>Gabriel Voitcu</a:t>
            </a:r>
            <a:r>
              <a:rPr lang="en-US" sz="2000" b="1" baseline="30000" dirty="0">
                <a:solidFill>
                  <a:srgbClr val="595959"/>
                </a:solidFill>
              </a:rPr>
              <a:t>1</a:t>
            </a:r>
            <a:r>
              <a:rPr lang="en-US" sz="2000" b="1" dirty="0">
                <a:solidFill>
                  <a:srgbClr val="595959"/>
                </a:solidFill>
              </a:rPr>
              <a:t> and Marius Echim</a:t>
            </a:r>
            <a:r>
              <a:rPr lang="en-US" sz="2000" b="1" baseline="30000" dirty="0">
                <a:solidFill>
                  <a:srgbClr val="595959"/>
                </a:solidFill>
              </a:rPr>
              <a:t>1,2</a:t>
            </a:r>
            <a:endParaRPr lang="en-US" sz="2000" b="1" dirty="0">
              <a:solidFill>
                <a:srgbClr val="595959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en-US" sz="2000" i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r>
              <a:rPr lang="en-U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Institute of Space Science, Magurele, Romania</a:t>
            </a:r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US" sz="2000" i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en-U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Belgian Institute for Space Aeronomy, Brussels, Belgium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and School on Solar System Plasma Turbulence, Intermittency and Multifractals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 smtClean="0"/>
              <a:t>6−13.09.2015</a:t>
            </a:r>
            <a:endParaRPr lang="en-US"/>
          </a:p>
        </p:txBody>
      </p:sp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0" y="158169"/>
            <a:ext cx="9143999" cy="59182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A typical particle-in-cell cycle</a:t>
            </a:r>
            <a:endParaRPr lang="en-US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84412" y="904117"/>
            <a:ext cx="8751469" cy="5508282"/>
            <a:chOff x="184412" y="506670"/>
            <a:chExt cx="8751469" cy="5508282"/>
          </a:xfrm>
        </p:grpSpPr>
        <p:pic>
          <p:nvPicPr>
            <p:cNvPr id="49" name="Picture 48" descr="diagrama ciclu PIC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46" t="21131" r="14978" b="21413"/>
            <a:stretch/>
          </p:blipFill>
          <p:spPr>
            <a:xfrm>
              <a:off x="1878522" y="1770298"/>
              <a:ext cx="5386957" cy="3317405"/>
            </a:xfrm>
            <a:prstGeom prst="rect">
              <a:avLst/>
            </a:prstGeom>
          </p:spPr>
        </p:pic>
        <p:sp>
          <p:nvSpPr>
            <p:cNvPr id="50" name="Content Placeholder 2"/>
            <p:cNvSpPr txBox="1">
              <a:spLocks/>
            </p:cNvSpPr>
            <p:nvPr/>
          </p:nvSpPr>
          <p:spPr>
            <a:xfrm>
              <a:off x="3374793" y="5026832"/>
              <a:ext cx="2655821" cy="33974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spcBef>
                  <a:spcPts val="0"/>
                </a:spcBef>
                <a:buNone/>
              </a:pPr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from </a:t>
              </a:r>
              <a:r>
                <a:rPr lang="en-US" sz="1200" i="1" dirty="0" smtClean="0">
                  <a:solidFill>
                    <a:schemeClr val="bg1">
                      <a:lumMod val="50000"/>
                    </a:schemeClr>
                  </a:solidFill>
                </a:rPr>
                <a:t>Birdsall and Langdon </a:t>
              </a:r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(1991) 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078845" y="1286386"/>
              <a:ext cx="2857036" cy="954107"/>
            </a:xfrm>
            <a:prstGeom prst="rect">
              <a:avLst/>
            </a:prstGeom>
            <a:solidFill>
              <a:srgbClr val="CCFF66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/>
                <a:t>The </a:t>
              </a:r>
              <a:r>
                <a:rPr lang="en-US" sz="1400" dirty="0" smtClean="0"/>
                <a:t>positions </a:t>
              </a:r>
              <a:r>
                <a:rPr lang="en-US" sz="1400" dirty="0"/>
                <a:t>and velocities </a:t>
              </a:r>
              <a:r>
                <a:rPr lang="en-US" sz="1400" dirty="0" smtClean="0"/>
                <a:t>of all the simulated particles are </a:t>
              </a:r>
              <a:r>
                <a:rPr lang="en-US" sz="1400" dirty="0"/>
                <a:t>pushed forward in time by integrating the Newton-Lorentz equation of motion</a:t>
              </a:r>
              <a:r>
                <a:rPr lang="en-US" sz="1400" dirty="0" smtClean="0"/>
                <a:t>.</a:t>
              </a:r>
              <a:endParaRPr lang="en-US" sz="14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078845" y="4629957"/>
              <a:ext cx="2857036" cy="1384995"/>
            </a:xfrm>
            <a:prstGeom prst="rect">
              <a:avLst/>
            </a:prstGeom>
            <a:solidFill>
              <a:srgbClr val="CCFF66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/>
                <a:t>The charge and current densities at each grid point are obtained from the particle positions and velocities using an appropriate weighting scheme that is dependent on the particle location. 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84412" y="4629957"/>
              <a:ext cx="2857036" cy="954107"/>
            </a:xfrm>
            <a:prstGeom prst="rect">
              <a:avLst/>
            </a:prstGeom>
            <a:solidFill>
              <a:srgbClr val="CCFF66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 smtClean="0"/>
                <a:t>The </a:t>
              </a:r>
              <a:r>
                <a:rPr lang="en-US" sz="1400" dirty="0"/>
                <a:t>Maxwell’s equations are </a:t>
              </a:r>
              <a:r>
                <a:rPr lang="en-US" sz="1400" dirty="0" smtClean="0"/>
                <a:t>integrated in order </a:t>
              </a:r>
              <a:r>
                <a:rPr lang="en-US" sz="1400" dirty="0"/>
                <a:t>to calculate the electric and magnetic fields at the location of each grid point. 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84412" y="1286386"/>
              <a:ext cx="2857036" cy="954107"/>
            </a:xfrm>
            <a:prstGeom prst="rect">
              <a:avLst/>
            </a:prstGeom>
            <a:solidFill>
              <a:srgbClr val="CCFF66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/>
                <a:t>T</a:t>
              </a:r>
              <a:r>
                <a:rPr lang="en-US" sz="1400" dirty="0" smtClean="0"/>
                <a:t>he </a:t>
              </a:r>
              <a:r>
                <a:rPr lang="en-US" sz="1400" dirty="0"/>
                <a:t>fields are interpolated from the grid points to the particle positions using the same weighting scheme that has been previously </a:t>
              </a:r>
              <a:r>
                <a:rPr lang="en-US" sz="1400" dirty="0" smtClean="0"/>
                <a:t>used.</a:t>
              </a:r>
              <a:endParaRPr lang="en-US" sz="14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143482" y="506670"/>
              <a:ext cx="2857036" cy="954107"/>
            </a:xfrm>
            <a:prstGeom prst="rect">
              <a:avLst/>
            </a:prstGeom>
            <a:solidFill>
              <a:srgbClr val="FFCC66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/>
                <a:t>The particle positions and </a:t>
              </a:r>
              <a:r>
                <a:rPr lang="en-US" sz="1400" dirty="0" smtClean="0"/>
                <a:t>velocities and the electric and magnetic fields </a:t>
              </a:r>
              <a:r>
                <a:rPr lang="en-US" sz="1400" dirty="0"/>
                <a:t>at </a:t>
              </a:r>
              <a:r>
                <a:rPr lang="en-US" sz="1400" i="1" dirty="0"/>
                <a:t>t</a:t>
              </a:r>
              <a:r>
                <a:rPr lang="en-US" sz="1400" dirty="0"/>
                <a:t>=0 are defined according to some appropriate initial conditions. </a:t>
              </a:r>
            </a:p>
          </p:txBody>
        </p:sp>
        <p:sp>
          <p:nvSpPr>
            <p:cNvPr id="56" name="Down Arrow 55"/>
            <p:cNvSpPr/>
            <p:nvPr/>
          </p:nvSpPr>
          <p:spPr>
            <a:xfrm>
              <a:off x="4383549" y="1500032"/>
              <a:ext cx="360516" cy="270266"/>
            </a:xfrm>
            <a:prstGeom prst="downArrow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25000"/>
                  <a:alpha val="48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57275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9316"/>
            <a:ext cx="5585346" cy="65205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Century Gothic"/>
              </a:rPr>
              <a:t>Transport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+mn-lt"/>
                <a:cs typeface="Century Gothic"/>
              </a:rPr>
              <a:t>and penetration of small-Larmor radius plasma clouds across transverse magnetic barriers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and School on Solar System Plasma Turbulence, Intermittency and Multifractals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 smtClean="0"/>
              <a:t>6−13.09.2015</a:t>
            </a:r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4688279" y="25150"/>
            <a:ext cx="4373512" cy="6510621"/>
            <a:chOff x="4688279" y="25150"/>
            <a:chExt cx="4373512" cy="6510621"/>
          </a:xfrm>
        </p:grpSpPr>
        <p:pic>
          <p:nvPicPr>
            <p:cNvPr id="11" name="Picture 10" descr="Fig_03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49" b="67253"/>
            <a:stretch/>
          </p:blipFill>
          <p:spPr>
            <a:xfrm>
              <a:off x="5477338" y="25150"/>
              <a:ext cx="2824674" cy="2179263"/>
            </a:xfrm>
            <a:prstGeom prst="rect">
              <a:avLst/>
            </a:prstGeom>
          </p:spPr>
        </p:pic>
        <p:pic>
          <p:nvPicPr>
            <p:cNvPr id="12" name="Picture 11" descr="Fig_12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3" r="52623" b="1565"/>
            <a:stretch/>
          </p:blipFill>
          <p:spPr>
            <a:xfrm>
              <a:off x="6771551" y="2150515"/>
              <a:ext cx="2290240" cy="4350431"/>
            </a:xfrm>
            <a:prstGeom prst="rect">
              <a:avLst/>
            </a:prstGeom>
          </p:spPr>
        </p:pic>
        <p:pic>
          <p:nvPicPr>
            <p:cNvPr id="22" name="Picture 21" descr="Fig_03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" t="34235" r="65561" b="441"/>
            <a:stretch/>
          </p:blipFill>
          <p:spPr>
            <a:xfrm>
              <a:off x="4688279" y="2182693"/>
              <a:ext cx="1948090" cy="4353078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25808" y="768110"/>
            <a:ext cx="4438332" cy="3574025"/>
            <a:chOff x="125808" y="1187296"/>
            <a:chExt cx="4438332" cy="3574025"/>
          </a:xfrm>
        </p:grpSpPr>
        <p:pic>
          <p:nvPicPr>
            <p:cNvPr id="10" name="Picture 9" descr="Fig_0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808" y="1187296"/>
              <a:ext cx="4438332" cy="3574025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3897752" y="1257483"/>
              <a:ext cx="641243" cy="2137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811265" y="1699108"/>
              <a:ext cx="641243" cy="2137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363422" y="2005686"/>
            <a:ext cx="961722" cy="369332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B&lt;B</a:t>
            </a:r>
            <a:r>
              <a:rPr lang="en-US" sz="2400" b="1" baseline="-25000" dirty="0" smtClean="0">
                <a:solidFill>
                  <a:srgbClr val="008000"/>
                </a:solidFill>
              </a:rPr>
              <a:t>c</a:t>
            </a:r>
            <a:endParaRPr lang="en-US" sz="2400" b="1" baseline="-25000" dirty="0">
              <a:solidFill>
                <a:srgbClr val="008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32354" y="2005686"/>
            <a:ext cx="9617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B&gt;B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c</a:t>
            </a:r>
            <a:endParaRPr lang="en-US" sz="2400" b="1" baseline="-25000" dirty="0">
              <a:solidFill>
                <a:srgbClr val="FF0000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23371" y="4376791"/>
            <a:ext cx="3254956" cy="1530362"/>
            <a:chOff x="866605" y="1106482"/>
            <a:chExt cx="4237581" cy="2038700"/>
          </a:xfrm>
        </p:grpSpPr>
        <p:pic>
          <p:nvPicPr>
            <p:cNvPr id="32" name="Picture 31" descr="Macintosh HD:Users:gabi:Dropbox:Work:Doctorat:PhD_FFUB:Teza doctorat:diagrame:diagrama polarizare 3D.pdf"/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1295" t="24026" r="30779" b="54001"/>
            <a:stretch/>
          </p:blipFill>
          <p:spPr bwMode="auto">
            <a:xfrm>
              <a:off x="866605" y="1106482"/>
              <a:ext cx="4229449" cy="197091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1829611" y="2776173"/>
              <a:ext cx="3274575" cy="369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898989"/>
                  </a:solidFill>
                </a:rPr>
                <a:t>from </a:t>
              </a:r>
              <a:r>
                <a:rPr lang="en-US" sz="1200" i="1" dirty="0" err="1" smtClean="0">
                  <a:solidFill>
                    <a:srgbClr val="898989"/>
                  </a:solidFill>
                </a:rPr>
                <a:t>Livesey</a:t>
              </a:r>
              <a:r>
                <a:rPr lang="en-US" sz="1200" i="1" dirty="0" smtClean="0">
                  <a:solidFill>
                    <a:srgbClr val="898989"/>
                  </a:solidFill>
                </a:rPr>
                <a:t> and Pritchett </a:t>
              </a:r>
              <a:r>
                <a:rPr lang="en-US" sz="1200" dirty="0" smtClean="0">
                  <a:solidFill>
                    <a:srgbClr val="898989"/>
                  </a:solidFill>
                </a:rPr>
                <a:t>(1989)</a:t>
              </a:r>
              <a:endParaRPr lang="en-US" sz="1200" dirty="0">
                <a:solidFill>
                  <a:srgbClr val="898989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8008726" y="1744978"/>
            <a:ext cx="1196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i="1" dirty="0" smtClean="0">
                <a:solidFill>
                  <a:srgbClr val="898989"/>
                </a:solidFill>
              </a:rPr>
              <a:t>Voitcu,</a:t>
            </a:r>
            <a:r>
              <a:rPr lang="en-US" sz="1000" b="1" dirty="0" smtClean="0">
                <a:solidFill>
                  <a:srgbClr val="898989"/>
                </a:solidFill>
              </a:rPr>
              <a:t> Ph.D. Thesis, 2014</a:t>
            </a:r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8870254"/>
              </p:ext>
            </p:extLst>
          </p:nvPr>
        </p:nvGraphicFramePr>
        <p:xfrm>
          <a:off x="579845" y="6059488"/>
          <a:ext cx="3803650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82" name="Equation" r:id="rId9" imgW="2921000" imgH="254000" progId="Equation.DSMT4">
                  <p:embed/>
                </p:oleObj>
              </mc:Choice>
              <mc:Fallback>
                <p:oleObj name="Equation" r:id="rId9" imgW="29210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79845" y="6059488"/>
                        <a:ext cx="3803650" cy="331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440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 smtClean="0"/>
              <a:t>6−13.09.2015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and School on Solar System Plasma Turbulence, Intermittency and Multifractals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CASE_A_caseIV2_RUN44_density_Oz201_same_cbar_1e-3_smooth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078" t="6922" r="55100" b="2439"/>
          <a:stretch/>
        </p:blipFill>
        <p:spPr>
          <a:xfrm>
            <a:off x="324424" y="1676742"/>
            <a:ext cx="4007147" cy="3427459"/>
          </a:xfrm>
          <a:prstGeom prst="rect">
            <a:avLst/>
          </a:prstGeom>
        </p:spPr>
      </p:pic>
      <p:pic>
        <p:nvPicPr>
          <p:cNvPr id="6" name="CASE_C_caseIV1_RUN42_density_Oz201_same_cbar_1e-3_smoothN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081" t="7248" r="55098" b="2765"/>
          <a:stretch/>
        </p:blipFill>
        <p:spPr>
          <a:xfrm>
            <a:off x="4812429" y="1689070"/>
            <a:ext cx="4007148" cy="340280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849467" y="933064"/>
            <a:ext cx="5441823" cy="369332"/>
            <a:chOff x="1849467" y="1204302"/>
            <a:chExt cx="5441823" cy="369332"/>
          </a:xfrm>
        </p:grpSpPr>
        <p:sp>
          <p:nvSpPr>
            <p:cNvPr id="8" name="TextBox 7"/>
            <p:cNvSpPr txBox="1"/>
            <p:nvPr/>
          </p:nvSpPr>
          <p:spPr>
            <a:xfrm>
              <a:off x="1849467" y="1204302"/>
              <a:ext cx="961722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8000"/>
                  </a:solidFill>
                </a:rPr>
                <a:t>B&lt;B</a:t>
              </a:r>
              <a:r>
                <a:rPr lang="en-US" sz="2400" b="1" baseline="-25000" dirty="0" smtClean="0">
                  <a:solidFill>
                    <a:srgbClr val="008000"/>
                  </a:solidFill>
                </a:rPr>
                <a:t>c</a:t>
              </a:r>
              <a:endParaRPr lang="en-US" sz="2400" b="1" baseline="-25000" dirty="0">
                <a:solidFill>
                  <a:srgbClr val="008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329568" y="1204302"/>
              <a:ext cx="96172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</a:rPr>
                <a:t>B&gt;B</a:t>
              </a:r>
              <a:r>
                <a:rPr lang="en-US" sz="2400" b="1" baseline="-25000" dirty="0" smtClean="0">
                  <a:solidFill>
                    <a:srgbClr val="FF0000"/>
                  </a:solidFill>
                </a:rPr>
                <a:t>c</a:t>
              </a:r>
              <a:endParaRPr lang="en-US" sz="2400" b="1" baseline="-25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2383482" y="5215163"/>
            <a:ext cx="4377037" cy="641107"/>
          </a:xfrm>
          <a:prstGeom prst="rect">
            <a:avLst/>
          </a:prstGeom>
          <a:noFill/>
          <a:effectLst/>
        </p:spPr>
        <p:txBody>
          <a:bodyPr vert="horz" lIns="91440" tIns="0" rIns="9144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1600" dirty="0" smtClean="0"/>
              <a:t>Number density of electrons in the perpendicular plane to the magnetic field.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8829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9316"/>
            <a:ext cx="5585346" cy="65205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Century Gothic"/>
              </a:rPr>
              <a:t>Transport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+mn-lt"/>
                <a:cs typeface="Century Gothic"/>
              </a:rPr>
              <a:t>and penetration of small-Larmor radius plasma clouds across transverse magnetic barriers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and School on Solar System Plasma Turbulence, Intermittency and Multifractals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 smtClean="0"/>
              <a:t>6−13.09.2015</a:t>
            </a:r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25808" y="768111"/>
            <a:ext cx="3684322" cy="2967522"/>
            <a:chOff x="125808" y="1187296"/>
            <a:chExt cx="4438332" cy="3574025"/>
          </a:xfrm>
        </p:grpSpPr>
        <p:pic>
          <p:nvPicPr>
            <p:cNvPr id="10" name="Picture 9" descr="Fig_0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808" y="1187296"/>
              <a:ext cx="4438332" cy="3574025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3897752" y="1257483"/>
              <a:ext cx="641243" cy="2137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811265" y="1699108"/>
              <a:ext cx="641243" cy="2137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267734" y="2069826"/>
            <a:ext cx="961722" cy="369332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B&lt;B</a:t>
            </a:r>
            <a:r>
              <a:rPr lang="en-US" sz="2400" b="1" baseline="-25000" dirty="0" smtClean="0">
                <a:solidFill>
                  <a:srgbClr val="008000"/>
                </a:solidFill>
              </a:rPr>
              <a:t>c</a:t>
            </a:r>
            <a:endParaRPr lang="en-US" sz="2400" b="1" baseline="-25000" dirty="0">
              <a:solidFill>
                <a:srgbClr val="008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920295" y="2069826"/>
            <a:ext cx="9617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B&gt;B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c</a:t>
            </a:r>
            <a:endParaRPr lang="en-US" sz="2400" b="1" baseline="-25000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08726" y="2143442"/>
            <a:ext cx="1196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i="1" dirty="0" smtClean="0">
                <a:solidFill>
                  <a:srgbClr val="898989"/>
                </a:solidFill>
              </a:rPr>
              <a:t>Voitcu,</a:t>
            </a:r>
            <a:r>
              <a:rPr lang="en-US" sz="1000" b="1" dirty="0" smtClean="0">
                <a:solidFill>
                  <a:srgbClr val="898989"/>
                </a:solidFill>
              </a:rPr>
              <a:t> Ph.D. Thesis, 2014</a:t>
            </a:r>
          </a:p>
        </p:txBody>
      </p:sp>
      <p:pic>
        <p:nvPicPr>
          <p:cNvPr id="3" name="Picture 2" descr="Fig_05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4993" b="50606"/>
          <a:stretch/>
        </p:blipFill>
        <p:spPr>
          <a:xfrm>
            <a:off x="3528000" y="2490570"/>
            <a:ext cx="2589297" cy="2132801"/>
          </a:xfrm>
          <a:prstGeom prst="rect">
            <a:avLst/>
          </a:prstGeom>
        </p:spPr>
      </p:pic>
      <p:pic>
        <p:nvPicPr>
          <p:cNvPr id="23" name="Picture 22" descr="Fig_05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4" t="49577" r="24209" b="1314"/>
          <a:stretch/>
        </p:blipFill>
        <p:spPr>
          <a:xfrm>
            <a:off x="3307333" y="4735808"/>
            <a:ext cx="2631384" cy="1701400"/>
          </a:xfrm>
          <a:prstGeom prst="rect">
            <a:avLst/>
          </a:prstGeom>
        </p:spPr>
      </p:pic>
      <p:pic>
        <p:nvPicPr>
          <p:cNvPr id="6" name="Picture 5" descr="Fig_13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8" r="51135" b="50036"/>
          <a:stretch/>
        </p:blipFill>
        <p:spPr>
          <a:xfrm>
            <a:off x="6660522" y="2503640"/>
            <a:ext cx="2391948" cy="2132059"/>
          </a:xfrm>
          <a:prstGeom prst="rect">
            <a:avLst/>
          </a:prstGeom>
        </p:spPr>
      </p:pic>
      <p:pic>
        <p:nvPicPr>
          <p:cNvPr id="24" name="Picture 23" descr="Fig_13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9" t="48704" r="22065" b="-2446"/>
          <a:stretch/>
        </p:blipFill>
        <p:spPr>
          <a:xfrm>
            <a:off x="5887158" y="4723443"/>
            <a:ext cx="2915986" cy="186372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485" y="4740870"/>
            <a:ext cx="3029584" cy="486617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32019" y="5364975"/>
            <a:ext cx="2888517" cy="973912"/>
            <a:chOff x="755650" y="5539303"/>
            <a:chExt cx="2888517" cy="973912"/>
          </a:xfrm>
        </p:grpSpPr>
        <p:grpSp>
          <p:nvGrpSpPr>
            <p:cNvPr id="28" name="Group 27"/>
            <p:cNvGrpSpPr/>
            <p:nvPr/>
          </p:nvGrpSpPr>
          <p:grpSpPr>
            <a:xfrm>
              <a:off x="809527" y="5539303"/>
              <a:ext cx="2834640" cy="475552"/>
              <a:chOff x="180877" y="5605978"/>
              <a:chExt cx="2834640" cy="475552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0877" y="5605978"/>
                <a:ext cx="2834640" cy="314960"/>
              </a:xfrm>
              <a:prstGeom prst="rect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</p:pic>
          <p:sp>
            <p:nvSpPr>
              <p:cNvPr id="38" name="Right Brace 37"/>
              <p:cNvSpPr/>
              <p:nvPr/>
            </p:nvSpPr>
            <p:spPr>
              <a:xfrm rot="5400000">
                <a:off x="553562" y="5625650"/>
                <a:ext cx="113975" cy="797785"/>
              </a:xfrm>
              <a:prstGeom prst="rightBrace">
                <a:avLst>
                  <a:gd name="adj1" fmla="val 64333"/>
                  <a:gd name="adj2" fmla="val 50000"/>
                </a:avLst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ight Brace 38"/>
              <p:cNvSpPr/>
              <p:nvPr/>
            </p:nvSpPr>
            <p:spPr>
              <a:xfrm rot="5400000">
                <a:off x="1757897" y="5494915"/>
                <a:ext cx="110399" cy="1062832"/>
              </a:xfrm>
              <a:prstGeom prst="rightBrace">
                <a:avLst>
                  <a:gd name="adj1" fmla="val 64333"/>
                  <a:gd name="adj2" fmla="val 50000"/>
                </a:avLst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755650" y="6051550"/>
              <a:ext cx="9683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c</a:t>
              </a:r>
              <a:r>
                <a:rPr lang="en-US" sz="1200" dirty="0" smtClean="0"/>
                <a:t>onvection energy</a:t>
              </a:r>
              <a:endParaRPr lang="en-US" sz="12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927226" y="6051550"/>
              <a:ext cx="1028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gyration energy</a:t>
              </a:r>
              <a:endParaRPr lang="en-US" sz="1200" dirty="0"/>
            </a:p>
          </p:txBody>
        </p:sp>
      </p:grpSp>
      <p:sp>
        <p:nvSpPr>
          <p:cNvPr id="31" name="Content Placeholder 2"/>
          <p:cNvSpPr txBox="1">
            <a:spLocks/>
          </p:cNvSpPr>
          <p:nvPr/>
        </p:nvSpPr>
        <p:spPr>
          <a:xfrm>
            <a:off x="104390" y="4136101"/>
            <a:ext cx="2522859" cy="433827"/>
          </a:xfrm>
          <a:prstGeom prst="rect">
            <a:avLst/>
          </a:prstGeom>
          <a:solidFill>
            <a:srgbClr val="66CCFF">
              <a:alpha val="30000"/>
            </a:srgbClr>
          </a:solidFill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1400" b="1" dirty="0" smtClean="0"/>
              <a:t>IP model (</a:t>
            </a:r>
            <a:r>
              <a:rPr lang="en-US" sz="1400" b="1" i="1" dirty="0"/>
              <a:t>Lemaire</a:t>
            </a:r>
            <a:r>
              <a:rPr lang="en-US" sz="1400" b="1" dirty="0"/>
              <a:t>, </a:t>
            </a:r>
            <a:r>
              <a:rPr lang="en-US" sz="1400" b="1" dirty="0" smtClean="0"/>
              <a:t>1977, 1985</a:t>
            </a:r>
            <a:r>
              <a:rPr lang="en-US" sz="1400" b="1" dirty="0"/>
              <a:t>): </a:t>
            </a:r>
            <a:r>
              <a:rPr lang="en-US" sz="1400" b="1" dirty="0" smtClean="0"/>
              <a:t>   </a:t>
            </a:r>
            <a:endParaRPr lang="en-US" sz="1400" b="1" dirty="0"/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5695780" y="192717"/>
            <a:ext cx="3297476" cy="1782747"/>
          </a:xfrm>
          <a:prstGeom prst="rect">
            <a:avLst/>
          </a:prstGeom>
          <a:solidFill>
            <a:srgbClr val="66CCFF">
              <a:alpha val="30000"/>
            </a:srgbClr>
          </a:solidFill>
          <a:effectLst/>
        </p:spPr>
        <p:txBody>
          <a:bodyPr vert="horz" lIns="91440" tIns="0" rIns="9144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1400" dirty="0" smtClean="0"/>
              <a:t>The </a:t>
            </a:r>
            <a:r>
              <a:rPr lang="en-US" sz="1400" b="1" dirty="0" smtClean="0"/>
              <a:t>adiabatic </a:t>
            </a:r>
            <a:r>
              <a:rPr lang="en-US" sz="1400" b="1" dirty="0"/>
              <a:t>breaking </a:t>
            </a:r>
            <a:r>
              <a:rPr lang="en-US" sz="1400" b="1" dirty="0" smtClean="0"/>
              <a:t>process </a:t>
            </a:r>
            <a:r>
              <a:rPr lang="en-US" sz="1400" dirty="0" smtClean="0"/>
              <a:t>takes </a:t>
            </a:r>
            <a:r>
              <a:rPr lang="en-US" sz="1400" dirty="0"/>
              <a:t>place when a non-diamagnetic plasma element is streaming into an increasing transverse magnetic </a:t>
            </a:r>
            <a:r>
              <a:rPr lang="en-US" sz="1400" dirty="0" smtClean="0"/>
              <a:t>field as described theoretically </a:t>
            </a:r>
            <a:r>
              <a:rPr lang="en-US" sz="1400" spc="-10" dirty="0" smtClean="0"/>
              <a:t>by </a:t>
            </a:r>
            <a:r>
              <a:rPr lang="en-US" sz="1400" b="1" i="1" spc="-10" dirty="0" smtClean="0"/>
              <a:t>Lemaire</a:t>
            </a:r>
            <a:r>
              <a:rPr lang="en-US" sz="1400" b="1" spc="-10" dirty="0" smtClean="0"/>
              <a:t> (1977, 1985)</a:t>
            </a:r>
            <a:r>
              <a:rPr lang="en-US" sz="1400" b="1" dirty="0" smtClean="0"/>
              <a:t> </a:t>
            </a:r>
            <a:r>
              <a:rPr lang="en-US" sz="1400" dirty="0" smtClean="0"/>
              <a:t>and demonstrated experimentally by </a:t>
            </a:r>
            <a:r>
              <a:rPr lang="en-US" sz="1400" b="1" i="1" dirty="0" smtClean="0"/>
              <a:t>Demidenko et al.</a:t>
            </a:r>
            <a:r>
              <a:rPr lang="en-US" sz="1400" b="1" dirty="0" smtClean="0"/>
              <a:t> (1967, 1969, 1972)</a:t>
            </a:r>
            <a:r>
              <a:rPr lang="en-US" sz="1400" dirty="0" smtClean="0"/>
              <a:t>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33178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2882"/>
            <a:ext cx="8229600" cy="653398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898989"/>
                </a:solidFill>
                <a:latin typeface="+mn-lt"/>
                <a:cs typeface="Century Gothic"/>
              </a:rPr>
              <a:t>Conclusions</a:t>
            </a:r>
            <a:endParaRPr lang="en-US" sz="3200" dirty="0">
              <a:solidFill>
                <a:srgbClr val="898989"/>
              </a:solidFill>
              <a:latin typeface="+mn-lt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and School on Solar System Plasma Turbulence, Intermittency and Multifractals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 smtClean="0"/>
              <a:t>6−13.09.2015</a:t>
            </a:r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04568" y="1175315"/>
            <a:ext cx="8334865" cy="5211101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000"/>
              </a:lnSpc>
              <a:spcBef>
                <a:spcPts val="0"/>
              </a:spcBef>
              <a:buFont typeface="Wingdings" charset="2"/>
              <a:buChar char="ü"/>
            </a:pPr>
            <a:r>
              <a:rPr lang="en-US" sz="1800" spc="-40" dirty="0"/>
              <a:t>The test-kinetic method gives a first approximation of the kinetic structure of a plasma configuration for which the electric and magnetic fields are obtained from either theoretical models, MHD simulations or experimental data. </a:t>
            </a:r>
            <a:r>
              <a:rPr lang="en-US" sz="1800" spc="-40" dirty="0" smtClean="0"/>
              <a:t>It is </a:t>
            </a:r>
            <a:r>
              <a:rPr lang="en-US" sz="1800" spc="-40" dirty="0"/>
              <a:t>an </a:t>
            </a:r>
            <a:r>
              <a:rPr lang="en-US" sz="1800" spc="-40" dirty="0" smtClean="0"/>
              <a:t>useful tool </a:t>
            </a:r>
            <a:r>
              <a:rPr lang="en-US" sz="1800" spc="-40" dirty="0"/>
              <a:t>especially in complex situations where the use of self-consistent kinetic methods is not </a:t>
            </a:r>
            <a:r>
              <a:rPr lang="en-US" sz="1800" spc="-40" dirty="0" smtClean="0"/>
              <a:t>possible.</a:t>
            </a:r>
            <a:endParaRPr lang="en-US" sz="1800" spc="-40" dirty="0"/>
          </a:p>
          <a:p>
            <a:pPr algn="just">
              <a:lnSpc>
                <a:spcPct val="114000"/>
              </a:lnSpc>
              <a:spcBef>
                <a:spcPts val="0"/>
              </a:spcBef>
              <a:buFont typeface="Wingdings" charset="2"/>
              <a:buChar char="ü"/>
            </a:pPr>
            <a:endParaRPr lang="en-US" sz="1800" dirty="0"/>
          </a:p>
          <a:p>
            <a:pPr algn="just">
              <a:lnSpc>
                <a:spcPct val="114000"/>
              </a:lnSpc>
              <a:spcBef>
                <a:spcPts val="0"/>
              </a:spcBef>
              <a:buFont typeface="Wingdings" charset="2"/>
              <a:buChar char="ü"/>
            </a:pPr>
            <a:r>
              <a:rPr lang="en-US" sz="1800" dirty="0" smtClean="0"/>
              <a:t>In particle-in-cell simulations we follow the trajectories of </a:t>
            </a:r>
            <a:r>
              <a:rPr lang="en-US" sz="1800" dirty="0"/>
              <a:t>a large number of particles in their self-consistent electric and magnetic </a:t>
            </a:r>
            <a:r>
              <a:rPr lang="en-US" sz="1800" dirty="0" smtClean="0"/>
              <a:t>fields. PIC </a:t>
            </a:r>
            <a:r>
              <a:rPr lang="en-US" sz="1800" dirty="0"/>
              <a:t>codes are successfully used to study </a:t>
            </a:r>
            <a:r>
              <a:rPr lang="en-US" sz="1800" dirty="0" smtClean="0"/>
              <a:t>self-consistently plasma </a:t>
            </a:r>
            <a:r>
              <a:rPr lang="en-US" sz="1800" dirty="0"/>
              <a:t>phenomena at kinetic scales</a:t>
            </a:r>
            <a:r>
              <a:rPr lang="en-US" sz="1800" dirty="0" smtClean="0"/>
              <a:t>.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buFont typeface="Wingdings" charset="2"/>
              <a:buChar char="ü"/>
            </a:pPr>
            <a:endParaRPr lang="en-US" sz="1800" dirty="0"/>
          </a:p>
          <a:p>
            <a:pPr algn="just">
              <a:lnSpc>
                <a:spcPct val="114000"/>
              </a:lnSpc>
              <a:spcBef>
                <a:spcPts val="0"/>
              </a:spcBef>
              <a:buFont typeface="Wingdings" charset="2"/>
              <a:buChar char="ü"/>
            </a:pPr>
            <a:r>
              <a:rPr lang="en-US" sz="1800" dirty="0"/>
              <a:t>We </a:t>
            </a:r>
            <a:r>
              <a:rPr lang="en-US" sz="1800" dirty="0" smtClean="0"/>
              <a:t>performed numerical simulations to investigate </a:t>
            </a:r>
            <a:r>
              <a:rPr lang="en-US" sz="1800" dirty="0"/>
              <a:t>the kinetic effects and their role on the transport and entry of </a:t>
            </a:r>
            <a:r>
              <a:rPr lang="en-US" sz="1800" dirty="0" smtClean="0"/>
              <a:t>localized plasma </a:t>
            </a:r>
            <a:r>
              <a:rPr lang="en-US" sz="1800" dirty="0"/>
              <a:t>elements across finite-width magnetic barriers. </a:t>
            </a:r>
            <a:endParaRPr lang="en-US" sz="1800" dirty="0" smtClean="0"/>
          </a:p>
          <a:p>
            <a:pPr algn="just">
              <a:lnSpc>
                <a:spcPct val="114000"/>
              </a:lnSpc>
              <a:spcBef>
                <a:spcPts val="0"/>
              </a:spcBef>
              <a:buFont typeface="Wingdings" charset="2"/>
              <a:buChar char="ü"/>
            </a:pPr>
            <a:endParaRPr lang="en-US" sz="1800" dirty="0"/>
          </a:p>
          <a:p>
            <a:pPr algn="just">
              <a:lnSpc>
                <a:spcPct val="114000"/>
              </a:lnSpc>
              <a:spcBef>
                <a:spcPts val="0"/>
              </a:spcBef>
              <a:buFont typeface="Wingdings" charset="2"/>
              <a:buChar char="ü"/>
            </a:pPr>
            <a:r>
              <a:rPr lang="en-US" sz="1800" dirty="0"/>
              <a:t>Our simulations confirm physical processes advocated previously by theoretical models and observed in laboratory experiments, but also new ones related to the deflection of low-energy plasma clouds/jets by high magnetic barriers. </a:t>
            </a:r>
            <a:endParaRPr lang="en-US" sz="1800" dirty="0" smtClean="0"/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endParaRPr lang="en-US"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2418" y="2859165"/>
            <a:ext cx="5419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898989"/>
                </a:solidFill>
              </a:rPr>
              <a:t>Thank you for your </a:t>
            </a:r>
            <a:r>
              <a:rPr lang="en-US" sz="2800" i="1" dirty="0" smtClean="0">
                <a:solidFill>
                  <a:srgbClr val="898989"/>
                </a:solidFill>
              </a:rPr>
              <a:t>attention!</a:t>
            </a:r>
            <a:endParaRPr lang="en-US" sz="2800" i="1" dirty="0">
              <a:solidFill>
                <a:srgbClr val="898989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373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792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898989"/>
                </a:solidFill>
              </a:rPr>
              <a:t>Outline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574" y="1476910"/>
            <a:ext cx="8370852" cy="4525963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Test-kinetic simulation method:</a:t>
            </a:r>
          </a:p>
          <a:p>
            <a:pPr lvl="1"/>
            <a:r>
              <a:rPr lang="en-US" sz="2400" dirty="0" smtClean="0"/>
              <a:t>forward Liouville approach</a:t>
            </a:r>
          </a:p>
          <a:p>
            <a:pPr lvl="1"/>
            <a:r>
              <a:rPr lang="en-US" sz="2400" dirty="0" smtClean="0"/>
              <a:t>backward Liouville approach</a:t>
            </a:r>
          </a:p>
          <a:p>
            <a:pPr lvl="1"/>
            <a:r>
              <a:rPr lang="en-US" sz="2400" u="sng" dirty="0" smtClean="0"/>
              <a:t>example</a:t>
            </a:r>
            <a:r>
              <a:rPr lang="en-US" sz="2400" dirty="0"/>
              <a:t>: kinetic structure of a proton cloud injected across a transverse magnetic field</a:t>
            </a:r>
            <a:endParaRPr lang="en-US" sz="2400" dirty="0" smtClean="0"/>
          </a:p>
          <a:p>
            <a:r>
              <a:rPr lang="en-US" sz="2400" b="1" dirty="0" smtClean="0"/>
              <a:t>Particle-in-cell simulations (PIC):</a:t>
            </a:r>
          </a:p>
          <a:p>
            <a:pPr lvl="1"/>
            <a:r>
              <a:rPr lang="en-US" sz="2400" dirty="0" smtClean="0"/>
              <a:t>three-dimensional electromagnetic PIC simulations</a:t>
            </a:r>
          </a:p>
          <a:p>
            <a:pPr lvl="1"/>
            <a:r>
              <a:rPr lang="en-US" sz="2400" u="sng" dirty="0" smtClean="0"/>
              <a:t>example</a:t>
            </a:r>
            <a:r>
              <a:rPr lang="en-US" sz="2400" dirty="0" smtClean="0"/>
              <a:t>: transport </a:t>
            </a:r>
            <a:r>
              <a:rPr lang="en-US" sz="2400" dirty="0"/>
              <a:t>and penetration of small-Larmor radius plasma clouds across transverse magnetic </a:t>
            </a:r>
            <a:r>
              <a:rPr lang="en-US" sz="2400" dirty="0" smtClean="0"/>
              <a:t>barriers</a:t>
            </a:r>
          </a:p>
          <a:p>
            <a:r>
              <a:rPr lang="en-US" sz="2400" b="1" dirty="0" smtClean="0"/>
              <a:t>Conclusions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 smtClean="0"/>
              <a:t>6−13.09.2015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7643" y="6514948"/>
            <a:ext cx="5828715" cy="365125"/>
          </a:xfrm>
        </p:spPr>
        <p:txBody>
          <a:bodyPr/>
          <a:lstStyle/>
          <a:p>
            <a:r>
              <a:rPr lang="en-US" dirty="0" smtClean="0"/>
              <a:t>Workshop and School on Solar System Plasma Turbulence, Intermittency and Multifractals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401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 smtClean="0"/>
              <a:t>6−13.09.2015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and School on Solar System Plasma Turbulence, Intermittency and Multifractals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>
            <a:off x="453312" y="2575716"/>
            <a:ext cx="8232776" cy="3812186"/>
            <a:chOff x="453312" y="2134703"/>
            <a:chExt cx="8232776" cy="3812186"/>
          </a:xfrm>
        </p:grpSpPr>
        <p:grpSp>
          <p:nvGrpSpPr>
            <p:cNvPr id="29" name="Group 28"/>
            <p:cNvGrpSpPr/>
            <p:nvPr/>
          </p:nvGrpSpPr>
          <p:grpSpPr>
            <a:xfrm>
              <a:off x="455877" y="2134703"/>
              <a:ext cx="8230211" cy="1317201"/>
              <a:chOff x="455877" y="2338228"/>
              <a:chExt cx="8230211" cy="1317201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455877" y="2338228"/>
                <a:ext cx="8230211" cy="131720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>
                    <a:solidFill>
                      <a:srgbClr val="000000"/>
                    </a:solidFill>
                  </a:rPr>
                  <a:t>E-field and B-field are assumed </a:t>
                </a:r>
              </a:p>
              <a:p>
                <a:pPr algn="ctr"/>
                <a:r>
                  <a:rPr lang="en-US" sz="1600" dirty="0" smtClean="0">
                    <a:solidFill>
                      <a:srgbClr val="000000"/>
                    </a:solidFill>
                  </a:rPr>
                  <a:t>to be known in the entire</a:t>
                </a:r>
              </a:p>
              <a:p>
                <a:pPr algn="ctr"/>
                <a:r>
                  <a:rPr lang="en-US" sz="1600" dirty="0" smtClean="0">
                    <a:solidFill>
                      <a:srgbClr val="000000"/>
                    </a:solidFill>
                  </a:rPr>
                  <a:t>simulation domain at any</a:t>
                </a:r>
              </a:p>
              <a:p>
                <a:pPr algn="ctr"/>
                <a:r>
                  <a:rPr lang="en-US" sz="1600" dirty="0" smtClean="0">
                    <a:solidFill>
                      <a:srgbClr val="000000"/>
                    </a:solidFill>
                  </a:rPr>
                  <a:t>instant of time  </a:t>
                </a: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789646" y="2483928"/>
                <a:ext cx="1782803" cy="1025801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tx1"/>
                    </a:solidFill>
                  </a:rPr>
                  <a:t>Source region where </a:t>
                </a:r>
                <a:r>
                  <a:rPr lang="en-US" sz="1400" i="1" dirty="0" smtClean="0">
                    <a:solidFill>
                      <a:schemeClr val="tx1"/>
                    </a:solidFill>
                  </a:rPr>
                  <a:t>f</a:t>
                </a:r>
                <a:r>
                  <a:rPr lang="en-US" sz="1400" dirty="0" smtClean="0">
                    <a:solidFill>
                      <a:schemeClr val="tx1"/>
                    </a:solidFill>
                  </a:rPr>
                  <a:t> is known</a:t>
                </a: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6550955" y="2483928"/>
                <a:ext cx="1782803" cy="1025801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ctr"/>
              <a:lstStyle/>
              <a:p>
                <a:pPr algn="ctr"/>
                <a:r>
                  <a:rPr lang="en-US" sz="1400" dirty="0" smtClean="0">
                    <a:solidFill>
                      <a:srgbClr val="000000"/>
                    </a:solidFill>
                  </a:rPr>
                  <a:t>Region of interest where we want to compute </a:t>
                </a:r>
                <a:r>
                  <a:rPr lang="en-US" sz="1400" i="1" dirty="0" smtClean="0">
                    <a:solidFill>
                      <a:srgbClr val="000000"/>
                    </a:solidFill>
                  </a:rPr>
                  <a:t>f</a:t>
                </a:r>
                <a:endParaRPr lang="en-US" sz="1400" i="1" dirty="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30" name="Picture 29" descr="gaussian_distributio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128" y="3695537"/>
              <a:ext cx="1611914" cy="1573024"/>
            </a:xfrm>
            <a:prstGeom prst="rect">
              <a:avLst/>
            </a:prstGeom>
          </p:spPr>
        </p:pic>
        <p:pic>
          <p:nvPicPr>
            <p:cNvPr id="31" name="Picture 30" descr="non_gaussian_distribution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491" y="3697186"/>
              <a:ext cx="1558074" cy="157320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53312" y="3536384"/>
              <a:ext cx="971303" cy="307777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rgbClr val="000000"/>
                  </a:solidFill>
                </a:rPr>
                <a:t>f </a:t>
              </a:r>
              <a:r>
                <a:rPr lang="en-US" sz="1400" dirty="0">
                  <a:solidFill>
                    <a:srgbClr val="000000"/>
                  </a:solidFill>
                </a:rPr>
                <a:t>− known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377491">
              <a:off x="1094208" y="4828855"/>
              <a:ext cx="1066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chemeClr val="bg1"/>
                  </a:solidFill>
                </a:rPr>
                <a:t>velocity space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1821047">
              <a:off x="6806683" y="4810287"/>
              <a:ext cx="1066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chemeClr val="bg1"/>
                  </a:solidFill>
                </a:rPr>
                <a:t>velocity space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712512" y="3534100"/>
              <a:ext cx="971303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000000"/>
                  </a:solidFill>
                </a:rPr>
                <a:t>f </a:t>
              </a:r>
              <a:r>
                <a:rPr lang="en-US" sz="1400" b="1" dirty="0" smtClean="0">
                  <a:solidFill>
                    <a:srgbClr val="000000"/>
                  </a:solidFill>
                </a:rPr>
                <a:t>= ?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40" name="Arc 39"/>
            <p:cNvSpPr/>
            <p:nvPr/>
          </p:nvSpPr>
          <p:spPr>
            <a:xfrm>
              <a:off x="1685118" y="3924305"/>
              <a:ext cx="5999668" cy="691955"/>
            </a:xfrm>
            <a:prstGeom prst="arc">
              <a:avLst>
                <a:gd name="adj1" fmla="val 10870553"/>
                <a:gd name="adj2" fmla="val 21537356"/>
              </a:avLst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422180" y="4095873"/>
              <a:ext cx="4299641" cy="319804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19870"/>
                </a:avLst>
              </a:prstTxWarp>
              <a:spAutoFit/>
            </a:bodyPr>
            <a:lstStyle/>
            <a:p>
              <a:pPr algn="ctr"/>
              <a:r>
                <a:rPr lang="en-US" sz="1400" dirty="0"/>
                <a:t>particle trajectory in phase space</a:t>
              </a:r>
            </a:p>
          </p:txBody>
        </p:sp>
        <p:graphicFrame>
          <p:nvGraphicFramePr>
            <p:cNvPr id="42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06475194"/>
                </p:ext>
              </p:extLst>
            </p:nvPr>
          </p:nvGraphicFramePr>
          <p:xfrm>
            <a:off x="1526597" y="4214376"/>
            <a:ext cx="208199" cy="2825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27" name="Equation" r:id="rId5" imgW="177800" imgH="241300" progId="Equation.DSMT4">
                    <p:embed/>
                  </p:oleObj>
                </mc:Choice>
                <mc:Fallback>
                  <p:oleObj name="Equation" r:id="rId5" imgW="177800" imgH="2413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26597" y="4214376"/>
                          <a:ext cx="208199" cy="282555"/>
                        </a:xfrm>
                        <a:prstGeom prst="rect">
                          <a:avLst/>
                        </a:prstGeom>
                        <a:solidFill>
                          <a:srgbClr val="FFFF99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Oval 34"/>
            <p:cNvSpPr>
              <a:spLocks noChangeAspect="1"/>
            </p:cNvSpPr>
            <p:nvPr/>
          </p:nvSpPr>
          <p:spPr>
            <a:xfrm>
              <a:off x="1706403" y="4180088"/>
              <a:ext cx="64800" cy="6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43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04273279"/>
                </p:ext>
              </p:extLst>
            </p:nvPr>
          </p:nvGraphicFramePr>
          <p:xfrm>
            <a:off x="7657042" y="4218050"/>
            <a:ext cx="239712" cy="282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28" name="Equation" r:id="rId7" imgW="203200" imgH="241300" progId="Equation.DSMT4">
                    <p:embed/>
                  </p:oleObj>
                </mc:Choice>
                <mc:Fallback>
                  <p:oleObj name="Equation" r:id="rId7" imgW="203200" imgH="2413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57042" y="4218050"/>
                          <a:ext cx="239712" cy="282575"/>
                        </a:xfrm>
                        <a:prstGeom prst="rect">
                          <a:avLst/>
                        </a:prstGeom>
                        <a:solidFill>
                          <a:srgbClr val="FFFF99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" name="Oval 35"/>
            <p:cNvSpPr>
              <a:spLocks noChangeAspect="1"/>
            </p:cNvSpPr>
            <p:nvPr/>
          </p:nvSpPr>
          <p:spPr>
            <a:xfrm>
              <a:off x="7622393" y="4177803"/>
              <a:ext cx="64800" cy="6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4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11589200"/>
                </p:ext>
              </p:extLst>
            </p:nvPr>
          </p:nvGraphicFramePr>
          <p:xfrm>
            <a:off x="3544094" y="4319000"/>
            <a:ext cx="2055813" cy="279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29" name="Equation" r:id="rId9" imgW="1765300" imgH="241300" progId="Equation.DSMT4">
                    <p:embed/>
                  </p:oleObj>
                </mc:Choice>
                <mc:Fallback>
                  <p:oleObj name="Equation" r:id="rId9" imgW="1765300" imgH="2413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44094" y="4319000"/>
                          <a:ext cx="2055813" cy="279400"/>
                        </a:xfrm>
                        <a:prstGeom prst="rect">
                          <a:avLst/>
                        </a:prstGeom>
                        <a:solidFill>
                          <a:srgbClr val="FFFF99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" name="TextBox 44"/>
            <p:cNvSpPr txBox="1"/>
            <p:nvPr/>
          </p:nvSpPr>
          <p:spPr>
            <a:xfrm>
              <a:off x="2710790" y="5115892"/>
              <a:ext cx="3722421" cy="830997"/>
            </a:xfrm>
            <a:prstGeom prst="rect">
              <a:avLst/>
            </a:prstGeom>
            <a:solidFill>
              <a:srgbClr val="FFFF99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4F81BD"/>
                  </a:solidFill>
                </a:rPr>
                <a:t>O</a:t>
              </a:r>
              <a:r>
                <a:rPr lang="en-GB" sz="1600" dirty="0" smtClean="0">
                  <a:solidFill>
                    <a:srgbClr val="4F81BD"/>
                  </a:solidFill>
                </a:rPr>
                <a:t>ne can compute any number of particle orbits and then “propagate” </a:t>
              </a:r>
              <a:r>
                <a:rPr lang="en-GB" sz="1600" i="1" dirty="0" smtClean="0">
                  <a:solidFill>
                    <a:srgbClr val="4F81BD"/>
                  </a:solidFill>
                </a:rPr>
                <a:t>f</a:t>
              </a:r>
              <a:r>
                <a:rPr lang="en-GB" sz="1600" dirty="0" smtClean="0">
                  <a:solidFill>
                    <a:srgbClr val="4F81BD"/>
                  </a:solidFill>
                </a:rPr>
                <a:t> along them by applying Liouville’s theorem.</a:t>
              </a:r>
              <a:endParaRPr lang="en-US" sz="1600" dirty="0">
                <a:solidFill>
                  <a:srgbClr val="4F81BD"/>
                </a:solidFill>
              </a:endParaRPr>
            </a:p>
          </p:txBody>
        </p:sp>
        <p:sp>
          <p:nvSpPr>
            <p:cNvPr id="46" name="Down Arrow 45"/>
            <p:cNvSpPr/>
            <p:nvPr/>
          </p:nvSpPr>
          <p:spPr>
            <a:xfrm>
              <a:off x="4107174" y="4739386"/>
              <a:ext cx="929653" cy="257304"/>
            </a:xfrm>
            <a:prstGeom prst="downArrow">
              <a:avLst>
                <a:gd name="adj1" fmla="val 53800"/>
                <a:gd name="adj2" fmla="val 53226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66325" y="753488"/>
            <a:ext cx="8433742" cy="1306230"/>
            <a:chOff x="366325" y="753488"/>
            <a:chExt cx="8433742" cy="1306230"/>
          </a:xfrm>
        </p:grpSpPr>
        <p:sp>
          <p:nvSpPr>
            <p:cNvPr id="48" name="Content Placeholder 2"/>
            <p:cNvSpPr txBox="1">
              <a:spLocks/>
            </p:cNvSpPr>
            <p:nvPr/>
          </p:nvSpPr>
          <p:spPr>
            <a:xfrm>
              <a:off x="366325" y="753488"/>
              <a:ext cx="3997071" cy="124924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lnSpc>
                  <a:spcPct val="114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sz="1400" dirty="0" smtClean="0"/>
                <a:t>Test-kinetic simulations provide a useful tool to investigate the dynamics of charged particles in </a:t>
              </a:r>
              <a:r>
                <a:rPr lang="en-US" sz="1400" b="1" u="sng" dirty="0" smtClean="0">
                  <a:solidFill>
                    <a:schemeClr val="accent1"/>
                  </a:solidFill>
                </a:rPr>
                <a:t>prescribed electric and magnetic fields</a:t>
              </a:r>
              <a:r>
                <a:rPr lang="en-US" sz="1400" dirty="0" smtClean="0"/>
                <a:t>, especially in complex situations where the use of self-consistent kinetic methods is not practical.</a:t>
              </a:r>
            </a:p>
          </p:txBody>
        </p:sp>
        <p:sp>
          <p:nvSpPr>
            <p:cNvPr id="50" name="Content Placeholder 2"/>
            <p:cNvSpPr txBox="1">
              <a:spLocks/>
            </p:cNvSpPr>
            <p:nvPr/>
          </p:nvSpPr>
          <p:spPr>
            <a:xfrm>
              <a:off x="5305461" y="759343"/>
              <a:ext cx="3494606" cy="130037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lnSpc>
                  <a:spcPct val="112000"/>
                </a:lnSpc>
                <a:spcBef>
                  <a:spcPts val="0"/>
                </a:spcBef>
                <a:buNone/>
              </a:pPr>
              <a:r>
                <a:rPr lang="en-US" sz="1400" u="sng" dirty="0" smtClean="0"/>
                <a:t>Four different approaches</a:t>
              </a:r>
              <a:r>
                <a:rPr lang="en-US" sz="1400" dirty="0" smtClean="0"/>
                <a:t> (</a:t>
              </a:r>
              <a:r>
                <a:rPr lang="en-US" sz="1400" i="1" dirty="0" err="1" smtClean="0"/>
                <a:t>Marchand</a:t>
              </a:r>
              <a:r>
                <a:rPr lang="en-US" sz="1400" dirty="0" smtClean="0"/>
                <a:t>, 2010):</a:t>
              </a:r>
            </a:p>
            <a:p>
              <a:pPr marL="0" indent="0" algn="just">
                <a:lnSpc>
                  <a:spcPct val="112000"/>
                </a:lnSpc>
                <a:spcBef>
                  <a:spcPts val="0"/>
                </a:spcBef>
                <a:buNone/>
              </a:pPr>
              <a:r>
                <a:rPr lang="en-US" sz="1400" dirty="0" smtClean="0"/>
                <a:t>(</a:t>
              </a:r>
              <a:r>
                <a:rPr lang="en-US" sz="1400" dirty="0" err="1" smtClean="0"/>
                <a:t>i</a:t>
              </a:r>
              <a:r>
                <a:rPr lang="en-US" sz="1400" dirty="0" smtClean="0"/>
                <a:t>)   trajectory sampling </a:t>
              </a:r>
            </a:p>
            <a:p>
              <a:pPr marL="0" indent="0" algn="just">
                <a:lnSpc>
                  <a:spcPct val="112000"/>
                </a:lnSpc>
                <a:spcBef>
                  <a:spcPts val="0"/>
                </a:spcBef>
                <a:buNone/>
              </a:pPr>
              <a:r>
                <a:rPr lang="en-US" sz="1400" dirty="0" smtClean="0"/>
                <a:t>(</a:t>
              </a:r>
              <a:r>
                <a:rPr lang="en-US" sz="1400" dirty="0"/>
                <a:t>ii) </a:t>
              </a:r>
              <a:r>
                <a:rPr lang="en-US" sz="1400" dirty="0" smtClean="0"/>
                <a:t> forward </a:t>
              </a:r>
              <a:r>
                <a:rPr lang="en-US" sz="1400" dirty="0"/>
                <a:t>Monte </a:t>
              </a:r>
              <a:r>
                <a:rPr lang="en-US" sz="1400" dirty="0" smtClean="0"/>
                <a:t>Carlo </a:t>
              </a:r>
            </a:p>
            <a:p>
              <a:pPr marL="0" indent="0" algn="just">
                <a:lnSpc>
                  <a:spcPct val="112000"/>
                </a:lnSpc>
                <a:spcBef>
                  <a:spcPts val="0"/>
                </a:spcBef>
                <a:buNone/>
              </a:pPr>
              <a:r>
                <a:rPr lang="en-US" sz="1400" dirty="0" smtClean="0"/>
                <a:t>(</a:t>
              </a:r>
              <a:r>
                <a:rPr lang="en-US" sz="1400" dirty="0"/>
                <a:t>iii) </a:t>
              </a:r>
              <a:r>
                <a:rPr lang="en-US" sz="1400" b="1" dirty="0">
                  <a:solidFill>
                    <a:srgbClr val="4F81BD"/>
                  </a:solidFill>
                </a:rPr>
                <a:t>forward </a:t>
              </a:r>
              <a:r>
                <a:rPr lang="en-US" sz="1400" b="1" dirty="0" smtClean="0">
                  <a:solidFill>
                    <a:srgbClr val="4F81BD"/>
                  </a:solidFill>
                </a:rPr>
                <a:t>Liouville </a:t>
              </a:r>
            </a:p>
            <a:p>
              <a:pPr marL="0" indent="0" algn="just">
                <a:lnSpc>
                  <a:spcPct val="112000"/>
                </a:lnSpc>
                <a:spcBef>
                  <a:spcPts val="0"/>
                </a:spcBef>
                <a:buNone/>
              </a:pPr>
              <a:r>
                <a:rPr lang="en-US" sz="1400" dirty="0" smtClean="0"/>
                <a:t>(</a:t>
              </a:r>
              <a:r>
                <a:rPr lang="en-US" sz="1400" dirty="0"/>
                <a:t>iv) </a:t>
              </a:r>
              <a:r>
                <a:rPr lang="en-US" sz="1400" b="1" dirty="0">
                  <a:solidFill>
                    <a:srgbClr val="4F81BD"/>
                  </a:solidFill>
                </a:rPr>
                <a:t>backward Liouville </a:t>
              </a:r>
            </a:p>
          </p:txBody>
        </p:sp>
      </p:grpSp>
      <p:sp>
        <p:nvSpPr>
          <p:cNvPr id="51" name="Title 1"/>
          <p:cNvSpPr>
            <a:spLocks noGrp="1"/>
          </p:cNvSpPr>
          <p:nvPr>
            <p:ph type="title"/>
          </p:nvPr>
        </p:nvSpPr>
        <p:spPr>
          <a:xfrm>
            <a:off x="457200" y="2149295"/>
            <a:ext cx="8229600" cy="345156"/>
          </a:xfrm>
        </p:spPr>
        <p:txBody>
          <a:bodyPr>
            <a:normAutofit fontScale="90000"/>
          </a:bodyPr>
          <a:lstStyle/>
          <a:p>
            <a:pPr algn="l"/>
            <a:r>
              <a:rPr lang="en-US" sz="1800" b="1" dirty="0" smtClean="0">
                <a:solidFill>
                  <a:srgbClr val="898989"/>
                </a:solidFill>
              </a:rPr>
              <a:t>Liouville mapping</a:t>
            </a:r>
            <a:endParaRPr lang="en-US" sz="1800" b="1" dirty="0">
              <a:solidFill>
                <a:srgbClr val="898989"/>
              </a:solidFill>
            </a:endParaRP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457200" y="128100"/>
            <a:ext cx="8229600" cy="5801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898989"/>
                </a:solidFill>
              </a:rPr>
              <a:t>Test-kinetic simulations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8073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and School on Solar System Plasma Turbulence, Intermittency and Multifractals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 smtClean="0"/>
              <a:t>6−13.09.2015</a:t>
            </a:r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461933"/>
            <a:ext cx="8229600" cy="751086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898989"/>
                </a:solidFill>
                <a:latin typeface="+mn-lt"/>
                <a:cs typeface="Century Gothic"/>
              </a:rPr>
              <a:t>Test-kinetic simulations: </a:t>
            </a:r>
            <a:r>
              <a:rPr lang="en-US" sz="2800" u="sng" dirty="0" smtClean="0">
                <a:solidFill>
                  <a:srgbClr val="FF0000"/>
                </a:solidFill>
                <a:latin typeface="+mn-lt"/>
                <a:cs typeface="Century Gothic"/>
              </a:rPr>
              <a:t>forward</a:t>
            </a:r>
            <a:r>
              <a:rPr lang="en-US" sz="2800" dirty="0" smtClean="0">
                <a:solidFill>
                  <a:srgbClr val="898989"/>
                </a:solidFill>
                <a:latin typeface="+mn-lt"/>
                <a:cs typeface="Century Gothic"/>
              </a:rPr>
              <a:t> Liouville approach</a:t>
            </a:r>
            <a:endParaRPr lang="en-US" sz="2800" dirty="0">
              <a:solidFill>
                <a:srgbClr val="898989"/>
              </a:solidFill>
              <a:latin typeface="+mn-lt"/>
              <a:cs typeface="Century Gothic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22905" y="1418690"/>
            <a:ext cx="8901471" cy="4267200"/>
            <a:chOff x="122905" y="848373"/>
            <a:chExt cx="8901471" cy="4267200"/>
          </a:xfrm>
        </p:grpSpPr>
        <p:grpSp>
          <p:nvGrpSpPr>
            <p:cNvPr id="16" name="Group 15"/>
            <p:cNvGrpSpPr/>
            <p:nvPr/>
          </p:nvGrpSpPr>
          <p:grpSpPr>
            <a:xfrm>
              <a:off x="122905" y="848373"/>
              <a:ext cx="8901471" cy="4267200"/>
              <a:chOff x="90129" y="1568822"/>
              <a:chExt cx="8901471" cy="426720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90129" y="1568822"/>
                <a:ext cx="8901471" cy="4267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110099" y="1568822"/>
                <a:ext cx="8812714" cy="4233026"/>
                <a:chOff x="254038" y="406397"/>
                <a:chExt cx="8812714" cy="4233026"/>
              </a:xfrm>
            </p:grpSpPr>
            <p:graphicFrame>
              <p:nvGraphicFramePr>
                <p:cNvPr id="22" name="Object 21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495789625"/>
                    </p:ext>
                  </p:extLst>
                </p:nvPr>
              </p:nvGraphicFramePr>
              <p:xfrm>
                <a:off x="254038" y="747338"/>
                <a:ext cx="2840038" cy="12573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5109" name="Equation" r:id="rId3" imgW="2095500" imgH="927100" progId="Equation.3">
                        <p:embed/>
                      </p:oleObj>
                    </mc:Choice>
                    <mc:Fallback>
                      <p:oleObj name="Equation" r:id="rId3" imgW="2095500" imgH="9271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54038" y="747338"/>
                              <a:ext cx="2840038" cy="125730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3" name="Object 4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950033457"/>
                    </p:ext>
                  </p:extLst>
                </p:nvPr>
              </p:nvGraphicFramePr>
              <p:xfrm>
                <a:off x="6138804" y="748925"/>
                <a:ext cx="2779712" cy="125253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5110" name="Equation" r:id="rId5" imgW="2057400" imgH="927100" progId="Equation.3">
                        <p:embed/>
                      </p:oleObj>
                    </mc:Choice>
                    <mc:Fallback>
                      <p:oleObj name="Equation" r:id="rId5" imgW="2057400" imgH="9271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138804" y="748925"/>
                              <a:ext cx="2779712" cy="1252538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4" name="Object 5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573457455"/>
                    </p:ext>
                  </p:extLst>
                </p:nvPr>
              </p:nvGraphicFramePr>
              <p:xfrm>
                <a:off x="3682477" y="1060075"/>
                <a:ext cx="1822450" cy="6350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5111" name="Equation" r:id="rId7" imgW="1346200" imgH="469900" progId="Equation.3">
                        <p:embed/>
                      </p:oleObj>
                    </mc:Choice>
                    <mc:Fallback>
                      <p:oleObj name="Equation" r:id="rId7" imgW="1346200" imgH="4699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682477" y="1060075"/>
                              <a:ext cx="1822450" cy="63500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25" name="Rectangle 4"/>
                <p:cNvSpPr>
                  <a:spLocks noChangeArrowheads="1"/>
                </p:cNvSpPr>
                <p:nvPr/>
              </p:nvSpPr>
              <p:spPr bwMode="auto">
                <a:xfrm>
                  <a:off x="943504" y="406397"/>
                  <a:ext cx="1523999" cy="337100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square" lIns="90000" tIns="45000" rIns="90000" bIns="45000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tabLst>
                      <a:tab pos="723900" algn="l"/>
                    </a:tabLst>
                  </a:pPr>
                  <a:r>
                    <a:rPr lang="en-US" sz="1600" b="1" dirty="0" smtClean="0">
                      <a:solidFill>
                        <a:srgbClr val="000000"/>
                      </a:solidFill>
                      <a:latin typeface="Times New Roman" pitchFamily="16" charset="0"/>
                    </a:rPr>
                    <a:t>at time </a:t>
                  </a:r>
                  <a:r>
                    <a:rPr lang="en-US" sz="1600" b="1" i="1" dirty="0" smtClean="0">
                      <a:solidFill>
                        <a:srgbClr val="000000"/>
                      </a:solidFill>
                      <a:latin typeface="Times New Roman" pitchFamily="16" charset="0"/>
                    </a:rPr>
                    <a:t>t</a:t>
                  </a:r>
                  <a:r>
                    <a:rPr lang="en-US" sz="1600" b="1" dirty="0" smtClean="0">
                      <a:solidFill>
                        <a:srgbClr val="000000"/>
                      </a:solidFill>
                      <a:latin typeface="Times New Roman" pitchFamily="16" charset="0"/>
                    </a:rPr>
                    <a:t>=0</a:t>
                  </a:r>
                  <a:endParaRPr lang="en-US" sz="1600" b="1" dirty="0">
                    <a:solidFill>
                      <a:srgbClr val="000000"/>
                    </a:solidFill>
                    <a:latin typeface="Times New Roman" pitchFamily="16" charset="0"/>
                  </a:endParaRPr>
                </a:p>
              </p:txBody>
            </p:sp>
            <p:sp>
              <p:nvSpPr>
                <p:cNvPr id="26" name="Rectangle 4"/>
                <p:cNvSpPr>
                  <a:spLocks noChangeArrowheads="1"/>
                </p:cNvSpPr>
                <p:nvPr/>
              </p:nvSpPr>
              <p:spPr bwMode="auto">
                <a:xfrm>
                  <a:off x="6599245" y="406397"/>
                  <a:ext cx="1727205" cy="337100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square" lIns="90000" tIns="45000" rIns="90000" bIns="45000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tabLst>
                      <a:tab pos="723900" algn="l"/>
                    </a:tabLst>
                  </a:pPr>
                  <a:r>
                    <a:rPr lang="en-US" sz="1600" b="1" dirty="0">
                      <a:solidFill>
                        <a:srgbClr val="000000"/>
                      </a:solidFill>
                      <a:latin typeface="Times New Roman" pitchFamily="16" charset="0"/>
                    </a:rPr>
                    <a:t>at </a:t>
                  </a:r>
                  <a:r>
                    <a:rPr lang="en-US" sz="1600" b="1" dirty="0" smtClean="0">
                      <a:solidFill>
                        <a:srgbClr val="000000"/>
                      </a:solidFill>
                      <a:latin typeface="Times New Roman" pitchFamily="16" charset="0"/>
                    </a:rPr>
                    <a:t>time </a:t>
                  </a:r>
                  <a:r>
                    <a:rPr lang="en-US" sz="1600" b="1" i="1" dirty="0" smtClean="0">
                      <a:solidFill>
                        <a:srgbClr val="000000"/>
                      </a:solidFill>
                      <a:latin typeface="Times New Roman" pitchFamily="16" charset="0"/>
                    </a:rPr>
                    <a:t>t</a:t>
                  </a:r>
                  <a:r>
                    <a:rPr lang="en-US" sz="1600" b="1" dirty="0" smtClean="0">
                      <a:solidFill>
                        <a:srgbClr val="000000"/>
                      </a:solidFill>
                      <a:latin typeface="Times New Roman" pitchFamily="16" charset="0"/>
                    </a:rPr>
                    <a:t> &gt; 0</a:t>
                  </a:r>
                  <a:endParaRPr lang="en-US" sz="1600" b="1" dirty="0">
                    <a:solidFill>
                      <a:srgbClr val="000000"/>
                    </a:solidFill>
                    <a:latin typeface="Times New Roman" pitchFamily="16" charset="0"/>
                  </a:endParaRPr>
                </a:p>
              </p:txBody>
            </p:sp>
            <p:sp>
              <p:nvSpPr>
                <p:cNvPr id="27" name="AutoShape 12"/>
                <p:cNvSpPr>
                  <a:spLocks noChangeArrowheads="1"/>
                </p:cNvSpPr>
                <p:nvPr/>
              </p:nvSpPr>
              <p:spPr bwMode="auto">
                <a:xfrm>
                  <a:off x="1796024" y="2105029"/>
                  <a:ext cx="1007533" cy="323850"/>
                </a:xfrm>
                <a:prstGeom prst="downArrow">
                  <a:avLst>
                    <a:gd name="adj1" fmla="val 100000"/>
                    <a:gd name="adj2" fmla="val 100000"/>
                  </a:avLst>
                </a:prstGeom>
                <a:noFill/>
                <a:ln w="2556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" name="Rectangle 27"/>
                <p:cNvSpPr>
                  <a:spLocks noChangeArrowheads="1"/>
                </p:cNvSpPr>
                <p:nvPr/>
              </p:nvSpPr>
              <p:spPr bwMode="auto">
                <a:xfrm>
                  <a:off x="364066" y="2659073"/>
                  <a:ext cx="2682875" cy="677108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lIns="90000" tIns="91440" rIns="90000" bIns="91440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tabLst>
                      <a:tab pos="723900" algn="l"/>
                      <a:tab pos="1447800" algn="l"/>
                      <a:tab pos="2171700" algn="l"/>
                    </a:tabLst>
                  </a:pPr>
                  <a:r>
                    <a:rPr lang="en-US" sz="1600" b="1" dirty="0" smtClean="0">
                      <a:solidFill>
                        <a:srgbClr val="000000"/>
                      </a:solidFill>
                      <a:latin typeface="Times New Roman" pitchFamily="16" charset="0"/>
                    </a:rPr>
                    <a:t>VDF is known:</a:t>
                  </a:r>
                  <a:endParaRPr lang="en-US" sz="1600" b="1" dirty="0">
                    <a:solidFill>
                      <a:srgbClr val="000000"/>
                    </a:solidFill>
                    <a:latin typeface="Times New Roman" pitchFamily="16" charset="0"/>
                  </a:endParaRPr>
                </a:p>
                <a:p>
                  <a:pPr algn="ctr">
                    <a:lnSpc>
                      <a:spcPct val="100000"/>
                    </a:lnSpc>
                    <a:tabLst>
                      <a:tab pos="723900" algn="l"/>
                      <a:tab pos="1447800" algn="l"/>
                      <a:tab pos="2171700" algn="l"/>
                    </a:tabLst>
                  </a:pPr>
                  <a:r>
                    <a:rPr lang="en-US" sz="1600" i="1" dirty="0" smtClean="0">
                      <a:solidFill>
                        <a:srgbClr val="000000"/>
                      </a:solidFill>
                      <a:latin typeface="Times New Roman" pitchFamily="16" charset="0"/>
                    </a:rPr>
                    <a:t>f</a:t>
                  </a:r>
                  <a:r>
                    <a:rPr lang="en-US" sz="1600" baseline="-33000" dirty="0" smtClean="0">
                      <a:solidFill>
                        <a:srgbClr val="000000"/>
                      </a:solidFill>
                      <a:latin typeface="Times New Roman" pitchFamily="16" charset="0"/>
                    </a:rPr>
                    <a:t>0</a:t>
                  </a:r>
                  <a:r>
                    <a:rPr lang="en-US" sz="1600" i="1" dirty="0" smtClean="0">
                      <a:solidFill>
                        <a:srgbClr val="000000"/>
                      </a:solidFill>
                      <a:latin typeface="Times New Roman" pitchFamily="16" charset="0"/>
                    </a:rPr>
                    <a:t> </a:t>
                  </a:r>
                  <a:r>
                    <a:rPr lang="en-US" sz="1600" dirty="0">
                      <a:solidFill>
                        <a:srgbClr val="000000"/>
                      </a:solidFill>
                      <a:latin typeface="Times New Roman" pitchFamily="16" charset="0"/>
                    </a:rPr>
                    <a:t>(</a:t>
                  </a:r>
                  <a:r>
                    <a:rPr lang="en-US" sz="1600" i="1" dirty="0">
                      <a:solidFill>
                        <a:srgbClr val="000000"/>
                      </a:solidFill>
                      <a:latin typeface="Times New Roman" pitchFamily="16" charset="0"/>
                    </a:rPr>
                    <a:t>v</a:t>
                  </a:r>
                  <a:r>
                    <a:rPr lang="en-US" sz="1600" i="1" baseline="-33000" dirty="0">
                      <a:solidFill>
                        <a:srgbClr val="000000"/>
                      </a:solidFill>
                      <a:latin typeface="Times New Roman" pitchFamily="16" charset="0"/>
                    </a:rPr>
                    <a:t>x0</a:t>
                  </a:r>
                  <a:r>
                    <a:rPr lang="en-US" sz="1600" dirty="0">
                      <a:solidFill>
                        <a:srgbClr val="000000"/>
                      </a:solidFill>
                      <a:latin typeface="Times New Roman" pitchFamily="16" charset="0"/>
                    </a:rPr>
                    <a:t>, </a:t>
                  </a:r>
                  <a:r>
                    <a:rPr lang="en-US" sz="1600" i="1" dirty="0">
                      <a:solidFill>
                        <a:srgbClr val="000000"/>
                      </a:solidFill>
                      <a:latin typeface="Times New Roman" pitchFamily="16" charset="0"/>
                    </a:rPr>
                    <a:t>v</a:t>
                  </a:r>
                  <a:r>
                    <a:rPr lang="en-US" sz="1600" i="1" baseline="-33000" dirty="0">
                      <a:solidFill>
                        <a:srgbClr val="000000"/>
                      </a:solidFill>
                      <a:latin typeface="Times New Roman" pitchFamily="16" charset="0"/>
                    </a:rPr>
                    <a:t>y0</a:t>
                  </a:r>
                  <a:r>
                    <a:rPr lang="en-US" sz="1600" dirty="0">
                      <a:solidFill>
                        <a:srgbClr val="000000"/>
                      </a:solidFill>
                      <a:latin typeface="Times New Roman" pitchFamily="16" charset="0"/>
                    </a:rPr>
                    <a:t>, </a:t>
                  </a:r>
                  <a:r>
                    <a:rPr lang="en-US" sz="1600" i="1" dirty="0">
                      <a:solidFill>
                        <a:srgbClr val="000000"/>
                      </a:solidFill>
                      <a:latin typeface="Times New Roman" pitchFamily="16" charset="0"/>
                    </a:rPr>
                    <a:t>v</a:t>
                  </a:r>
                  <a:r>
                    <a:rPr lang="en-US" sz="1600" i="1" baseline="-33000" dirty="0">
                      <a:solidFill>
                        <a:srgbClr val="000000"/>
                      </a:solidFill>
                      <a:latin typeface="Times New Roman" pitchFamily="16" charset="0"/>
                    </a:rPr>
                    <a:t>z0</a:t>
                  </a:r>
                  <a:r>
                    <a:rPr lang="en-US" sz="1600" dirty="0">
                      <a:solidFill>
                        <a:srgbClr val="000000"/>
                      </a:solidFill>
                      <a:latin typeface="Times New Roman" pitchFamily="16" charset="0"/>
                    </a:rPr>
                    <a:t>)</a:t>
                  </a:r>
                </a:p>
              </p:txBody>
            </p:sp>
            <p:graphicFrame>
              <p:nvGraphicFramePr>
                <p:cNvPr id="29" name="Object 6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78413207"/>
                    </p:ext>
                  </p:extLst>
                </p:nvPr>
              </p:nvGraphicFramePr>
              <p:xfrm>
                <a:off x="1051989" y="4076325"/>
                <a:ext cx="1308100" cy="34607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5112" name="Equation" r:id="rId9" imgW="965200" imgH="254000" progId="Equation.3">
                        <p:embed/>
                      </p:oleObj>
                    </mc:Choice>
                    <mc:Fallback>
                      <p:oleObj name="Equation" r:id="rId9" imgW="965200" imgH="2540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051989" y="4076325"/>
                              <a:ext cx="1308100" cy="346075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30" name="AutoShape 12"/>
                <p:cNvSpPr>
                  <a:spLocks noChangeArrowheads="1"/>
                </p:cNvSpPr>
                <p:nvPr/>
              </p:nvSpPr>
              <p:spPr bwMode="auto">
                <a:xfrm>
                  <a:off x="6381686" y="2105029"/>
                  <a:ext cx="1007533" cy="323850"/>
                </a:xfrm>
                <a:prstGeom prst="downArrow">
                  <a:avLst>
                    <a:gd name="adj1" fmla="val 100000"/>
                    <a:gd name="adj2" fmla="val 100000"/>
                  </a:avLst>
                </a:prstGeom>
                <a:noFill/>
                <a:ln w="2556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" name="AutoShape 12"/>
                <p:cNvSpPr>
                  <a:spLocks noChangeArrowheads="1"/>
                </p:cNvSpPr>
                <p:nvPr/>
              </p:nvSpPr>
              <p:spPr bwMode="auto">
                <a:xfrm>
                  <a:off x="7643220" y="2105029"/>
                  <a:ext cx="1007533" cy="323850"/>
                </a:xfrm>
                <a:prstGeom prst="downArrow">
                  <a:avLst>
                    <a:gd name="adj1" fmla="val 100000"/>
                    <a:gd name="adj2" fmla="val 100000"/>
                  </a:avLst>
                </a:prstGeom>
                <a:noFill/>
                <a:ln w="2556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" name="Rectangle 31"/>
                <p:cNvSpPr>
                  <a:spLocks noChangeArrowheads="1"/>
                </p:cNvSpPr>
                <p:nvPr/>
              </p:nvSpPr>
              <p:spPr bwMode="auto">
                <a:xfrm>
                  <a:off x="5858943" y="2659073"/>
                  <a:ext cx="3207809" cy="677108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square" lIns="90000" tIns="91440" rIns="90000" bIns="91440">
                  <a:spAutoFit/>
                </a:bodyPr>
                <a:lstStyle/>
                <a:p>
                  <a:pPr algn="ctr">
                    <a:tabLst>
                      <a:tab pos="723900" algn="l"/>
                      <a:tab pos="1447800" algn="l"/>
                      <a:tab pos="2171700" algn="l"/>
                    </a:tabLst>
                  </a:pPr>
                  <a:r>
                    <a:rPr lang="en-US" sz="1600" b="1" i="1" dirty="0" smtClean="0">
                      <a:solidFill>
                        <a:srgbClr val="000000"/>
                      </a:solidFill>
                      <a:latin typeface="Times New Roman" pitchFamily="16" charset="0"/>
                    </a:rPr>
                    <a:t>f</a:t>
                  </a:r>
                  <a:r>
                    <a:rPr lang="en-US" sz="1600" b="1" dirty="0" smtClean="0">
                      <a:solidFill>
                        <a:srgbClr val="000000"/>
                      </a:solidFill>
                      <a:latin typeface="Times New Roman" pitchFamily="16" charset="0"/>
                    </a:rPr>
                    <a:t>  in the region of interest</a:t>
                  </a:r>
                </a:p>
                <a:p>
                  <a:pPr algn="ctr">
                    <a:lnSpc>
                      <a:spcPct val="100000"/>
                    </a:lnSpc>
                    <a:tabLst>
                      <a:tab pos="723900" algn="l"/>
                      <a:tab pos="1447800" algn="l"/>
                      <a:tab pos="2171700" algn="l"/>
                    </a:tabLst>
                  </a:pPr>
                  <a:r>
                    <a:rPr lang="en-US" sz="1600" b="1" i="1" dirty="0" smtClean="0">
                      <a:solidFill>
                        <a:srgbClr val="008000"/>
                      </a:solidFill>
                      <a:latin typeface="Times New Roman" pitchFamily="16" charset="0"/>
                    </a:rPr>
                    <a:t>f </a:t>
                  </a:r>
                  <a:r>
                    <a:rPr lang="en-US" sz="1600" b="1" dirty="0" smtClean="0">
                      <a:solidFill>
                        <a:srgbClr val="008000"/>
                      </a:solidFill>
                      <a:latin typeface="Times New Roman" pitchFamily="16" charset="0"/>
                    </a:rPr>
                    <a:t>(</a:t>
                  </a:r>
                  <a:r>
                    <a:rPr lang="en-US" sz="1600" b="1" i="1" dirty="0" smtClean="0">
                      <a:solidFill>
                        <a:srgbClr val="008000"/>
                      </a:solidFill>
                      <a:latin typeface="Times New Roman" pitchFamily="16" charset="0"/>
                    </a:rPr>
                    <a:t>x</a:t>
                  </a:r>
                  <a:r>
                    <a:rPr lang="en-US" sz="1600" b="1" dirty="0" smtClean="0">
                      <a:solidFill>
                        <a:srgbClr val="008000"/>
                      </a:solidFill>
                      <a:latin typeface="Times New Roman" pitchFamily="16" charset="0"/>
                    </a:rPr>
                    <a:t>, </a:t>
                  </a:r>
                  <a:r>
                    <a:rPr lang="en-US" sz="1600" b="1" i="1" dirty="0" smtClean="0">
                      <a:solidFill>
                        <a:srgbClr val="008000"/>
                      </a:solidFill>
                      <a:latin typeface="Times New Roman" pitchFamily="16" charset="0"/>
                    </a:rPr>
                    <a:t>y</a:t>
                  </a:r>
                  <a:r>
                    <a:rPr lang="en-US" sz="1600" b="1" dirty="0" smtClean="0">
                      <a:solidFill>
                        <a:srgbClr val="008000"/>
                      </a:solidFill>
                      <a:latin typeface="Times New Roman" pitchFamily="16" charset="0"/>
                    </a:rPr>
                    <a:t>, </a:t>
                  </a:r>
                  <a:r>
                    <a:rPr lang="en-US" sz="1600" b="1" i="1" dirty="0" smtClean="0">
                      <a:solidFill>
                        <a:srgbClr val="008000"/>
                      </a:solidFill>
                      <a:latin typeface="Times New Roman" pitchFamily="16" charset="0"/>
                    </a:rPr>
                    <a:t>z</a:t>
                  </a:r>
                  <a:r>
                    <a:rPr lang="en-US" sz="1600" b="1" dirty="0" smtClean="0">
                      <a:solidFill>
                        <a:srgbClr val="008000"/>
                      </a:solidFill>
                      <a:latin typeface="Times New Roman" pitchFamily="16" charset="0"/>
                    </a:rPr>
                    <a:t>, </a:t>
                  </a:r>
                  <a:r>
                    <a:rPr lang="en-US" sz="1600" b="1" i="1" dirty="0" smtClean="0">
                      <a:solidFill>
                        <a:srgbClr val="008000"/>
                      </a:solidFill>
                      <a:latin typeface="Times New Roman" pitchFamily="16" charset="0"/>
                    </a:rPr>
                    <a:t>v</a:t>
                  </a:r>
                  <a:r>
                    <a:rPr lang="en-US" sz="1600" b="1" i="1" baseline="-33000" dirty="0" smtClean="0">
                      <a:solidFill>
                        <a:srgbClr val="008000"/>
                      </a:solidFill>
                      <a:latin typeface="Times New Roman" pitchFamily="16" charset="0"/>
                    </a:rPr>
                    <a:t>x</a:t>
                  </a:r>
                  <a:r>
                    <a:rPr lang="en-US" sz="1600" b="1" dirty="0" smtClean="0">
                      <a:solidFill>
                        <a:srgbClr val="008000"/>
                      </a:solidFill>
                      <a:latin typeface="Times New Roman" pitchFamily="16" charset="0"/>
                    </a:rPr>
                    <a:t>, </a:t>
                  </a:r>
                  <a:r>
                    <a:rPr lang="en-US" sz="1600" b="1" i="1" dirty="0" smtClean="0">
                      <a:solidFill>
                        <a:srgbClr val="008000"/>
                      </a:solidFill>
                      <a:latin typeface="Times New Roman" pitchFamily="16" charset="0"/>
                    </a:rPr>
                    <a:t>v</a:t>
                  </a:r>
                  <a:r>
                    <a:rPr lang="en-US" sz="1600" b="1" i="1" baseline="-33000" dirty="0" smtClean="0">
                      <a:solidFill>
                        <a:srgbClr val="008000"/>
                      </a:solidFill>
                      <a:latin typeface="Times New Roman" pitchFamily="16" charset="0"/>
                    </a:rPr>
                    <a:t>y</a:t>
                  </a:r>
                  <a:r>
                    <a:rPr lang="en-US" sz="1600" b="1" dirty="0" smtClean="0">
                      <a:solidFill>
                        <a:srgbClr val="008000"/>
                      </a:solidFill>
                      <a:latin typeface="Times New Roman" pitchFamily="16" charset="0"/>
                    </a:rPr>
                    <a:t>, </a:t>
                  </a:r>
                  <a:r>
                    <a:rPr lang="en-US" sz="1600" b="1" i="1" dirty="0" smtClean="0">
                      <a:solidFill>
                        <a:srgbClr val="008000"/>
                      </a:solidFill>
                      <a:latin typeface="Times New Roman" pitchFamily="16" charset="0"/>
                    </a:rPr>
                    <a:t>v</a:t>
                  </a:r>
                  <a:r>
                    <a:rPr lang="en-US" sz="1600" b="1" i="1" baseline="-33000" dirty="0" smtClean="0">
                      <a:solidFill>
                        <a:srgbClr val="008000"/>
                      </a:solidFill>
                      <a:latin typeface="Times New Roman" pitchFamily="16" charset="0"/>
                    </a:rPr>
                    <a:t>z</a:t>
                  </a:r>
                  <a:r>
                    <a:rPr lang="en-US" sz="1600" b="1" dirty="0" smtClean="0">
                      <a:solidFill>
                        <a:srgbClr val="008000"/>
                      </a:solidFill>
                      <a:latin typeface="Times New Roman" pitchFamily="16" charset="0"/>
                    </a:rPr>
                    <a:t>)</a:t>
                  </a:r>
                  <a:endParaRPr lang="en-US" sz="1600" b="1" dirty="0">
                    <a:solidFill>
                      <a:srgbClr val="008000"/>
                    </a:solidFill>
                    <a:latin typeface="Times New Roman" pitchFamily="16" charset="0"/>
                  </a:endParaRPr>
                </a:p>
              </p:txBody>
            </p:sp>
            <p:graphicFrame>
              <p:nvGraphicFramePr>
                <p:cNvPr id="33" name="Object 7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86564122"/>
                    </p:ext>
                  </p:extLst>
                </p:nvPr>
              </p:nvGraphicFramePr>
              <p:xfrm>
                <a:off x="6808264" y="4076325"/>
                <a:ext cx="1308100" cy="34607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5113" name="Equation" r:id="rId11" imgW="965200" imgH="254000" progId="Equation.3">
                        <p:embed/>
                      </p:oleObj>
                    </mc:Choice>
                    <mc:Fallback>
                      <p:oleObj name="Equation" r:id="rId11" imgW="965200" imgH="2540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808264" y="4076325"/>
                              <a:ext cx="1308100" cy="346075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34" name="AutoShape 12"/>
                <p:cNvSpPr>
                  <a:spLocks noChangeArrowheads="1"/>
                </p:cNvSpPr>
                <p:nvPr/>
              </p:nvSpPr>
              <p:spPr bwMode="auto">
                <a:xfrm rot="10800000">
                  <a:off x="6959081" y="3617391"/>
                  <a:ext cx="1007533" cy="323850"/>
                </a:xfrm>
                <a:prstGeom prst="downArrow">
                  <a:avLst>
                    <a:gd name="adj1" fmla="val 100000"/>
                    <a:gd name="adj2" fmla="val 100000"/>
                  </a:avLst>
                </a:prstGeom>
                <a:noFill/>
                <a:ln w="2556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" name="Rectangle 9"/>
                <p:cNvSpPr>
                  <a:spLocks noChangeArrowheads="1"/>
                </p:cNvSpPr>
                <p:nvPr/>
              </p:nvSpPr>
              <p:spPr bwMode="auto">
                <a:xfrm>
                  <a:off x="2929471" y="3809880"/>
                  <a:ext cx="3327400" cy="829543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square" lIns="90000" tIns="45000" rIns="90000" bIns="4500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  <a:tabLst>
                      <a:tab pos="723900" algn="l"/>
                      <a:tab pos="1447800" algn="l"/>
                      <a:tab pos="2171700" algn="l"/>
                    </a:tabLst>
                  </a:pPr>
                  <a:r>
                    <a:rPr lang="en-US" sz="1600" dirty="0" smtClean="0">
                      <a:solidFill>
                        <a:srgbClr val="000000"/>
                      </a:solidFill>
                      <a:latin typeface="Times New Roman" pitchFamily="16" charset="0"/>
                    </a:rPr>
                    <a:t>Liouville’s </a:t>
                  </a:r>
                  <a:r>
                    <a:rPr lang="en-US" sz="1600" dirty="0">
                      <a:solidFill>
                        <a:srgbClr val="000000"/>
                      </a:solidFill>
                      <a:latin typeface="Times New Roman" pitchFamily="16" charset="0"/>
                    </a:rPr>
                    <a:t>theorem:</a:t>
                  </a:r>
                </a:p>
                <a:p>
                  <a:pPr algn="ctr">
                    <a:lnSpc>
                      <a:spcPct val="150000"/>
                    </a:lnSpc>
                    <a:tabLst>
                      <a:tab pos="723900" algn="l"/>
                      <a:tab pos="1447800" algn="l"/>
                      <a:tab pos="2171700" algn="l"/>
                    </a:tabLst>
                  </a:pPr>
                  <a:r>
                    <a:rPr lang="en-US" sz="1600" dirty="0">
                      <a:solidFill>
                        <a:srgbClr val="000000"/>
                      </a:solidFill>
                      <a:latin typeface="Times New Roman" pitchFamily="16" charset="0"/>
                    </a:rPr>
                    <a:t>along a particle trajectory </a:t>
                  </a:r>
                  <a:r>
                    <a:rPr lang="en-US" sz="1600" b="1" spc="100" dirty="0" err="1" smtClean="0">
                      <a:solidFill>
                        <a:srgbClr val="000000"/>
                      </a:solidFill>
                      <a:latin typeface="Times New Roman" pitchFamily="16" charset="0"/>
                    </a:rPr>
                    <a:t>d</a:t>
                  </a:r>
                  <a:r>
                    <a:rPr lang="en-US" sz="1600" b="1" i="1" spc="100" dirty="0" err="1" smtClean="0">
                      <a:solidFill>
                        <a:srgbClr val="000000"/>
                      </a:solidFill>
                      <a:latin typeface="Times New Roman" pitchFamily="16" charset="0"/>
                    </a:rPr>
                    <a:t>f</a:t>
                  </a:r>
                  <a:r>
                    <a:rPr lang="en-US" sz="1600" b="1" spc="100" dirty="0" smtClean="0">
                      <a:solidFill>
                        <a:srgbClr val="000000"/>
                      </a:solidFill>
                      <a:latin typeface="Times New Roman" pitchFamily="16" charset="0"/>
                    </a:rPr>
                    <a:t>/</a:t>
                  </a:r>
                  <a:r>
                    <a:rPr lang="en-US" sz="1600" b="1" spc="100" dirty="0" err="1" smtClean="0">
                      <a:solidFill>
                        <a:srgbClr val="000000"/>
                      </a:solidFill>
                      <a:latin typeface="Times New Roman" pitchFamily="16" charset="0"/>
                    </a:rPr>
                    <a:t>d</a:t>
                  </a:r>
                  <a:r>
                    <a:rPr lang="en-US" sz="1600" b="1" i="1" spc="100" dirty="0" err="1" smtClean="0">
                      <a:solidFill>
                        <a:srgbClr val="000000"/>
                      </a:solidFill>
                      <a:latin typeface="Times New Roman" pitchFamily="16" charset="0"/>
                    </a:rPr>
                    <a:t>t</a:t>
                  </a:r>
                  <a:r>
                    <a:rPr lang="en-US" sz="1600" b="1" spc="100" dirty="0" smtClean="0">
                      <a:solidFill>
                        <a:srgbClr val="000000"/>
                      </a:solidFill>
                      <a:latin typeface="Times New Roman" pitchFamily="16" charset="0"/>
                    </a:rPr>
                    <a:t>=0</a:t>
                  </a:r>
                  <a:endParaRPr lang="en-US" sz="1600" b="1" spc="100" dirty="0">
                    <a:solidFill>
                      <a:srgbClr val="000000"/>
                    </a:solidFill>
                    <a:latin typeface="Times New Roman" pitchFamily="16" charset="0"/>
                  </a:endParaRPr>
                </a:p>
              </p:txBody>
            </p:sp>
            <p:sp>
              <p:nvSpPr>
                <p:cNvPr id="36" name="AutoShape 26"/>
                <p:cNvSpPr>
                  <a:spLocks noChangeArrowheads="1"/>
                </p:cNvSpPr>
                <p:nvPr/>
              </p:nvSpPr>
              <p:spPr bwMode="auto">
                <a:xfrm rot="16200000">
                  <a:off x="6074305" y="4080946"/>
                  <a:ext cx="587375" cy="323850"/>
                </a:xfrm>
                <a:prstGeom prst="downArrow">
                  <a:avLst>
                    <a:gd name="adj1" fmla="val 100000"/>
                    <a:gd name="adj2" fmla="val 100000"/>
                  </a:avLst>
                </a:prstGeom>
                <a:noFill/>
                <a:ln w="2556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7" name="Group 23"/>
                <p:cNvGrpSpPr/>
                <p:nvPr/>
              </p:nvGrpSpPr>
              <p:grpSpPr>
                <a:xfrm>
                  <a:off x="4030141" y="1718723"/>
                  <a:ext cx="1100669" cy="430224"/>
                  <a:chOff x="4013207" y="1947332"/>
                  <a:chExt cx="1100669" cy="430224"/>
                </a:xfrm>
              </p:grpSpPr>
              <p:sp>
                <p:nvSpPr>
                  <p:cNvPr id="44" name="AutoShape 1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4373042" y="1587497"/>
                    <a:ext cx="380999" cy="1100669"/>
                  </a:xfrm>
                  <a:prstGeom prst="rightArrow">
                    <a:avLst>
                      <a:gd name="adj1" fmla="val 100000"/>
                      <a:gd name="adj2" fmla="val 100000"/>
                    </a:avLst>
                  </a:prstGeom>
                  <a:noFill/>
                  <a:ln w="2556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" name="Rectangle 4"/>
                  <p:cNvSpPr>
                    <a:spLocks noChangeArrowheads="1"/>
                  </p:cNvSpPr>
                  <p:nvPr/>
                </p:nvSpPr>
                <p:spPr bwMode="auto">
                  <a:xfrm>
                    <a:off x="4262451" y="2040456"/>
                    <a:ext cx="656695" cy="337100"/>
                  </a:xfrm>
                  <a:prstGeom prst="rect">
                    <a:avLst/>
                  </a:prstGeom>
                  <a:noFill/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square" lIns="90000" tIns="45000" rIns="90000" bIns="45000">
                    <a:spAutoFit/>
                  </a:bodyPr>
                  <a:lstStyle/>
                  <a:p>
                    <a:pPr algn="ctr">
                      <a:lnSpc>
                        <a:spcPct val="100000"/>
                      </a:lnSpc>
                      <a:tabLst>
                        <a:tab pos="723900" algn="l"/>
                      </a:tabLst>
                    </a:pPr>
                    <a:r>
                      <a:rPr lang="en-US" sz="1600" dirty="0" smtClean="0">
                        <a:solidFill>
                          <a:srgbClr val="000000"/>
                        </a:solidFill>
                        <a:latin typeface="Times New Roman" pitchFamily="16" charset="0"/>
                      </a:rPr>
                      <a:t>fields</a:t>
                    </a:r>
                    <a:endParaRPr lang="en-US" sz="1600" dirty="0">
                      <a:solidFill>
                        <a:srgbClr val="000000"/>
                      </a:solidFill>
                      <a:latin typeface="Times New Roman" pitchFamily="16" charset="0"/>
                    </a:endParaRPr>
                  </a:p>
                </p:txBody>
              </p:sp>
            </p:grpSp>
            <p:graphicFrame>
              <p:nvGraphicFramePr>
                <p:cNvPr id="38" name="Object 8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370146663"/>
                    </p:ext>
                  </p:extLst>
                </p:nvPr>
              </p:nvGraphicFramePr>
              <p:xfrm>
                <a:off x="3594138" y="2213545"/>
                <a:ext cx="1981200" cy="30956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5114" name="Equation" r:id="rId13" imgW="1460500" imgH="228600" progId="Equation.DSMT4">
                        <p:embed/>
                      </p:oleObj>
                    </mc:Choice>
                    <mc:Fallback>
                      <p:oleObj name="Equation" r:id="rId13" imgW="1460500" imgH="2286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4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594138" y="2213545"/>
                              <a:ext cx="1981200" cy="309563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39" name="Right Arrow 38"/>
                <p:cNvSpPr/>
                <p:nvPr/>
              </p:nvSpPr>
              <p:spPr>
                <a:xfrm>
                  <a:off x="3140042" y="1151203"/>
                  <a:ext cx="491066" cy="448733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ight Arrow 39"/>
                <p:cNvSpPr/>
                <p:nvPr/>
              </p:nvSpPr>
              <p:spPr>
                <a:xfrm>
                  <a:off x="5588000" y="1151203"/>
                  <a:ext cx="491066" cy="448733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ight Arrow 40"/>
                <p:cNvSpPr/>
                <p:nvPr/>
              </p:nvSpPr>
              <p:spPr>
                <a:xfrm>
                  <a:off x="3581399" y="2675204"/>
                  <a:ext cx="1879601" cy="321993"/>
                </a:xfrm>
                <a:prstGeom prst="rightArrow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"/>
                <p:cNvSpPr>
                  <a:spLocks noChangeArrowheads="1"/>
                </p:cNvSpPr>
                <p:nvPr/>
              </p:nvSpPr>
              <p:spPr bwMode="auto">
                <a:xfrm>
                  <a:off x="2988741" y="3056460"/>
                  <a:ext cx="3056466" cy="583321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square" lIns="90000" tIns="45000" rIns="90000" bIns="45000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tabLst>
                      <a:tab pos="723900" algn="l"/>
                    </a:tabLst>
                  </a:pPr>
                  <a:r>
                    <a:rPr lang="en-US" sz="1600" dirty="0" smtClean="0">
                      <a:latin typeface="Times New Roman" pitchFamily="16" charset="0"/>
                    </a:rPr>
                    <a:t>FORWARD APPROACH:</a:t>
                  </a:r>
                </a:p>
                <a:p>
                  <a:pPr algn="ctr">
                    <a:lnSpc>
                      <a:spcPct val="100000"/>
                    </a:lnSpc>
                    <a:tabLst>
                      <a:tab pos="723900" algn="l"/>
                    </a:tabLst>
                  </a:pPr>
                  <a:r>
                    <a:rPr lang="en-US" sz="1600" b="1" dirty="0" smtClean="0">
                      <a:solidFill>
                        <a:srgbClr val="FF0000"/>
                      </a:solidFill>
                      <a:latin typeface="Times New Roman" pitchFamily="16" charset="0"/>
                    </a:rPr>
                    <a:t>positive time step </a:t>
                  </a:r>
                  <a:r>
                    <a:rPr lang="en-US" sz="1600" b="1" dirty="0" smtClean="0">
                      <a:solidFill>
                        <a:srgbClr val="FF0000"/>
                      </a:solidFill>
                      <a:latin typeface="Times New Roman" pitchFamily="16" charset="0"/>
                      <a:sym typeface="Symbol"/>
                    </a:rPr>
                    <a:t>Δ</a:t>
                  </a:r>
                  <a:r>
                    <a:rPr lang="en-US" sz="1600" b="1" i="1" dirty="0" smtClean="0">
                      <a:solidFill>
                        <a:srgbClr val="FF0000"/>
                      </a:solidFill>
                      <a:latin typeface="Times New Roman" pitchFamily="16" charset="0"/>
                    </a:rPr>
                    <a:t>t </a:t>
                  </a:r>
                  <a:r>
                    <a:rPr lang="en-US" sz="1600" b="1" dirty="0" smtClean="0">
                      <a:solidFill>
                        <a:srgbClr val="FF0000"/>
                      </a:solidFill>
                      <a:latin typeface="Times New Roman" pitchFamily="16" charset="0"/>
                    </a:rPr>
                    <a:t>&gt; 0</a:t>
                  </a:r>
                  <a:endParaRPr lang="en-US" sz="1600" b="1" dirty="0">
                    <a:solidFill>
                      <a:srgbClr val="FF0000"/>
                    </a:solidFill>
                    <a:latin typeface="Times New Roman" pitchFamily="16" charset="0"/>
                  </a:endParaRPr>
                </a:p>
              </p:txBody>
            </p:sp>
            <p:sp>
              <p:nvSpPr>
                <p:cNvPr id="43" name="AutoShape 12"/>
                <p:cNvSpPr>
                  <a:spLocks noChangeArrowheads="1"/>
                </p:cNvSpPr>
                <p:nvPr/>
              </p:nvSpPr>
              <p:spPr bwMode="auto">
                <a:xfrm>
                  <a:off x="1210734" y="3617391"/>
                  <a:ext cx="1007533" cy="323850"/>
                </a:xfrm>
                <a:prstGeom prst="downArrow">
                  <a:avLst>
                    <a:gd name="adj1" fmla="val 100000"/>
                    <a:gd name="adj2" fmla="val 100000"/>
                  </a:avLst>
                </a:prstGeom>
                <a:noFill/>
                <a:ln w="2556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1" name="Rectangle 20"/>
              <p:cNvSpPr/>
              <p:nvPr/>
            </p:nvSpPr>
            <p:spPr>
              <a:xfrm>
                <a:off x="2755673" y="5092950"/>
                <a:ext cx="69759" cy="62462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Left Brace 16"/>
            <p:cNvSpPr/>
            <p:nvPr/>
          </p:nvSpPr>
          <p:spPr>
            <a:xfrm rot="16200000">
              <a:off x="748256" y="2163994"/>
              <a:ext cx="226510" cy="978821"/>
            </a:xfrm>
            <a:prstGeom prst="leftBrace">
              <a:avLst>
                <a:gd name="adj1" fmla="val 30624"/>
                <a:gd name="adj2" fmla="val 5000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4"/>
            <p:cNvSpPr>
              <a:spLocks noChangeArrowheads="1"/>
            </p:cNvSpPr>
            <p:nvPr/>
          </p:nvSpPr>
          <p:spPr bwMode="auto">
            <a:xfrm>
              <a:off x="239150" y="2704346"/>
              <a:ext cx="1249282" cy="30632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square"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  <a:tabLst>
                  <a:tab pos="723900" algn="l"/>
                </a:tabLst>
              </a:pPr>
              <a:r>
                <a:rPr lang="en-US" sz="1400" b="1" dirty="0" smtClean="0">
                  <a:latin typeface="Times New Roman" pitchFamily="16" charset="0"/>
                </a:rPr>
                <a:t>Source region</a:t>
              </a:r>
              <a:endParaRPr lang="en-US" sz="1400" b="1" dirty="0">
                <a:solidFill>
                  <a:srgbClr val="FF0000"/>
                </a:solidFill>
                <a:latin typeface="Times New Roman" pitchFamily="1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1530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986"/>
            <a:ext cx="8229600" cy="740855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Test-kinetic simulations: </a:t>
            </a:r>
            <a:r>
              <a:rPr lang="en-US" sz="2800" u="sng" dirty="0" smtClean="0">
                <a:solidFill>
                  <a:srgbClr val="3366FF"/>
                </a:solidFill>
              </a:rPr>
              <a:t>backward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 Liouville approach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C059A-DCC9-B644-959B-D4B2639F87D7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60728" y="865235"/>
            <a:ext cx="9022544" cy="5575227"/>
            <a:chOff x="59070" y="991419"/>
            <a:chExt cx="9022544" cy="5575227"/>
          </a:xfrm>
        </p:grpSpPr>
        <p:sp>
          <p:nvSpPr>
            <p:cNvPr id="37" name="Rectangle 36"/>
            <p:cNvSpPr/>
            <p:nvPr/>
          </p:nvSpPr>
          <p:spPr>
            <a:xfrm>
              <a:off x="59070" y="991419"/>
              <a:ext cx="9022544" cy="557522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aphicFrame>
          <p:nvGraphicFramePr>
            <p:cNvPr id="38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81335533"/>
                </p:ext>
              </p:extLst>
            </p:nvPr>
          </p:nvGraphicFramePr>
          <p:xfrm>
            <a:off x="5606192" y="1230313"/>
            <a:ext cx="3448050" cy="2830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001" name="Equation" r:id="rId3" imgW="2552700" imgH="2095500" progId="Equation.DSMT4">
                    <p:embed/>
                  </p:oleObj>
                </mc:Choice>
                <mc:Fallback>
                  <p:oleObj name="Equation" r:id="rId3" imgW="2552700" imgH="20955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06192" y="1230313"/>
                          <a:ext cx="3448050" cy="28305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" name="Object 3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77312406"/>
                </p:ext>
              </p:extLst>
            </p:nvPr>
          </p:nvGraphicFramePr>
          <p:xfrm>
            <a:off x="99051" y="2058988"/>
            <a:ext cx="2892425" cy="11699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002" name="Equation" r:id="rId5" imgW="2133600" imgH="863600" progId="Equation.DSMT4">
                    <p:embed/>
                  </p:oleObj>
                </mc:Choice>
                <mc:Fallback>
                  <p:oleObj name="Equation" r:id="rId5" imgW="2133600" imgH="863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051" y="2058988"/>
                          <a:ext cx="2892425" cy="11699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76239279"/>
                </p:ext>
              </p:extLst>
            </p:nvPr>
          </p:nvGraphicFramePr>
          <p:xfrm>
            <a:off x="3332003" y="2324100"/>
            <a:ext cx="1927225" cy="638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003" name="Equation" r:id="rId7" imgW="1422400" imgH="469900" progId="Equation.DSMT4">
                    <p:embed/>
                  </p:oleObj>
                </mc:Choice>
                <mc:Fallback>
                  <p:oleObj name="Equation" r:id="rId7" imgW="1422400" imgH="4699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32003" y="2324100"/>
                          <a:ext cx="1927225" cy="6381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Rectangle 4"/>
            <p:cNvSpPr>
              <a:spLocks noChangeArrowheads="1"/>
            </p:cNvSpPr>
            <p:nvPr/>
          </p:nvSpPr>
          <p:spPr bwMode="auto">
            <a:xfrm>
              <a:off x="775461" y="1012985"/>
              <a:ext cx="1523999" cy="3371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square"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  <a:tabLst>
                  <a:tab pos="723900" algn="l"/>
                </a:tabLst>
              </a:pPr>
              <a:r>
                <a:rPr lang="en-US" sz="1600" b="1" dirty="0" smtClean="0">
                  <a:solidFill>
                    <a:srgbClr val="000000"/>
                  </a:solidFill>
                  <a:latin typeface="Times New Roman" pitchFamily="16" charset="0"/>
                </a:rPr>
                <a:t>at time </a:t>
              </a:r>
              <a:r>
                <a:rPr lang="en-US" sz="1600" b="1" i="1" dirty="0" smtClean="0">
                  <a:solidFill>
                    <a:srgbClr val="000000"/>
                  </a:solidFill>
                  <a:latin typeface="Times New Roman" pitchFamily="16" charset="0"/>
                </a:rPr>
                <a:t>t</a:t>
              </a:r>
              <a:r>
                <a:rPr lang="en-US" sz="1600" b="1" dirty="0" smtClean="0">
                  <a:solidFill>
                    <a:srgbClr val="000000"/>
                  </a:solidFill>
                  <a:latin typeface="Times New Roman" pitchFamily="16" charset="0"/>
                </a:rPr>
                <a:t>=0</a:t>
              </a:r>
              <a:endParaRPr lang="en-US" sz="1600" b="1" dirty="0">
                <a:solidFill>
                  <a:srgbClr val="000000"/>
                </a:solidFill>
                <a:latin typeface="Times New Roman" pitchFamily="16" charset="0"/>
              </a:endParaRPr>
            </a:p>
          </p:txBody>
        </p:sp>
        <p:sp>
          <p:nvSpPr>
            <p:cNvPr id="42" name="Rectangle 4"/>
            <p:cNvSpPr>
              <a:spLocks noChangeArrowheads="1"/>
            </p:cNvSpPr>
            <p:nvPr/>
          </p:nvSpPr>
          <p:spPr bwMode="auto">
            <a:xfrm>
              <a:off x="6479181" y="1012985"/>
              <a:ext cx="1727205" cy="3371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square"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  <a:tabLst>
                  <a:tab pos="723900" algn="l"/>
                </a:tabLst>
              </a:pPr>
              <a:r>
                <a:rPr lang="en-US" sz="1600" b="1" dirty="0">
                  <a:solidFill>
                    <a:srgbClr val="000000"/>
                  </a:solidFill>
                  <a:latin typeface="Times New Roman" pitchFamily="16" charset="0"/>
                </a:rPr>
                <a:t>at </a:t>
              </a:r>
              <a:r>
                <a:rPr lang="en-US" sz="1600" b="1" dirty="0" smtClean="0">
                  <a:solidFill>
                    <a:srgbClr val="000000"/>
                  </a:solidFill>
                  <a:latin typeface="Times New Roman" pitchFamily="16" charset="0"/>
                </a:rPr>
                <a:t>time </a:t>
              </a:r>
              <a:r>
                <a:rPr lang="en-US" sz="1600" b="1" i="1" dirty="0" smtClean="0">
                  <a:solidFill>
                    <a:srgbClr val="000000"/>
                  </a:solidFill>
                  <a:latin typeface="Times New Roman" pitchFamily="16" charset="0"/>
                </a:rPr>
                <a:t>t</a:t>
              </a:r>
              <a:r>
                <a:rPr lang="en-US" sz="1600" b="1" dirty="0" smtClean="0">
                  <a:solidFill>
                    <a:srgbClr val="000000"/>
                  </a:solidFill>
                  <a:latin typeface="Times New Roman" pitchFamily="16" charset="0"/>
                </a:rPr>
                <a:t> &gt; 0</a:t>
              </a:r>
              <a:endParaRPr lang="en-US" sz="1600" b="1" dirty="0">
                <a:solidFill>
                  <a:srgbClr val="000000"/>
                </a:solidFill>
                <a:latin typeface="Times New Roman" pitchFamily="16" charset="0"/>
              </a:endParaRPr>
            </a:p>
          </p:txBody>
        </p:sp>
        <p:sp>
          <p:nvSpPr>
            <p:cNvPr id="43" name="AutoShape 12"/>
            <p:cNvSpPr>
              <a:spLocks noChangeArrowheads="1"/>
            </p:cNvSpPr>
            <p:nvPr/>
          </p:nvSpPr>
          <p:spPr bwMode="auto">
            <a:xfrm>
              <a:off x="1669213" y="3325012"/>
              <a:ext cx="1007533" cy="323850"/>
            </a:xfrm>
            <a:prstGeom prst="downArrow">
              <a:avLst>
                <a:gd name="adj1" fmla="val 100000"/>
                <a:gd name="adj2" fmla="val 100000"/>
              </a:avLst>
            </a:prstGeom>
            <a:noFill/>
            <a:ln w="255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235857" y="3772973"/>
              <a:ext cx="2599764" cy="172354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tabLst>
                  <a:tab pos="723900" algn="l"/>
                  <a:tab pos="1447800" algn="l"/>
                  <a:tab pos="2171700" algn="l"/>
                </a:tabLst>
              </a:pPr>
              <a:r>
                <a:rPr lang="en-US" sz="1600" i="1" dirty="0" smtClean="0">
                  <a:solidFill>
                    <a:srgbClr val="000000"/>
                  </a:solidFill>
                  <a:latin typeface="Times New Roman" pitchFamily="16" charset="0"/>
                </a:rPr>
                <a:t> f</a:t>
              </a:r>
              <a:r>
                <a:rPr lang="en-US" sz="1600" baseline="-25000" dirty="0" smtClean="0">
                  <a:solidFill>
                    <a:srgbClr val="000000"/>
                  </a:solidFill>
                  <a:latin typeface="Times New Roman" pitchFamily="16" charset="0"/>
                </a:rPr>
                <a:t>0</a:t>
              </a:r>
              <a:r>
                <a:rPr lang="en-US" sz="1600" dirty="0" smtClean="0">
                  <a:solidFill>
                    <a:srgbClr val="000000"/>
                  </a:solidFill>
                  <a:latin typeface="Times New Roman" pitchFamily="16" charset="0"/>
                </a:rPr>
                <a:t>=</a:t>
              </a:r>
              <a:r>
                <a:rPr lang="en-US" sz="1600" i="1" dirty="0" smtClean="0">
                  <a:solidFill>
                    <a:srgbClr val="000000"/>
                  </a:solidFill>
                  <a:latin typeface="Times New Roman" pitchFamily="16" charset="0"/>
                </a:rPr>
                <a:t>f</a:t>
              </a:r>
              <a:r>
                <a:rPr lang="en-US" sz="1600" baseline="-33000" dirty="0">
                  <a:solidFill>
                    <a:srgbClr val="000000"/>
                  </a:solidFill>
                  <a:latin typeface="Times New Roman" pitchFamily="16" charset="0"/>
                </a:rPr>
                <a:t>0</a:t>
              </a:r>
              <a:r>
                <a:rPr lang="en-US" sz="1600" i="1" dirty="0" smtClean="0">
                  <a:solidFill>
                    <a:srgbClr val="000000"/>
                  </a:solidFill>
                  <a:latin typeface="Times New Roman" pitchFamily="16" charset="0"/>
                </a:rPr>
                <a:t> 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6" charset="0"/>
                </a:rPr>
                <a:t>(</a:t>
              </a:r>
              <a:r>
                <a:rPr lang="en-US" sz="1600" i="1" dirty="0">
                  <a:solidFill>
                    <a:srgbClr val="000000"/>
                  </a:solidFill>
                  <a:latin typeface="Times New Roman" pitchFamily="16" charset="0"/>
                </a:rPr>
                <a:t>v</a:t>
              </a:r>
              <a:r>
                <a:rPr lang="en-US" sz="1600" i="1" baseline="-33000" dirty="0">
                  <a:solidFill>
                    <a:srgbClr val="000000"/>
                  </a:solidFill>
                  <a:latin typeface="Times New Roman" pitchFamily="16" charset="0"/>
                </a:rPr>
                <a:t>x</a:t>
              </a:r>
              <a:r>
                <a:rPr lang="en-US" sz="1600" baseline="-33000" dirty="0">
                  <a:solidFill>
                    <a:srgbClr val="000000"/>
                  </a:solidFill>
                  <a:latin typeface="Times New Roman" pitchFamily="16" charset="0"/>
                </a:rPr>
                <a:t>0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6" charset="0"/>
                </a:rPr>
                <a:t>, </a:t>
              </a:r>
              <a:r>
                <a:rPr lang="en-US" sz="1600" i="1" dirty="0">
                  <a:solidFill>
                    <a:srgbClr val="000000"/>
                  </a:solidFill>
                  <a:latin typeface="Times New Roman" pitchFamily="16" charset="0"/>
                </a:rPr>
                <a:t>v</a:t>
              </a:r>
              <a:r>
                <a:rPr lang="en-US" sz="1600" i="1" baseline="-33000" dirty="0">
                  <a:solidFill>
                    <a:srgbClr val="000000"/>
                  </a:solidFill>
                  <a:latin typeface="Times New Roman" pitchFamily="16" charset="0"/>
                </a:rPr>
                <a:t>y</a:t>
              </a:r>
              <a:r>
                <a:rPr lang="en-US" sz="1600" baseline="-33000" dirty="0">
                  <a:solidFill>
                    <a:srgbClr val="000000"/>
                  </a:solidFill>
                  <a:latin typeface="Times New Roman" pitchFamily="16" charset="0"/>
                </a:rPr>
                <a:t>0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6" charset="0"/>
                </a:rPr>
                <a:t>, </a:t>
              </a:r>
              <a:r>
                <a:rPr lang="en-US" sz="1600" i="1" dirty="0">
                  <a:solidFill>
                    <a:srgbClr val="000000"/>
                  </a:solidFill>
                  <a:latin typeface="Times New Roman" pitchFamily="16" charset="0"/>
                </a:rPr>
                <a:t>v</a:t>
              </a:r>
              <a:r>
                <a:rPr lang="en-US" sz="1600" i="1" baseline="-33000" dirty="0">
                  <a:solidFill>
                    <a:srgbClr val="000000"/>
                  </a:solidFill>
                  <a:latin typeface="Times New Roman" pitchFamily="16" charset="0"/>
                </a:rPr>
                <a:t>z</a:t>
              </a:r>
              <a:r>
                <a:rPr lang="en-US" sz="1600" baseline="-33000" dirty="0">
                  <a:solidFill>
                    <a:srgbClr val="000000"/>
                  </a:solidFill>
                  <a:latin typeface="Times New Roman" pitchFamily="16" charset="0"/>
                </a:rPr>
                <a:t>0</a:t>
              </a:r>
              <a:r>
                <a:rPr lang="en-US" sz="1600" dirty="0" smtClean="0">
                  <a:solidFill>
                    <a:srgbClr val="000000"/>
                  </a:solidFill>
                  <a:latin typeface="Times New Roman" pitchFamily="16" charset="0"/>
                </a:rPr>
                <a:t>) if the particle’s guiding center is localized in the source region</a:t>
              </a:r>
            </a:p>
            <a:p>
              <a:pPr algn="ctr">
                <a:lnSpc>
                  <a:spcPct val="100000"/>
                </a:lnSpc>
                <a:tabLst>
                  <a:tab pos="723900" algn="l"/>
                  <a:tab pos="1447800" algn="l"/>
                  <a:tab pos="2171700" algn="l"/>
                </a:tabLst>
              </a:pPr>
              <a:r>
                <a:rPr lang="en-US" sz="1600" dirty="0" smtClean="0">
                  <a:solidFill>
                    <a:srgbClr val="000000"/>
                  </a:solidFill>
                  <a:latin typeface="Times New Roman" pitchFamily="16" charset="0"/>
                  <a:sym typeface="Symbol"/>
                </a:rPr>
                <a:t>− </a:t>
              </a:r>
              <a:r>
                <a:rPr lang="en-US" sz="1600" dirty="0" smtClean="0">
                  <a:solidFill>
                    <a:srgbClr val="000000"/>
                  </a:solidFill>
                  <a:latin typeface="Times New Roman" pitchFamily="16" charset="0"/>
                </a:rPr>
                <a:t>or </a:t>
              </a:r>
              <a:r>
                <a:rPr lang="en-US" sz="1600" dirty="0" smtClean="0">
                  <a:solidFill>
                    <a:srgbClr val="000000"/>
                  </a:solidFill>
                  <a:latin typeface="Times New Roman" pitchFamily="16" charset="0"/>
                  <a:sym typeface="Symbol"/>
                </a:rPr>
                <a:t>−</a:t>
              </a:r>
              <a:endParaRPr lang="en-US" sz="1600" dirty="0" smtClean="0">
                <a:solidFill>
                  <a:srgbClr val="000000"/>
                </a:solidFill>
                <a:latin typeface="Times New Roman" pitchFamily="16" charset="0"/>
              </a:endParaRPr>
            </a:p>
            <a:p>
              <a:pPr algn="ctr">
                <a:tabLst>
                  <a:tab pos="723900" algn="l"/>
                  <a:tab pos="1447800" algn="l"/>
                  <a:tab pos="2171700" algn="l"/>
                </a:tabLst>
              </a:pPr>
              <a:r>
                <a:rPr lang="en-US" sz="1600" i="1" dirty="0" smtClean="0">
                  <a:solidFill>
                    <a:srgbClr val="000000"/>
                  </a:solidFill>
                  <a:latin typeface="Times New Roman" pitchFamily="16" charset="0"/>
                </a:rPr>
                <a:t> f</a:t>
              </a:r>
              <a:r>
                <a:rPr lang="en-US" sz="1600" baseline="-25000" dirty="0" smtClean="0">
                  <a:solidFill>
                    <a:srgbClr val="000000"/>
                  </a:solidFill>
                  <a:latin typeface="Times New Roman" pitchFamily="16" charset="0"/>
                </a:rPr>
                <a:t>0</a:t>
              </a:r>
              <a:r>
                <a:rPr lang="en-US" sz="1600" dirty="0" smtClean="0">
                  <a:solidFill>
                    <a:srgbClr val="000000"/>
                  </a:solidFill>
                  <a:latin typeface="Times New Roman" pitchFamily="16" charset="0"/>
                </a:rPr>
                <a:t>=0</a:t>
              </a:r>
              <a:r>
                <a:rPr lang="en-US" sz="1600" i="1" dirty="0" smtClean="0">
                  <a:solidFill>
                    <a:srgbClr val="000000"/>
                  </a:solidFill>
                  <a:latin typeface="Times New Roman" pitchFamily="16" charset="0"/>
                </a:rPr>
                <a:t> </a:t>
              </a:r>
              <a:r>
                <a:rPr lang="en-US" sz="1600" dirty="0" smtClean="0">
                  <a:solidFill>
                    <a:srgbClr val="000000"/>
                  </a:solidFill>
                  <a:latin typeface="Times New Roman" pitchFamily="16" charset="0"/>
                </a:rPr>
                <a:t>if the particle’s guiding center is localized outside the source region</a:t>
              </a:r>
              <a:endParaRPr lang="en-US" sz="1600" dirty="0">
                <a:solidFill>
                  <a:srgbClr val="000000"/>
                </a:solidFill>
                <a:latin typeface="Times New Roman" pitchFamily="16" charset="0"/>
              </a:endParaRPr>
            </a:p>
          </p:txBody>
        </p:sp>
        <p:graphicFrame>
          <p:nvGraphicFramePr>
            <p:cNvPr id="45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75633478"/>
                </p:ext>
              </p:extLst>
            </p:nvPr>
          </p:nvGraphicFramePr>
          <p:xfrm>
            <a:off x="865813" y="5964238"/>
            <a:ext cx="1309688" cy="346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004" name="Equation" r:id="rId9" imgW="965200" imgH="254000" progId="Equation.DSMT4">
                    <p:embed/>
                  </p:oleObj>
                </mc:Choice>
                <mc:Fallback>
                  <p:oleObj name="Equation" r:id="rId9" imgW="965200" imgH="2540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5813" y="5964238"/>
                          <a:ext cx="1309688" cy="3460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6" name="AutoShape 12"/>
            <p:cNvSpPr>
              <a:spLocks noChangeArrowheads="1"/>
            </p:cNvSpPr>
            <p:nvPr/>
          </p:nvSpPr>
          <p:spPr bwMode="auto">
            <a:xfrm>
              <a:off x="6081552" y="4124698"/>
              <a:ext cx="1007533" cy="323850"/>
            </a:xfrm>
            <a:prstGeom prst="downArrow">
              <a:avLst>
                <a:gd name="adj1" fmla="val 100000"/>
                <a:gd name="adj2" fmla="val 100000"/>
              </a:avLst>
            </a:prstGeom>
            <a:noFill/>
            <a:ln w="255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7" name="AutoShape 12"/>
            <p:cNvSpPr>
              <a:spLocks noChangeArrowheads="1"/>
            </p:cNvSpPr>
            <p:nvPr/>
          </p:nvSpPr>
          <p:spPr bwMode="auto">
            <a:xfrm>
              <a:off x="7563228" y="4124698"/>
              <a:ext cx="1007533" cy="323850"/>
            </a:xfrm>
            <a:prstGeom prst="downArrow">
              <a:avLst>
                <a:gd name="adj1" fmla="val 100000"/>
                <a:gd name="adj2" fmla="val 100000"/>
              </a:avLst>
            </a:prstGeom>
            <a:noFill/>
            <a:ln w="255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5954574" y="4572849"/>
              <a:ext cx="2768589" cy="67710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square" lIns="90000" tIns="91440" rIns="90000" bIns="91440">
              <a:spAutoFit/>
            </a:bodyPr>
            <a:lstStyle/>
            <a:p>
              <a:pPr algn="ctr">
                <a:tabLst>
                  <a:tab pos="723900" algn="l"/>
                  <a:tab pos="1447800" algn="l"/>
                  <a:tab pos="2171700" algn="l"/>
                </a:tabLst>
              </a:pPr>
              <a:r>
                <a:rPr lang="en-US" sz="1600" b="1" i="1" dirty="0" smtClean="0">
                  <a:solidFill>
                    <a:srgbClr val="000000"/>
                  </a:solidFill>
                  <a:latin typeface="Times New Roman" pitchFamily="16" charset="0"/>
                </a:rPr>
                <a:t>f</a:t>
              </a:r>
              <a:r>
                <a:rPr lang="en-US" sz="1600" b="1" dirty="0" smtClean="0">
                  <a:solidFill>
                    <a:srgbClr val="000000"/>
                  </a:solidFill>
                  <a:latin typeface="Times New Roman" pitchFamily="16" charset="0"/>
                </a:rPr>
                <a:t>  in the region of interest</a:t>
              </a:r>
            </a:p>
            <a:p>
              <a:pPr algn="ctr">
                <a:lnSpc>
                  <a:spcPct val="100000"/>
                </a:lnSpc>
                <a:tabLst>
                  <a:tab pos="723900" algn="l"/>
                  <a:tab pos="1447800" algn="l"/>
                  <a:tab pos="2171700" algn="l"/>
                </a:tabLst>
              </a:pPr>
              <a:r>
                <a:rPr lang="en-US" sz="1600" b="1" i="1" dirty="0" smtClean="0">
                  <a:solidFill>
                    <a:srgbClr val="008000"/>
                  </a:solidFill>
                  <a:latin typeface="Times New Roman" pitchFamily="16" charset="0"/>
                </a:rPr>
                <a:t>f </a:t>
              </a:r>
              <a:r>
                <a:rPr lang="en-US" sz="1600" b="1" dirty="0" smtClean="0">
                  <a:solidFill>
                    <a:srgbClr val="008000"/>
                  </a:solidFill>
                  <a:latin typeface="Times New Roman" pitchFamily="16" charset="0"/>
                </a:rPr>
                <a:t>(</a:t>
              </a:r>
              <a:r>
                <a:rPr lang="en-US" sz="1600" b="1" i="1" dirty="0" smtClean="0">
                  <a:solidFill>
                    <a:srgbClr val="008000"/>
                  </a:solidFill>
                  <a:latin typeface="Times New Roman" pitchFamily="16" charset="0"/>
                </a:rPr>
                <a:t>x</a:t>
              </a:r>
              <a:r>
                <a:rPr lang="en-US" sz="1600" b="1" dirty="0" smtClean="0">
                  <a:solidFill>
                    <a:srgbClr val="008000"/>
                  </a:solidFill>
                  <a:latin typeface="Times New Roman" pitchFamily="16" charset="0"/>
                </a:rPr>
                <a:t>, </a:t>
              </a:r>
              <a:r>
                <a:rPr lang="en-US" sz="1600" b="1" i="1" dirty="0" smtClean="0">
                  <a:solidFill>
                    <a:srgbClr val="008000"/>
                  </a:solidFill>
                  <a:latin typeface="Times New Roman" pitchFamily="16" charset="0"/>
                </a:rPr>
                <a:t>y</a:t>
              </a:r>
              <a:r>
                <a:rPr lang="en-US" sz="1600" b="1" dirty="0" smtClean="0">
                  <a:solidFill>
                    <a:srgbClr val="008000"/>
                  </a:solidFill>
                  <a:latin typeface="Times New Roman" pitchFamily="16" charset="0"/>
                </a:rPr>
                <a:t>, </a:t>
              </a:r>
              <a:r>
                <a:rPr lang="en-US" sz="1600" b="1" i="1" dirty="0" smtClean="0">
                  <a:solidFill>
                    <a:srgbClr val="008000"/>
                  </a:solidFill>
                  <a:latin typeface="Times New Roman" pitchFamily="16" charset="0"/>
                </a:rPr>
                <a:t>z</a:t>
              </a:r>
              <a:r>
                <a:rPr lang="en-US" sz="1600" b="1" dirty="0" smtClean="0">
                  <a:solidFill>
                    <a:srgbClr val="008000"/>
                  </a:solidFill>
                  <a:latin typeface="Times New Roman" pitchFamily="16" charset="0"/>
                </a:rPr>
                <a:t>, </a:t>
              </a:r>
              <a:r>
                <a:rPr lang="en-US" sz="1600" b="1" i="1" dirty="0" smtClean="0">
                  <a:solidFill>
                    <a:srgbClr val="008000"/>
                  </a:solidFill>
                  <a:latin typeface="Times New Roman" pitchFamily="16" charset="0"/>
                </a:rPr>
                <a:t>v</a:t>
              </a:r>
              <a:r>
                <a:rPr lang="en-US" sz="1600" b="1" i="1" baseline="-33000" dirty="0" smtClean="0">
                  <a:solidFill>
                    <a:srgbClr val="008000"/>
                  </a:solidFill>
                  <a:latin typeface="Times New Roman" pitchFamily="16" charset="0"/>
                </a:rPr>
                <a:t>x</a:t>
              </a:r>
              <a:r>
                <a:rPr lang="en-US" sz="1600" b="1" dirty="0" smtClean="0">
                  <a:solidFill>
                    <a:srgbClr val="008000"/>
                  </a:solidFill>
                  <a:latin typeface="Times New Roman" pitchFamily="16" charset="0"/>
                </a:rPr>
                <a:t>, </a:t>
              </a:r>
              <a:r>
                <a:rPr lang="en-US" sz="1600" b="1" i="1" dirty="0" smtClean="0">
                  <a:solidFill>
                    <a:srgbClr val="008000"/>
                  </a:solidFill>
                  <a:latin typeface="Times New Roman" pitchFamily="16" charset="0"/>
                </a:rPr>
                <a:t>v</a:t>
              </a:r>
              <a:r>
                <a:rPr lang="en-US" sz="1600" b="1" i="1" baseline="-33000" dirty="0" smtClean="0">
                  <a:solidFill>
                    <a:srgbClr val="008000"/>
                  </a:solidFill>
                  <a:latin typeface="Times New Roman" pitchFamily="16" charset="0"/>
                </a:rPr>
                <a:t>y</a:t>
              </a:r>
              <a:r>
                <a:rPr lang="en-US" sz="1600" b="1" dirty="0" smtClean="0">
                  <a:solidFill>
                    <a:srgbClr val="008000"/>
                  </a:solidFill>
                  <a:latin typeface="Times New Roman" pitchFamily="16" charset="0"/>
                </a:rPr>
                <a:t>, </a:t>
              </a:r>
              <a:r>
                <a:rPr lang="en-US" sz="1600" b="1" i="1" dirty="0" smtClean="0">
                  <a:solidFill>
                    <a:srgbClr val="008000"/>
                  </a:solidFill>
                  <a:latin typeface="Times New Roman" pitchFamily="16" charset="0"/>
                </a:rPr>
                <a:t>v</a:t>
              </a:r>
              <a:r>
                <a:rPr lang="en-US" sz="1600" b="1" i="1" baseline="-33000" dirty="0" smtClean="0">
                  <a:solidFill>
                    <a:srgbClr val="008000"/>
                  </a:solidFill>
                  <a:latin typeface="Times New Roman" pitchFamily="16" charset="0"/>
                </a:rPr>
                <a:t>z</a:t>
              </a:r>
              <a:r>
                <a:rPr lang="en-US" sz="1600" b="1" dirty="0" smtClean="0">
                  <a:solidFill>
                    <a:srgbClr val="008000"/>
                  </a:solidFill>
                  <a:latin typeface="Times New Roman" pitchFamily="16" charset="0"/>
                </a:rPr>
                <a:t>)</a:t>
              </a:r>
              <a:endParaRPr lang="en-US" sz="1600" b="1" dirty="0">
                <a:solidFill>
                  <a:srgbClr val="008000"/>
                </a:solidFill>
                <a:latin typeface="Times New Roman" pitchFamily="16" charset="0"/>
              </a:endParaRPr>
            </a:p>
          </p:txBody>
        </p:sp>
        <p:graphicFrame>
          <p:nvGraphicFramePr>
            <p:cNvPr id="49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50335055"/>
                </p:ext>
              </p:extLst>
            </p:nvPr>
          </p:nvGraphicFramePr>
          <p:xfrm>
            <a:off x="6726967" y="5964238"/>
            <a:ext cx="1308100" cy="346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005" name="Equation" r:id="rId11" imgW="965200" imgH="254000" progId="Equation.DSMT4">
                    <p:embed/>
                  </p:oleObj>
                </mc:Choice>
                <mc:Fallback>
                  <p:oleObj name="Equation" r:id="rId11" imgW="965200" imgH="2540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26967" y="5964238"/>
                          <a:ext cx="1308100" cy="3460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" name="AutoShape 12"/>
            <p:cNvSpPr>
              <a:spLocks noChangeArrowheads="1"/>
            </p:cNvSpPr>
            <p:nvPr/>
          </p:nvSpPr>
          <p:spPr bwMode="auto">
            <a:xfrm rot="10800000">
              <a:off x="6885372" y="5504273"/>
              <a:ext cx="1007533" cy="323850"/>
            </a:xfrm>
            <a:prstGeom prst="downArrow">
              <a:avLst>
                <a:gd name="adj1" fmla="val 100000"/>
                <a:gd name="adj2" fmla="val 100000"/>
              </a:avLst>
            </a:prstGeom>
            <a:noFill/>
            <a:ln w="255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1" name="Rectangle 9"/>
            <p:cNvSpPr>
              <a:spLocks noChangeArrowheads="1"/>
            </p:cNvSpPr>
            <p:nvPr/>
          </p:nvSpPr>
          <p:spPr bwMode="auto">
            <a:xfrm>
              <a:off x="2750302" y="5696762"/>
              <a:ext cx="3327400" cy="82954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square" lIns="90000" tIns="45000" rIns="90000" bIns="45000">
              <a:spAutoFit/>
            </a:bodyPr>
            <a:lstStyle/>
            <a:p>
              <a:pPr algn="ctr">
                <a:lnSpc>
                  <a:spcPct val="150000"/>
                </a:lnSpc>
                <a:tabLst>
                  <a:tab pos="723900" algn="l"/>
                  <a:tab pos="1447800" algn="l"/>
                  <a:tab pos="2171700" algn="l"/>
                </a:tabLst>
              </a:pPr>
              <a:r>
                <a:rPr lang="en-US" sz="1600" dirty="0" smtClean="0">
                  <a:solidFill>
                    <a:srgbClr val="000000"/>
                  </a:solidFill>
                  <a:latin typeface="Times New Roman" pitchFamily="16" charset="0"/>
                </a:rPr>
                <a:t>Liouville’s 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6" charset="0"/>
                </a:rPr>
                <a:t>theorem:</a:t>
              </a:r>
            </a:p>
            <a:p>
              <a:pPr algn="ctr">
                <a:lnSpc>
                  <a:spcPct val="150000"/>
                </a:lnSpc>
                <a:tabLst>
                  <a:tab pos="723900" algn="l"/>
                  <a:tab pos="1447800" algn="l"/>
                  <a:tab pos="2171700" algn="l"/>
                </a:tabLst>
              </a:pPr>
              <a:r>
                <a:rPr lang="en-US" sz="1600" dirty="0">
                  <a:solidFill>
                    <a:srgbClr val="000000"/>
                  </a:solidFill>
                  <a:latin typeface="Times New Roman" pitchFamily="16" charset="0"/>
                </a:rPr>
                <a:t>along a particle trajectory </a:t>
              </a:r>
              <a:r>
                <a:rPr lang="en-US" sz="1600" b="1" spc="100" dirty="0" smtClean="0">
                  <a:solidFill>
                    <a:srgbClr val="000000"/>
                  </a:solidFill>
                  <a:latin typeface="Times New Roman" pitchFamily="16" charset="0"/>
                </a:rPr>
                <a:t>d</a:t>
              </a:r>
              <a:r>
                <a:rPr lang="en-US" sz="1600" b="1" i="1" spc="100" dirty="0" smtClean="0">
                  <a:solidFill>
                    <a:srgbClr val="000000"/>
                  </a:solidFill>
                  <a:latin typeface="Times New Roman" pitchFamily="16" charset="0"/>
                </a:rPr>
                <a:t>f</a:t>
              </a:r>
              <a:r>
                <a:rPr lang="en-US" sz="1600" b="1" spc="100" dirty="0" smtClean="0">
                  <a:solidFill>
                    <a:srgbClr val="000000"/>
                  </a:solidFill>
                  <a:latin typeface="Times New Roman" pitchFamily="16" charset="0"/>
                </a:rPr>
                <a:t>/d</a:t>
              </a:r>
              <a:r>
                <a:rPr lang="en-US" sz="1600" b="1" i="1" spc="100" dirty="0" smtClean="0">
                  <a:solidFill>
                    <a:srgbClr val="000000"/>
                  </a:solidFill>
                  <a:latin typeface="Times New Roman" pitchFamily="16" charset="0"/>
                </a:rPr>
                <a:t>t</a:t>
              </a:r>
              <a:r>
                <a:rPr lang="en-US" sz="1600" b="1" spc="100" dirty="0" smtClean="0">
                  <a:solidFill>
                    <a:srgbClr val="000000"/>
                  </a:solidFill>
                  <a:latin typeface="Times New Roman" pitchFamily="16" charset="0"/>
                </a:rPr>
                <a:t>=0</a:t>
              </a:r>
              <a:endParaRPr lang="en-US" sz="1600" b="1" spc="100" dirty="0">
                <a:solidFill>
                  <a:srgbClr val="000000"/>
                </a:solidFill>
                <a:latin typeface="Times New Roman" pitchFamily="16" charset="0"/>
              </a:endParaRPr>
            </a:p>
          </p:txBody>
        </p:sp>
        <p:sp>
          <p:nvSpPr>
            <p:cNvPr id="52" name="AutoShape 26"/>
            <p:cNvSpPr>
              <a:spLocks noChangeArrowheads="1"/>
            </p:cNvSpPr>
            <p:nvPr/>
          </p:nvSpPr>
          <p:spPr bwMode="auto">
            <a:xfrm rot="16200000">
              <a:off x="5895136" y="5967828"/>
              <a:ext cx="587375" cy="323850"/>
            </a:xfrm>
            <a:prstGeom prst="downArrow">
              <a:avLst>
                <a:gd name="adj1" fmla="val 100000"/>
                <a:gd name="adj2" fmla="val 100000"/>
              </a:avLst>
            </a:prstGeom>
            <a:noFill/>
            <a:ln w="255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53" name="Group 23"/>
            <p:cNvGrpSpPr/>
            <p:nvPr/>
          </p:nvGrpSpPr>
          <p:grpSpPr>
            <a:xfrm>
              <a:off x="3729949" y="3000961"/>
              <a:ext cx="1100669" cy="408636"/>
              <a:chOff x="4013207" y="1960779"/>
              <a:chExt cx="1100669" cy="408636"/>
            </a:xfrm>
          </p:grpSpPr>
          <p:sp>
            <p:nvSpPr>
              <p:cNvPr id="63" name="AutoShape 1"/>
              <p:cNvSpPr>
                <a:spLocks noChangeArrowheads="1"/>
              </p:cNvSpPr>
              <p:nvPr/>
            </p:nvSpPr>
            <p:spPr bwMode="auto">
              <a:xfrm rot="16200000">
                <a:off x="4373042" y="1600944"/>
                <a:ext cx="380999" cy="1100669"/>
              </a:xfrm>
              <a:prstGeom prst="rightArrow">
                <a:avLst>
                  <a:gd name="adj1" fmla="val 100000"/>
                  <a:gd name="adj2" fmla="val 100000"/>
                </a:avLst>
              </a:prstGeom>
              <a:noFill/>
              <a:ln w="255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4" name="Rectangle 4"/>
              <p:cNvSpPr>
                <a:spLocks noChangeArrowheads="1"/>
              </p:cNvSpPr>
              <p:nvPr/>
            </p:nvSpPr>
            <p:spPr bwMode="auto">
              <a:xfrm>
                <a:off x="4229887" y="2032315"/>
                <a:ext cx="656695" cy="33710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square" lIns="90000" tIns="45000" rIns="90000" bIns="45000">
                <a:spAutoFit/>
              </a:bodyPr>
              <a:lstStyle/>
              <a:p>
                <a:pPr algn="ctr">
                  <a:lnSpc>
                    <a:spcPct val="100000"/>
                  </a:lnSpc>
                  <a:tabLst>
                    <a:tab pos="723900" algn="l"/>
                  </a:tabLst>
                </a:pPr>
                <a:r>
                  <a:rPr lang="en-US" sz="1600" dirty="0" smtClean="0">
                    <a:solidFill>
                      <a:srgbClr val="000000"/>
                    </a:solidFill>
                    <a:latin typeface="Times New Roman" pitchFamily="16" charset="0"/>
                  </a:rPr>
                  <a:t>fields</a:t>
                </a:r>
                <a:endParaRPr lang="en-US" sz="1600" dirty="0">
                  <a:solidFill>
                    <a:srgbClr val="000000"/>
                  </a:solidFill>
                  <a:latin typeface="Times New Roman" pitchFamily="16" charset="0"/>
                </a:endParaRPr>
              </a:p>
            </p:txBody>
          </p:sp>
        </p:grpSp>
        <p:graphicFrame>
          <p:nvGraphicFramePr>
            <p:cNvPr id="54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92843434"/>
                </p:ext>
              </p:extLst>
            </p:nvPr>
          </p:nvGraphicFramePr>
          <p:xfrm>
            <a:off x="3295580" y="3482159"/>
            <a:ext cx="1978025" cy="309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006" name="Equation" r:id="rId13" imgW="1460500" imgH="228600" progId="Equation.DSMT4">
                    <p:embed/>
                  </p:oleObj>
                </mc:Choice>
                <mc:Fallback>
                  <p:oleObj name="Equation" r:id="rId13" imgW="146050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95580" y="3482159"/>
                          <a:ext cx="1978025" cy="3095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5" name="Right Arrow 54"/>
            <p:cNvSpPr/>
            <p:nvPr/>
          </p:nvSpPr>
          <p:spPr>
            <a:xfrm flipH="1">
              <a:off x="5304512" y="2418355"/>
              <a:ext cx="234638" cy="448733"/>
            </a:xfrm>
            <a:prstGeom prst="rightArrow">
              <a:avLst/>
            </a:prstGeom>
            <a:solidFill>
              <a:srgbClr val="3366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ight Arrow 55"/>
            <p:cNvSpPr/>
            <p:nvPr/>
          </p:nvSpPr>
          <p:spPr>
            <a:xfrm flipH="1">
              <a:off x="3397260" y="4231873"/>
              <a:ext cx="1879601" cy="321993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Rectangle 4"/>
            <p:cNvSpPr>
              <a:spLocks noChangeArrowheads="1"/>
            </p:cNvSpPr>
            <p:nvPr/>
          </p:nvSpPr>
          <p:spPr bwMode="auto">
            <a:xfrm>
              <a:off x="2804602" y="4613129"/>
              <a:ext cx="3056466" cy="58332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square"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  <a:tabLst>
                  <a:tab pos="723900" algn="l"/>
                </a:tabLst>
              </a:pPr>
              <a:r>
                <a:rPr lang="en-US" sz="1600" dirty="0" smtClean="0">
                  <a:latin typeface="Times New Roman" pitchFamily="16" charset="0"/>
                </a:rPr>
                <a:t>BACKWARD APPROACH:</a:t>
              </a:r>
            </a:p>
            <a:p>
              <a:pPr algn="ctr">
                <a:lnSpc>
                  <a:spcPct val="100000"/>
                </a:lnSpc>
                <a:tabLst>
                  <a:tab pos="723900" algn="l"/>
                </a:tabLst>
              </a:pPr>
              <a:r>
                <a:rPr lang="en-US" sz="1600" b="1" dirty="0" smtClean="0">
                  <a:solidFill>
                    <a:srgbClr val="3366FF"/>
                  </a:solidFill>
                  <a:latin typeface="Times New Roman" pitchFamily="16" charset="0"/>
                </a:rPr>
                <a:t>negative time step </a:t>
              </a:r>
              <a:r>
                <a:rPr lang="en-US" sz="1600" b="1" dirty="0" smtClean="0">
                  <a:solidFill>
                    <a:srgbClr val="3366FF"/>
                  </a:solidFill>
                  <a:latin typeface="Times New Roman" pitchFamily="16" charset="0"/>
                  <a:sym typeface="Symbol"/>
                </a:rPr>
                <a:t>Δ</a:t>
              </a:r>
              <a:r>
                <a:rPr lang="en-US" sz="1600" b="1" i="1" dirty="0" smtClean="0">
                  <a:solidFill>
                    <a:srgbClr val="3366FF"/>
                  </a:solidFill>
                  <a:latin typeface="Times New Roman" pitchFamily="16" charset="0"/>
                </a:rPr>
                <a:t>t </a:t>
              </a:r>
              <a:r>
                <a:rPr lang="en-US" sz="1600" b="1" dirty="0" smtClean="0">
                  <a:solidFill>
                    <a:srgbClr val="3366FF"/>
                  </a:solidFill>
                  <a:latin typeface="Times New Roman" pitchFamily="16" charset="0"/>
                </a:rPr>
                <a:t>&lt; 0</a:t>
              </a:r>
              <a:endParaRPr lang="en-US" sz="1600" b="1" dirty="0">
                <a:solidFill>
                  <a:srgbClr val="3366FF"/>
                </a:solidFill>
                <a:latin typeface="Times New Roman" pitchFamily="16" charset="0"/>
              </a:endParaRPr>
            </a:p>
          </p:txBody>
        </p:sp>
        <p:sp>
          <p:nvSpPr>
            <p:cNvPr id="58" name="AutoShape 12"/>
            <p:cNvSpPr>
              <a:spLocks noChangeArrowheads="1"/>
            </p:cNvSpPr>
            <p:nvPr/>
          </p:nvSpPr>
          <p:spPr bwMode="auto">
            <a:xfrm>
              <a:off x="1039754" y="5593422"/>
              <a:ext cx="1007533" cy="323850"/>
            </a:xfrm>
            <a:prstGeom prst="downArrow">
              <a:avLst>
                <a:gd name="adj1" fmla="val 100000"/>
                <a:gd name="adj2" fmla="val 100000"/>
              </a:avLst>
            </a:prstGeom>
            <a:noFill/>
            <a:ln w="255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9" name="AutoShape 12"/>
            <p:cNvSpPr>
              <a:spLocks noChangeArrowheads="1"/>
            </p:cNvSpPr>
            <p:nvPr/>
          </p:nvSpPr>
          <p:spPr bwMode="auto">
            <a:xfrm>
              <a:off x="373813" y="3325012"/>
              <a:ext cx="1007533" cy="323850"/>
            </a:xfrm>
            <a:prstGeom prst="downArrow">
              <a:avLst>
                <a:gd name="adj1" fmla="val 100000"/>
                <a:gd name="adj2" fmla="val 100000"/>
              </a:avLst>
            </a:prstGeom>
            <a:noFill/>
            <a:ln w="255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graphicFrame>
          <p:nvGraphicFramePr>
            <p:cNvPr id="60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73521299"/>
                </p:ext>
              </p:extLst>
            </p:nvPr>
          </p:nvGraphicFramePr>
          <p:xfrm>
            <a:off x="735638" y="1546225"/>
            <a:ext cx="1538288" cy="5095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007" name="Equation" r:id="rId15" imgW="1422400" imgH="469900" progId="Equation.DSMT4">
                    <p:embed/>
                  </p:oleObj>
                </mc:Choice>
                <mc:Fallback>
                  <p:oleObj name="Equation" r:id="rId15" imgW="1422400" imgH="4699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5638" y="1546225"/>
                          <a:ext cx="1538288" cy="5095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" name="Right Arrow 60"/>
            <p:cNvSpPr/>
            <p:nvPr/>
          </p:nvSpPr>
          <p:spPr>
            <a:xfrm flipH="1">
              <a:off x="3022797" y="2418355"/>
              <a:ext cx="234638" cy="448733"/>
            </a:xfrm>
            <a:prstGeom prst="rightArrow">
              <a:avLst/>
            </a:prstGeom>
            <a:solidFill>
              <a:srgbClr val="3366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731091" y="5822216"/>
              <a:ext cx="69759" cy="624627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 smtClean="0"/>
              <a:t>6−13.09.2015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and School on Solar System Plasma Turbulence, Intermittency and Multifractals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053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le 1"/>
          <p:cNvSpPr>
            <a:spLocks noGrp="1"/>
          </p:cNvSpPr>
          <p:nvPr>
            <p:ph type="title"/>
          </p:nvPr>
        </p:nvSpPr>
        <p:spPr>
          <a:xfrm>
            <a:off x="2724861" y="137236"/>
            <a:ext cx="6160597" cy="658139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7F7F7F"/>
                </a:solidFill>
              </a:rPr>
              <a:t>The kinetic structure of a proton cloud injected across a transverse magnetic field</a:t>
            </a:r>
            <a:endParaRPr lang="en-US" sz="2800" dirty="0">
              <a:solidFill>
                <a:srgbClr val="898989"/>
              </a:solidFill>
              <a:latin typeface="+mn-lt"/>
              <a:cs typeface="Century Gothic"/>
            </a:endParaRPr>
          </a:p>
        </p:txBody>
      </p:sp>
      <p:grpSp>
        <p:nvGrpSpPr>
          <p:cNvPr id="25612" name="Group 25611"/>
          <p:cNvGrpSpPr/>
          <p:nvPr/>
        </p:nvGrpSpPr>
        <p:grpSpPr>
          <a:xfrm>
            <a:off x="87318" y="433104"/>
            <a:ext cx="8969364" cy="6060175"/>
            <a:chOff x="71442" y="797825"/>
            <a:chExt cx="8969364" cy="6060175"/>
          </a:xfrm>
        </p:grpSpPr>
        <p:grpSp>
          <p:nvGrpSpPr>
            <p:cNvPr id="25610" name="Group 25609"/>
            <p:cNvGrpSpPr/>
            <p:nvPr/>
          </p:nvGrpSpPr>
          <p:grpSpPr>
            <a:xfrm>
              <a:off x="71442" y="797825"/>
              <a:ext cx="2392835" cy="2586398"/>
              <a:chOff x="71442" y="797825"/>
              <a:chExt cx="2392835" cy="2586398"/>
            </a:xfrm>
          </p:grpSpPr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442" y="1158833"/>
                <a:ext cx="2392835" cy="2225390"/>
              </a:xfrm>
              <a:prstGeom prst="rect">
                <a:avLst/>
              </a:prstGeom>
            </p:spPr>
          </p:pic>
          <p:sp>
            <p:nvSpPr>
              <p:cNvPr id="25609" name="TextBox 25608"/>
              <p:cNvSpPr txBox="1"/>
              <p:nvPr/>
            </p:nvSpPr>
            <p:spPr>
              <a:xfrm>
                <a:off x="769935" y="797825"/>
                <a:ext cx="11985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spc="100">
                    <a:solidFill>
                      <a:srgbClr val="009900"/>
                    </a:solidFill>
                  </a:rPr>
                  <a:t>VDF@</a:t>
                </a:r>
                <a:r>
                  <a:rPr lang="en-US" b="1" i="1" spc="100">
                    <a:solidFill>
                      <a:srgbClr val="009900"/>
                    </a:solidFill>
                  </a:rPr>
                  <a:t>t</a:t>
                </a:r>
                <a:r>
                  <a:rPr lang="en-US" b="1" spc="100">
                    <a:solidFill>
                      <a:srgbClr val="009900"/>
                    </a:solidFill>
                  </a:rPr>
                  <a:t>=0</a:t>
                </a:r>
              </a:p>
            </p:txBody>
          </p:sp>
        </p:grpSp>
        <p:grpSp>
          <p:nvGrpSpPr>
            <p:cNvPr id="25611" name="Group 25610"/>
            <p:cNvGrpSpPr/>
            <p:nvPr/>
          </p:nvGrpSpPr>
          <p:grpSpPr>
            <a:xfrm>
              <a:off x="6647971" y="4279904"/>
              <a:ext cx="2392835" cy="2578096"/>
              <a:chOff x="6647971" y="4279904"/>
              <a:chExt cx="2392835" cy="2578096"/>
            </a:xfrm>
          </p:grpSpPr>
          <p:grpSp>
            <p:nvGrpSpPr>
              <p:cNvPr id="25608" name="Group 25607"/>
              <p:cNvGrpSpPr/>
              <p:nvPr/>
            </p:nvGrpSpPr>
            <p:grpSpPr>
              <a:xfrm>
                <a:off x="6647971" y="4632610"/>
                <a:ext cx="2392835" cy="2225390"/>
                <a:chOff x="6647971" y="4632610"/>
                <a:chExt cx="2392835" cy="2225390"/>
              </a:xfrm>
            </p:grpSpPr>
            <p:pic>
              <p:nvPicPr>
                <p:cNvPr id="130" name="Picture 129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647971" y="4632610"/>
                  <a:ext cx="2392835" cy="2225390"/>
                </a:xfrm>
                <a:prstGeom prst="rect">
                  <a:avLst/>
                </a:prstGeom>
              </p:spPr>
            </p:pic>
            <p:sp>
              <p:nvSpPr>
                <p:cNvPr id="25601" name="Rectangle 25600"/>
                <p:cNvSpPr/>
                <p:nvPr/>
              </p:nvSpPr>
              <p:spPr>
                <a:xfrm>
                  <a:off x="7350125" y="5000625"/>
                  <a:ext cx="1190625" cy="114300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i="1" spc="400">
                      <a:solidFill>
                        <a:srgbClr val="FF0000"/>
                      </a:solidFill>
                    </a:rPr>
                    <a:t>f</a:t>
                  </a:r>
                  <a:r>
                    <a:rPr lang="en-US" b="1" spc="400">
                      <a:solidFill>
                        <a:srgbClr val="FF0000"/>
                      </a:solidFill>
                    </a:rPr>
                    <a:t>=?</a:t>
                  </a:r>
                </a:p>
              </p:txBody>
            </p:sp>
          </p:grpSp>
          <p:sp>
            <p:nvSpPr>
              <p:cNvPr id="142" name="TextBox 141"/>
              <p:cNvSpPr txBox="1"/>
              <p:nvPr/>
            </p:nvSpPr>
            <p:spPr>
              <a:xfrm>
                <a:off x="7343772" y="4279904"/>
                <a:ext cx="11985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spc="100">
                    <a:solidFill>
                      <a:srgbClr val="FF0000"/>
                    </a:solidFill>
                  </a:rPr>
                  <a:t>VDF@</a:t>
                </a:r>
                <a:r>
                  <a:rPr lang="en-US" b="1" i="1" spc="100">
                    <a:solidFill>
                      <a:srgbClr val="FF0000"/>
                    </a:solidFill>
                  </a:rPr>
                  <a:t>t</a:t>
                </a:r>
                <a:r>
                  <a:rPr lang="en-US" b="1" spc="100">
                    <a:solidFill>
                      <a:srgbClr val="FF0000"/>
                    </a:solidFill>
                  </a:rPr>
                  <a:t>&gt;0</a:t>
                </a: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105526" y="1289371"/>
              <a:ext cx="8887815" cy="4766669"/>
              <a:chOff x="105526" y="1289371"/>
              <a:chExt cx="8887815" cy="4766669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105526" y="1289371"/>
                <a:ext cx="8887815" cy="4766669"/>
                <a:chOff x="144376" y="1331408"/>
                <a:chExt cx="8887815" cy="4766669"/>
              </a:xfrm>
            </p:grpSpPr>
            <p:grpSp>
              <p:nvGrpSpPr>
                <p:cNvPr id="76" name="Group 75"/>
                <p:cNvGrpSpPr/>
                <p:nvPr/>
              </p:nvGrpSpPr>
              <p:grpSpPr>
                <a:xfrm>
                  <a:off x="144376" y="1331408"/>
                  <a:ext cx="8887815" cy="4733064"/>
                  <a:chOff x="144376" y="1331408"/>
                  <a:chExt cx="8887815" cy="4733064"/>
                </a:xfrm>
              </p:grpSpPr>
              <p:grpSp>
                <p:nvGrpSpPr>
                  <p:cNvPr id="2" name="Group 5"/>
                  <p:cNvGrpSpPr/>
                  <p:nvPr/>
                </p:nvGrpSpPr>
                <p:grpSpPr>
                  <a:xfrm>
                    <a:off x="160603" y="1331408"/>
                    <a:ext cx="8804366" cy="4733064"/>
                    <a:chOff x="169817" y="1062468"/>
                    <a:chExt cx="8804366" cy="4733064"/>
                  </a:xfrm>
                </p:grpSpPr>
                <p:grpSp>
                  <p:nvGrpSpPr>
                    <p:cNvPr id="3" name="Group 54"/>
                    <p:cNvGrpSpPr/>
                    <p:nvPr/>
                  </p:nvGrpSpPr>
                  <p:grpSpPr>
                    <a:xfrm>
                      <a:off x="169817" y="1062468"/>
                      <a:ext cx="8804366" cy="4733064"/>
                      <a:chOff x="-39193" y="855842"/>
                      <a:chExt cx="8804366" cy="4733064"/>
                    </a:xfrm>
                  </p:grpSpPr>
                  <p:sp>
                    <p:nvSpPr>
                      <p:cNvPr id="32" name="Parallelogram 31"/>
                      <p:cNvSpPr/>
                      <p:nvPr/>
                    </p:nvSpPr>
                    <p:spPr>
                      <a:xfrm>
                        <a:off x="-39193" y="2468878"/>
                        <a:ext cx="8804366" cy="1711235"/>
                      </a:xfrm>
                      <a:prstGeom prst="parallelogram">
                        <a:avLst>
                          <a:gd name="adj" fmla="val 238868"/>
                        </a:avLst>
                      </a:prstGeom>
                      <a:solidFill>
                        <a:srgbClr val="FFFFFF">
                          <a:lumMod val="85000"/>
                          <a:alpha val="70000"/>
                        </a:srgbClr>
                      </a:solidFill>
                      <a:ln w="25400" cap="flat" cmpd="sng" algn="ctr">
                        <a:solidFill>
                          <a:srgbClr val="000000">
                            <a:alpha val="50000"/>
                          </a:srgbClr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3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687573" y="2027252"/>
                        <a:ext cx="0" cy="741349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  <a:headEnd type="arrow" w="med" len="med"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34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4717225" y="2716185"/>
                        <a:ext cx="0" cy="45720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  <a:headEnd type="arrow" w="med" len="med"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35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963725" y="3487737"/>
                        <a:ext cx="0" cy="45720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  <a:headEnd type="arrow" w="med" len="med"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36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993377" y="3894138"/>
                        <a:ext cx="0" cy="741349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  <a:headEnd type="arrow" w="med" len="med"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37" name="Line 4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689100" y="2133587"/>
                        <a:ext cx="5524663" cy="230504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 type="stealth" w="lg" len="lg"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38" name="Text Box 1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166746" y="2065972"/>
                        <a:ext cx="276045" cy="338554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nl-BE" sz="16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Times New Roman" pitchFamily="18" charset="0"/>
                            <a:cs typeface="Times New Roman" pitchFamily="18" charset="0"/>
                          </a:rPr>
                          <a:t>x</a:t>
                        </a:r>
                        <a:endParaRPr kumimoji="0" lang="en-US" sz="1600" b="0" i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39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593679" y="3331029"/>
                        <a:ext cx="552297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 type="stealth" w="lg" len="lg"/>
                        <a:tailEnd type="none" w="lg" len="lg"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40" name="Text Box 1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473297" y="2948576"/>
                        <a:ext cx="276045" cy="338554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nl-BE" sz="16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Times New Roman" pitchFamily="18" charset="0"/>
                            <a:cs typeface="Times New Roman" pitchFamily="18" charset="0"/>
                          </a:rPr>
                          <a:t>y</a:t>
                        </a:r>
                        <a:endParaRPr kumimoji="0" lang="en-US" sz="1600" b="0" i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41" name="Text Box 16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428737" y="855842"/>
                        <a:ext cx="264823" cy="338554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nl-BE" sz="16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Times New Roman" pitchFamily="18" charset="0"/>
                            <a:cs typeface="Times New Roman" pitchFamily="18" charset="0"/>
                          </a:rPr>
                          <a:t>z</a:t>
                        </a:r>
                        <a:endParaRPr kumimoji="0" lang="en-US" sz="1600" b="0" i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42" name="Text Box 23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318108" y="3330213"/>
                        <a:ext cx="287265" cy="338554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nl-BE" sz="16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Times New Roman" pitchFamily="18" charset="0"/>
                            <a:cs typeface="Times New Roman" pitchFamily="18" charset="0"/>
                          </a:rPr>
                          <a:t>0</a:t>
                        </a:r>
                        <a:endPara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43" name="Line 2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805333" y="3876676"/>
                        <a:ext cx="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47" name="Text Box 3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483186" y="2415726"/>
                        <a:ext cx="407484" cy="36933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nl-BE" sz="1800" b="1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3333CC"/>
                            </a:solidFill>
                            <a:effectLst/>
                            <a:uLnTx/>
                            <a:uFillTx/>
                            <a:latin typeface="Times New Roman" pitchFamily="18" charset="0"/>
                            <a:cs typeface="Times New Roman" pitchFamily="18" charset="0"/>
                          </a:rPr>
                          <a:t>E</a:t>
                        </a:r>
                        <a:r>
                          <a:rPr kumimoji="0" lang="nl-BE" sz="1800" b="1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srgbClr val="3333CC"/>
                            </a:solidFill>
                            <a:effectLst/>
                            <a:uLnTx/>
                            <a:uFillTx/>
                            <a:latin typeface="Times New Roman" pitchFamily="18" charset="0"/>
                            <a:cs typeface="Times New Roman" pitchFamily="18" charset="0"/>
                          </a:rPr>
                          <a:t>y</a:t>
                        </a:r>
                        <a:endParaRPr kumimoji="0" lang="en-US" sz="1800" b="1" i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50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1865356" y="4364038"/>
                        <a:ext cx="2083" cy="777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  <a:headEnd type="arrow" w="med" len="med"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51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 rot="16200000" flipV="1">
                        <a:off x="5082013" y="3327257"/>
                        <a:ext cx="0" cy="741368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3333CC"/>
                        </a:solidFill>
                        <a:round/>
                        <a:headEnd type="arrow" w="med" len="med"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52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6820745" y="1519902"/>
                        <a:ext cx="0" cy="777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  <a:headEnd type="arrow" w="med" len="med"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53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 rot="16200000" flipH="1">
                        <a:off x="6655707" y="2436136"/>
                        <a:ext cx="0" cy="741368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3333CC"/>
                        </a:solidFill>
                        <a:round/>
                        <a:headEnd type="arrow" w="med" len="med"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56" name="Line 15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43913" y="1016906"/>
                        <a:ext cx="0" cy="45720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 type="stealth" w="lg" len="lg"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58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 rot="16200000" flipV="1">
                        <a:off x="1929444" y="3480880"/>
                        <a:ext cx="0" cy="741368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3333CC"/>
                        </a:solidFill>
                        <a:round/>
                        <a:headEnd type="arrow" w="med" len="med"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59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 rot="16200000" flipH="1">
                        <a:off x="3620768" y="2575475"/>
                        <a:ext cx="0" cy="741368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3333CC"/>
                        </a:solidFill>
                        <a:round/>
                        <a:headEnd type="arrow" w="med" len="med"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60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 rot="16200000">
                        <a:off x="6563626" y="2610894"/>
                        <a:ext cx="272341" cy="66192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B050"/>
                        </a:solidFill>
                        <a:round/>
                        <a:headEnd type="arrow" w="med" len="med"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61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 rot="16200000" flipH="1" flipV="1">
                        <a:off x="1754088" y="3384969"/>
                        <a:ext cx="272341" cy="66192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B050"/>
                        </a:solidFill>
                        <a:round/>
                        <a:headEnd type="arrow" w="med" len="med"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62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 rot="16200000">
                        <a:off x="4248561" y="3502001"/>
                        <a:ext cx="272341" cy="66192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B050"/>
                        </a:solidFill>
                        <a:round/>
                        <a:headEnd type="arrow" w="med" len="med"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63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 rot="16200000" flipH="1" flipV="1">
                        <a:off x="4180391" y="2480375"/>
                        <a:ext cx="272341" cy="66192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B050"/>
                        </a:solidFill>
                        <a:round/>
                        <a:headEnd type="arrow" w="med" len="med"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64" name="Text Box 3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596397" y="2858065"/>
                        <a:ext cx="415498" cy="36933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nl-BE" sz="1800" b="1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Times New Roman" pitchFamily="18" charset="0"/>
                            <a:cs typeface="Times New Roman" pitchFamily="18" charset="0"/>
                          </a:rPr>
                          <a:t>E</a:t>
                        </a:r>
                        <a:r>
                          <a:rPr kumimoji="0" lang="nl-BE" sz="1800" b="1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Times New Roman" pitchFamily="18" charset="0"/>
                            <a:cs typeface="Times New Roman" pitchFamily="18" charset="0"/>
                          </a:rPr>
                          <a:t>x</a:t>
                        </a:r>
                        <a:endParaRPr kumimoji="0" lang="en-US" sz="1800" b="1" i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</p:grpSp>
                <p:sp>
                  <p:nvSpPr>
                    <p:cNvPr id="8" name="Freeform 7"/>
                    <p:cNvSpPr/>
                    <p:nvPr/>
                  </p:nvSpPr>
                  <p:spPr>
                    <a:xfrm>
                      <a:off x="2082620" y="3540035"/>
                      <a:ext cx="2468879" cy="1802674"/>
                    </a:xfrm>
                    <a:custGeom>
                      <a:avLst/>
                      <a:gdLst>
                        <a:gd name="connsiteX0" fmla="*/ 0 w 2481943"/>
                        <a:gd name="connsiteY0" fmla="*/ 2024743 h 2024743"/>
                        <a:gd name="connsiteX1" fmla="*/ 1737360 w 2481943"/>
                        <a:gd name="connsiteY1" fmla="*/ 1071155 h 2024743"/>
                        <a:gd name="connsiteX2" fmla="*/ 2481943 w 2481943"/>
                        <a:gd name="connsiteY2" fmla="*/ 0 h 20247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481943" h="2024743">
                          <a:moveTo>
                            <a:pt x="0" y="2024743"/>
                          </a:moveTo>
                          <a:cubicBezTo>
                            <a:pt x="661851" y="1716677"/>
                            <a:pt x="1323703" y="1408612"/>
                            <a:pt x="1737360" y="1071155"/>
                          </a:cubicBezTo>
                          <a:cubicBezTo>
                            <a:pt x="2151017" y="733698"/>
                            <a:pt x="2316480" y="366849"/>
                            <a:pt x="2481943" y="0"/>
                          </a:cubicBezTo>
                        </a:path>
                      </a:pathLst>
                    </a:custGeom>
                    <a:noFill/>
                    <a:ln w="19050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" name="Freeform 8"/>
                    <p:cNvSpPr/>
                    <p:nvPr/>
                  </p:nvSpPr>
                  <p:spPr>
                    <a:xfrm flipH="1" flipV="1">
                      <a:off x="4561645" y="1727006"/>
                      <a:ext cx="2468879" cy="1802674"/>
                    </a:xfrm>
                    <a:custGeom>
                      <a:avLst/>
                      <a:gdLst>
                        <a:gd name="connsiteX0" fmla="*/ 0 w 2481943"/>
                        <a:gd name="connsiteY0" fmla="*/ 2024743 h 2024743"/>
                        <a:gd name="connsiteX1" fmla="*/ 1737360 w 2481943"/>
                        <a:gd name="connsiteY1" fmla="*/ 1071155 h 2024743"/>
                        <a:gd name="connsiteX2" fmla="*/ 2481943 w 2481943"/>
                        <a:gd name="connsiteY2" fmla="*/ 0 h 20247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481943" h="2024743">
                          <a:moveTo>
                            <a:pt x="0" y="2024743"/>
                          </a:moveTo>
                          <a:cubicBezTo>
                            <a:pt x="661851" y="1716677"/>
                            <a:pt x="1323703" y="1408612"/>
                            <a:pt x="1737360" y="1071155"/>
                          </a:cubicBezTo>
                          <a:cubicBezTo>
                            <a:pt x="2151017" y="733698"/>
                            <a:pt x="2316480" y="366849"/>
                            <a:pt x="2481943" y="0"/>
                          </a:cubicBezTo>
                        </a:path>
                      </a:pathLst>
                    </a:custGeom>
                    <a:noFill/>
                    <a:ln w="19050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4" name="Group 82"/>
                    <p:cNvGrpSpPr/>
                    <p:nvPr/>
                  </p:nvGrpSpPr>
                  <p:grpSpPr>
                    <a:xfrm>
                      <a:off x="1815755" y="4219305"/>
                      <a:ext cx="1515272" cy="287383"/>
                      <a:chOff x="1815755" y="4219305"/>
                      <a:chExt cx="1515272" cy="287383"/>
                    </a:xfrm>
                  </p:grpSpPr>
                  <p:sp>
                    <p:nvSpPr>
                      <p:cNvPr id="11" name="Parallelogram 10"/>
                      <p:cNvSpPr/>
                      <p:nvPr/>
                    </p:nvSpPr>
                    <p:spPr>
                      <a:xfrm>
                        <a:off x="1815755" y="4219305"/>
                        <a:ext cx="1515272" cy="287383"/>
                      </a:xfrm>
                      <a:prstGeom prst="parallelogram">
                        <a:avLst>
                          <a:gd name="adj" fmla="val 238868"/>
                        </a:avLst>
                      </a:prstGeom>
                      <a:solidFill>
                        <a:srgbClr val="009900">
                          <a:alpha val="80000"/>
                        </a:srgbClr>
                      </a:solidFill>
                      <a:ln w="25400" cap="flat" cmpd="sng" algn="ctr">
                        <a:solidFill>
                          <a:srgbClr val="000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" name="Oval 11"/>
                      <p:cNvSpPr>
                        <a:spLocks/>
                      </p:cNvSpPr>
                      <p:nvPr/>
                    </p:nvSpPr>
                    <p:spPr>
                      <a:xfrm>
                        <a:off x="2165759" y="4398932"/>
                        <a:ext cx="27432" cy="27432"/>
                      </a:xfrm>
                      <a:prstGeom prst="ellipse">
                        <a:avLst/>
                      </a:prstGeom>
                      <a:solidFill>
                        <a:srgbClr val="000000">
                          <a:lumMod val="85000"/>
                          <a:lumOff val="15000"/>
                        </a:srgb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" name="Oval 12"/>
                      <p:cNvSpPr>
                        <a:spLocks/>
                      </p:cNvSpPr>
                      <p:nvPr/>
                    </p:nvSpPr>
                    <p:spPr>
                      <a:xfrm>
                        <a:off x="2496419" y="4255086"/>
                        <a:ext cx="27432" cy="27432"/>
                      </a:xfrm>
                      <a:prstGeom prst="ellipse">
                        <a:avLst/>
                      </a:prstGeom>
                      <a:solidFill>
                        <a:srgbClr val="000000">
                          <a:lumMod val="85000"/>
                          <a:lumOff val="15000"/>
                        </a:srgb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" name="Oval 13"/>
                      <p:cNvSpPr>
                        <a:spLocks/>
                      </p:cNvSpPr>
                      <p:nvPr/>
                    </p:nvSpPr>
                    <p:spPr>
                      <a:xfrm>
                        <a:off x="2043178" y="4448721"/>
                        <a:ext cx="27432" cy="27432"/>
                      </a:xfrm>
                      <a:prstGeom prst="ellipse">
                        <a:avLst/>
                      </a:prstGeom>
                      <a:solidFill>
                        <a:srgbClr val="000000">
                          <a:lumMod val="85000"/>
                          <a:lumOff val="15000"/>
                        </a:srgb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" name="Oval 14"/>
                      <p:cNvSpPr>
                        <a:spLocks/>
                      </p:cNvSpPr>
                      <p:nvPr/>
                    </p:nvSpPr>
                    <p:spPr>
                      <a:xfrm>
                        <a:off x="2396189" y="4302719"/>
                        <a:ext cx="27432" cy="27432"/>
                      </a:xfrm>
                      <a:prstGeom prst="ellipse">
                        <a:avLst/>
                      </a:prstGeom>
                      <a:solidFill>
                        <a:srgbClr val="000000">
                          <a:lumMod val="85000"/>
                          <a:lumOff val="15000"/>
                        </a:srgb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" name="Oval 15"/>
                      <p:cNvSpPr>
                        <a:spLocks/>
                      </p:cNvSpPr>
                      <p:nvPr/>
                    </p:nvSpPr>
                    <p:spPr>
                      <a:xfrm>
                        <a:off x="2282174" y="4350540"/>
                        <a:ext cx="27432" cy="27432"/>
                      </a:xfrm>
                      <a:prstGeom prst="ellipse">
                        <a:avLst/>
                      </a:prstGeom>
                      <a:solidFill>
                        <a:srgbClr val="000000">
                          <a:lumMod val="85000"/>
                          <a:lumOff val="15000"/>
                        </a:srgb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" name="Oval 16"/>
                      <p:cNvSpPr>
                        <a:spLocks/>
                      </p:cNvSpPr>
                      <p:nvPr/>
                    </p:nvSpPr>
                    <p:spPr>
                      <a:xfrm>
                        <a:off x="2346731" y="4398948"/>
                        <a:ext cx="27432" cy="27432"/>
                      </a:xfrm>
                      <a:prstGeom prst="ellipse">
                        <a:avLst/>
                      </a:prstGeom>
                      <a:solidFill>
                        <a:srgbClr val="000000">
                          <a:lumMod val="85000"/>
                          <a:lumOff val="15000"/>
                        </a:srgb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8" name="Oval 17"/>
                      <p:cNvSpPr>
                        <a:spLocks/>
                      </p:cNvSpPr>
                      <p:nvPr/>
                    </p:nvSpPr>
                    <p:spPr>
                      <a:xfrm>
                        <a:off x="2677391" y="4255102"/>
                        <a:ext cx="27432" cy="27432"/>
                      </a:xfrm>
                      <a:prstGeom prst="ellipse">
                        <a:avLst/>
                      </a:prstGeom>
                      <a:solidFill>
                        <a:srgbClr val="000000">
                          <a:lumMod val="85000"/>
                          <a:lumOff val="15000"/>
                        </a:srgb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9" name="Oval 18"/>
                      <p:cNvSpPr>
                        <a:spLocks/>
                      </p:cNvSpPr>
                      <p:nvPr/>
                    </p:nvSpPr>
                    <p:spPr>
                      <a:xfrm>
                        <a:off x="2224150" y="4448737"/>
                        <a:ext cx="27432" cy="27432"/>
                      </a:xfrm>
                      <a:prstGeom prst="ellipse">
                        <a:avLst/>
                      </a:prstGeom>
                      <a:solidFill>
                        <a:srgbClr val="000000">
                          <a:lumMod val="85000"/>
                          <a:lumOff val="15000"/>
                        </a:srgb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0" name="Oval 19"/>
                      <p:cNvSpPr>
                        <a:spLocks/>
                      </p:cNvSpPr>
                      <p:nvPr/>
                    </p:nvSpPr>
                    <p:spPr>
                      <a:xfrm>
                        <a:off x="2577161" y="4302735"/>
                        <a:ext cx="27432" cy="27432"/>
                      </a:xfrm>
                      <a:prstGeom prst="ellipse">
                        <a:avLst/>
                      </a:prstGeom>
                      <a:solidFill>
                        <a:srgbClr val="000000">
                          <a:lumMod val="85000"/>
                          <a:lumOff val="15000"/>
                        </a:srgb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" name="Oval 20"/>
                      <p:cNvSpPr>
                        <a:spLocks/>
                      </p:cNvSpPr>
                      <p:nvPr/>
                    </p:nvSpPr>
                    <p:spPr>
                      <a:xfrm>
                        <a:off x="2463146" y="4350556"/>
                        <a:ext cx="27432" cy="27432"/>
                      </a:xfrm>
                      <a:prstGeom prst="ellipse">
                        <a:avLst/>
                      </a:prstGeom>
                      <a:solidFill>
                        <a:srgbClr val="000000">
                          <a:lumMod val="85000"/>
                          <a:lumOff val="15000"/>
                        </a:srgb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" name="Oval 21"/>
                      <p:cNvSpPr>
                        <a:spLocks/>
                      </p:cNvSpPr>
                      <p:nvPr/>
                    </p:nvSpPr>
                    <p:spPr>
                      <a:xfrm>
                        <a:off x="2549116" y="4398948"/>
                        <a:ext cx="27432" cy="27432"/>
                      </a:xfrm>
                      <a:prstGeom prst="ellipse">
                        <a:avLst/>
                      </a:prstGeom>
                      <a:solidFill>
                        <a:srgbClr val="000000">
                          <a:lumMod val="85000"/>
                          <a:lumOff val="15000"/>
                        </a:srgb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" name="Oval 22"/>
                      <p:cNvSpPr>
                        <a:spLocks/>
                      </p:cNvSpPr>
                      <p:nvPr/>
                    </p:nvSpPr>
                    <p:spPr>
                      <a:xfrm>
                        <a:off x="2879776" y="4255102"/>
                        <a:ext cx="27432" cy="27432"/>
                      </a:xfrm>
                      <a:prstGeom prst="ellipse">
                        <a:avLst/>
                      </a:prstGeom>
                      <a:solidFill>
                        <a:srgbClr val="000000">
                          <a:lumMod val="85000"/>
                          <a:lumOff val="15000"/>
                        </a:srgb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" name="Oval 23"/>
                      <p:cNvSpPr>
                        <a:spLocks/>
                      </p:cNvSpPr>
                      <p:nvPr/>
                    </p:nvSpPr>
                    <p:spPr>
                      <a:xfrm>
                        <a:off x="2426535" y="4448737"/>
                        <a:ext cx="27432" cy="27432"/>
                      </a:xfrm>
                      <a:prstGeom prst="ellipse">
                        <a:avLst/>
                      </a:prstGeom>
                      <a:solidFill>
                        <a:srgbClr val="000000">
                          <a:lumMod val="85000"/>
                          <a:lumOff val="15000"/>
                        </a:srgb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" name="Oval 24"/>
                      <p:cNvSpPr>
                        <a:spLocks/>
                      </p:cNvSpPr>
                      <p:nvPr/>
                    </p:nvSpPr>
                    <p:spPr>
                      <a:xfrm>
                        <a:off x="2779546" y="4302735"/>
                        <a:ext cx="27432" cy="27432"/>
                      </a:xfrm>
                      <a:prstGeom prst="ellipse">
                        <a:avLst/>
                      </a:prstGeom>
                      <a:solidFill>
                        <a:srgbClr val="000000">
                          <a:lumMod val="85000"/>
                          <a:lumOff val="15000"/>
                        </a:srgb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" name="Oval 25"/>
                      <p:cNvSpPr>
                        <a:spLocks/>
                      </p:cNvSpPr>
                      <p:nvPr/>
                    </p:nvSpPr>
                    <p:spPr>
                      <a:xfrm>
                        <a:off x="2665531" y="4350556"/>
                        <a:ext cx="27432" cy="27432"/>
                      </a:xfrm>
                      <a:prstGeom prst="ellipse">
                        <a:avLst/>
                      </a:prstGeom>
                      <a:solidFill>
                        <a:srgbClr val="000000">
                          <a:lumMod val="85000"/>
                          <a:lumOff val="15000"/>
                        </a:srgb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" name="Oval 26"/>
                      <p:cNvSpPr>
                        <a:spLocks/>
                      </p:cNvSpPr>
                      <p:nvPr/>
                    </p:nvSpPr>
                    <p:spPr>
                      <a:xfrm>
                        <a:off x="2730088" y="4398964"/>
                        <a:ext cx="27432" cy="27432"/>
                      </a:xfrm>
                      <a:prstGeom prst="ellipse">
                        <a:avLst/>
                      </a:prstGeom>
                      <a:solidFill>
                        <a:srgbClr val="000000">
                          <a:lumMod val="85000"/>
                          <a:lumOff val="15000"/>
                        </a:srgb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" name="Oval 27"/>
                      <p:cNvSpPr>
                        <a:spLocks/>
                      </p:cNvSpPr>
                      <p:nvPr/>
                    </p:nvSpPr>
                    <p:spPr>
                      <a:xfrm>
                        <a:off x="3060748" y="4255118"/>
                        <a:ext cx="27432" cy="27432"/>
                      </a:xfrm>
                      <a:prstGeom prst="ellipse">
                        <a:avLst/>
                      </a:prstGeom>
                      <a:solidFill>
                        <a:srgbClr val="000000">
                          <a:lumMod val="85000"/>
                          <a:lumOff val="15000"/>
                        </a:srgb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" name="Oval 28"/>
                      <p:cNvSpPr>
                        <a:spLocks/>
                      </p:cNvSpPr>
                      <p:nvPr/>
                    </p:nvSpPr>
                    <p:spPr>
                      <a:xfrm>
                        <a:off x="2607507" y="4448753"/>
                        <a:ext cx="27432" cy="27432"/>
                      </a:xfrm>
                      <a:prstGeom prst="ellipse">
                        <a:avLst/>
                      </a:prstGeom>
                      <a:solidFill>
                        <a:srgbClr val="000000">
                          <a:lumMod val="85000"/>
                          <a:lumOff val="15000"/>
                        </a:srgb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" name="Oval 29"/>
                      <p:cNvSpPr>
                        <a:spLocks/>
                      </p:cNvSpPr>
                      <p:nvPr/>
                    </p:nvSpPr>
                    <p:spPr>
                      <a:xfrm>
                        <a:off x="2960518" y="4302751"/>
                        <a:ext cx="27432" cy="27432"/>
                      </a:xfrm>
                      <a:prstGeom prst="ellipse">
                        <a:avLst/>
                      </a:prstGeom>
                      <a:solidFill>
                        <a:srgbClr val="000000">
                          <a:lumMod val="85000"/>
                          <a:lumOff val="15000"/>
                        </a:srgb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1" name="Oval 30"/>
                      <p:cNvSpPr>
                        <a:spLocks/>
                      </p:cNvSpPr>
                      <p:nvPr/>
                    </p:nvSpPr>
                    <p:spPr>
                      <a:xfrm>
                        <a:off x="2846503" y="4350572"/>
                        <a:ext cx="27432" cy="27432"/>
                      </a:xfrm>
                      <a:prstGeom prst="ellipse">
                        <a:avLst/>
                      </a:prstGeom>
                      <a:solidFill>
                        <a:srgbClr val="000000">
                          <a:lumMod val="85000"/>
                          <a:lumOff val="15000"/>
                        </a:srgb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aphicFrame>
                <p:nvGraphicFramePr>
                  <p:cNvPr id="25604" name="Object 4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2827639682"/>
                      </p:ext>
                    </p:extLst>
                  </p:nvPr>
                </p:nvGraphicFramePr>
                <p:xfrm>
                  <a:off x="1747838" y="5548313"/>
                  <a:ext cx="284162" cy="384175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34886" name="Equation" r:id="rId4" imgW="177800" imgH="241300" progId="Equation.DSMT4">
                          <p:embed/>
                        </p:oleObj>
                      </mc:Choice>
                      <mc:Fallback>
                        <p:oleObj name="Equation" r:id="rId4" imgW="177800" imgH="241300" progId="Equation.DSMT4">
                          <p:embed/>
                          <p:pic>
                            <p:nvPicPr>
                              <p:cNvPr id="0" name="Object 4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5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1747838" y="5548313"/>
                                <a:ext cx="284162" cy="384175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99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25605" name="Object 5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528882125"/>
                      </p:ext>
                    </p:extLst>
                  </p:nvPr>
                </p:nvGraphicFramePr>
                <p:xfrm>
                  <a:off x="7053263" y="1654175"/>
                  <a:ext cx="304800" cy="384175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34887" name="Equation" r:id="rId6" imgW="190500" imgH="241300" progId="Equation.DSMT4">
                          <p:embed/>
                        </p:oleObj>
                      </mc:Choice>
                      <mc:Fallback>
                        <p:oleObj name="Equation" r:id="rId6" imgW="190500" imgH="241300" progId="Equation.DSMT4">
                          <p:embed/>
                          <p:pic>
                            <p:nvPicPr>
                              <p:cNvPr id="0" name="Object 5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7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7053263" y="1654175"/>
                                <a:ext cx="304800" cy="384175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99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cxnSp>
                <p:nvCxnSpPr>
                  <p:cNvPr id="70" name="Straight Arrow Connector 69"/>
                  <p:cNvCxnSpPr>
                    <a:stCxn id="71" idx="3"/>
                  </p:cNvCxnSpPr>
                  <p:nvPr/>
                </p:nvCxnSpPr>
                <p:spPr>
                  <a:xfrm flipV="1">
                    <a:off x="1166353" y="4840942"/>
                    <a:ext cx="666681" cy="24860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1" name="TextBox 70"/>
                  <p:cNvSpPr txBox="1"/>
                  <p:nvPr/>
                </p:nvSpPr>
                <p:spPr>
                  <a:xfrm>
                    <a:off x="144376" y="4766378"/>
                    <a:ext cx="1021977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b="1" dirty="0" smtClean="0">
                        <a:solidFill>
                          <a:srgbClr val="009900"/>
                        </a:solidFill>
                      </a:rPr>
                      <a:t>source region</a:t>
                    </a:r>
                    <a:endParaRPr lang="en-US" b="1" dirty="0">
                      <a:solidFill>
                        <a:srgbClr val="009900"/>
                      </a:solidFill>
                    </a:endParaRPr>
                  </a:p>
                </p:txBody>
              </p:sp>
              <p:sp>
                <p:nvSpPr>
                  <p:cNvPr id="75" name="Down Arrow 74"/>
                  <p:cNvSpPr/>
                  <p:nvPr/>
                </p:nvSpPr>
                <p:spPr>
                  <a:xfrm rot="1248288">
                    <a:off x="6198907" y="3662071"/>
                    <a:ext cx="562720" cy="1580995"/>
                  </a:xfrm>
                  <a:prstGeom prst="downArrow">
                    <a:avLst>
                      <a:gd name="adj1" fmla="val 47958"/>
                      <a:gd name="adj2" fmla="val 77559"/>
                    </a:avLst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solidFill>
                      <a:schemeClr val="tx1"/>
                    </a:solidFill>
                  </a:ln>
                  <a:scene3d>
                    <a:camera prst="isometricOffAxis2Top">
                      <a:rot lat="19177763" lon="3812859" rev="18778205"/>
                    </a:camera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3" name="TextBox 82"/>
                  <p:cNvSpPr txBox="1"/>
                  <p:nvPr/>
                </p:nvSpPr>
                <p:spPr>
                  <a:xfrm rot="20228055">
                    <a:off x="6268992" y="4348168"/>
                    <a:ext cx="1187622" cy="31144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 dirty="0" smtClean="0"/>
                      <a:t>left side</a:t>
                    </a:r>
                    <a:endParaRPr lang="en-US" sz="1400" b="1" dirty="0"/>
                  </a:p>
                </p:txBody>
              </p:sp>
              <p:sp>
                <p:nvSpPr>
                  <p:cNvPr id="84" name="TextBox 83"/>
                  <p:cNvSpPr txBox="1"/>
                  <p:nvPr/>
                </p:nvSpPr>
                <p:spPr>
                  <a:xfrm rot="20269657">
                    <a:off x="8125090" y="3651650"/>
                    <a:ext cx="90710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 dirty="0" smtClean="0"/>
                      <a:t>right side</a:t>
                    </a:r>
                    <a:endParaRPr lang="en-US" sz="1400" b="1" dirty="0"/>
                  </a:p>
                </p:txBody>
              </p:sp>
              <p:sp>
                <p:nvSpPr>
                  <p:cNvPr id="86" name="Down Arrow 85"/>
                  <p:cNvSpPr/>
                  <p:nvPr/>
                </p:nvSpPr>
                <p:spPr>
                  <a:xfrm rot="1248288" flipH="1" flipV="1">
                    <a:off x="8180110" y="2789233"/>
                    <a:ext cx="562720" cy="1580995"/>
                  </a:xfrm>
                  <a:prstGeom prst="downArrow">
                    <a:avLst>
                      <a:gd name="adj1" fmla="val 47958"/>
                      <a:gd name="adj2" fmla="val 77559"/>
                    </a:avLst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solidFill>
                      <a:schemeClr val="tx1"/>
                    </a:solidFill>
                  </a:ln>
                  <a:scene3d>
                    <a:camera prst="isometricOffAxis2Top">
                      <a:rot lat="19177763" lon="3812859" rev="18778205"/>
                    </a:camera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2" name="Text Box 3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48287" y="3834418"/>
                    <a:ext cx="415498" cy="3693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nl-BE" sz="18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rPr>
                      <a:t>E</a:t>
                    </a:r>
                    <a:r>
                      <a:rPr kumimoji="0" lang="nl-BE" sz="1800" b="1" i="1" u="none" strike="noStrike" kern="0" cap="none" spc="0" normalizeH="0" baseline="-25000" noProof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rPr>
                      <a:t>x</a:t>
                    </a:r>
                    <a:endParaRPr kumimoji="0" lang="en-US" sz="1800" b="1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73" name="Text Box 3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19629" y="4253927"/>
                    <a:ext cx="407484" cy="3693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nl-BE" sz="18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rPr>
                      <a:t>E</a:t>
                    </a:r>
                    <a:r>
                      <a:rPr kumimoji="0" lang="nl-BE" sz="1800" b="1" i="1" u="none" strike="noStrike" kern="0" cap="none" spc="0" normalizeH="0" baseline="-25000" noProof="0" dirty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rPr>
                      <a:t>y</a:t>
                    </a:r>
                    <a:endParaRPr kumimoji="0" lang="en-US" sz="1800" b="1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3333CC"/>
                      </a:solidFill>
                      <a:effectLst/>
                      <a:uLnTx/>
                      <a:uFillTx/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cxnSp>
              <p:nvCxnSpPr>
                <p:cNvPr id="87" name="Straight Arrow Connector 86"/>
                <p:cNvCxnSpPr/>
                <p:nvPr/>
              </p:nvCxnSpPr>
              <p:spPr>
                <a:xfrm flipV="1">
                  <a:off x="2378756" y="5470573"/>
                  <a:ext cx="795528" cy="336176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prstDash val="solid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aphicFrame>
              <p:nvGraphicFramePr>
                <p:cNvPr id="88" name="Object 2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566034319"/>
                    </p:ext>
                  </p:extLst>
                </p:nvPr>
              </p:nvGraphicFramePr>
              <p:xfrm>
                <a:off x="2666228" y="5713902"/>
                <a:ext cx="263525" cy="38417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4888" name="Equation" r:id="rId8" imgW="165100" imgH="241300" progId="Equation.DSMT4">
                        <p:embed/>
                      </p:oleObj>
                    </mc:Choice>
                    <mc:Fallback>
                      <p:oleObj name="Equation" r:id="rId8" imgW="165100" imgH="2413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666228" y="5713902"/>
                              <a:ext cx="263525" cy="38417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99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90" name="Parallelogram 89"/>
              <p:cNvSpPr/>
              <p:nvPr/>
            </p:nvSpPr>
            <p:spPr>
              <a:xfrm>
                <a:off x="6075851" y="2804948"/>
                <a:ext cx="991798" cy="188102"/>
              </a:xfrm>
              <a:prstGeom prst="parallelogram">
                <a:avLst>
                  <a:gd name="adj" fmla="val 238868"/>
                </a:avLst>
              </a:prstGeom>
              <a:solidFill>
                <a:srgbClr val="FF0000">
                  <a:alpha val="80000"/>
                </a:srgbClr>
              </a:solidFill>
              <a:ln w="254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600" name="Bent-Up Arrow 25599"/>
            <p:cNvSpPr/>
            <p:nvPr/>
          </p:nvSpPr>
          <p:spPr>
            <a:xfrm rot="16200000">
              <a:off x="1583459" y="3176795"/>
              <a:ext cx="1956207" cy="396873"/>
            </a:xfrm>
            <a:prstGeom prst="bentUpArrow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Bent-Up Arrow 137"/>
            <p:cNvSpPr/>
            <p:nvPr/>
          </p:nvSpPr>
          <p:spPr>
            <a:xfrm rot="10800000" flipH="1">
              <a:off x="7071022" y="2854111"/>
              <a:ext cx="374353" cy="1868704"/>
            </a:xfrm>
            <a:prstGeom prst="bentUpArrow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and School on Solar System Plasma Turbulence, Intermittency and Multifractals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 smtClean="0"/>
              <a:t>6−13.09.2015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 smtClean="0"/>
              <a:t>6−13.09.2015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and School on Solar System Plasma Turbulence, Intermittency and Multifractals</a:t>
            </a:r>
            <a:endParaRPr lang="en-US" dirty="0"/>
          </a:p>
        </p:txBody>
      </p:sp>
      <p:sp>
        <p:nvSpPr>
          <p:cNvPr id="98" name="Title 1"/>
          <p:cNvSpPr>
            <a:spLocks noGrp="1"/>
          </p:cNvSpPr>
          <p:nvPr>
            <p:ph type="title"/>
          </p:nvPr>
        </p:nvSpPr>
        <p:spPr>
          <a:xfrm>
            <a:off x="4121933" y="337651"/>
            <a:ext cx="3069029" cy="88957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898989"/>
                </a:solidFill>
                <a:latin typeface="+mn-lt"/>
                <a:cs typeface="Century Gothic"/>
              </a:rPr>
              <a:t>FWD results</a:t>
            </a:r>
            <a:endParaRPr lang="en-US" sz="3600" dirty="0">
              <a:solidFill>
                <a:srgbClr val="898989"/>
              </a:solidFill>
              <a:latin typeface="+mn-lt"/>
              <a:cs typeface="Century Gothic"/>
            </a:endParaRPr>
          </a:p>
        </p:txBody>
      </p:sp>
      <p:grpSp>
        <p:nvGrpSpPr>
          <p:cNvPr id="99" name="Group 98"/>
          <p:cNvGrpSpPr/>
          <p:nvPr/>
        </p:nvGrpSpPr>
        <p:grpSpPr>
          <a:xfrm>
            <a:off x="7009131" y="40341"/>
            <a:ext cx="2107975" cy="1411941"/>
            <a:chOff x="7009131" y="40341"/>
            <a:chExt cx="2107975" cy="1411941"/>
          </a:xfrm>
        </p:grpSpPr>
        <p:grpSp>
          <p:nvGrpSpPr>
            <p:cNvPr id="100" name="Group 23"/>
            <p:cNvGrpSpPr/>
            <p:nvPr/>
          </p:nvGrpSpPr>
          <p:grpSpPr>
            <a:xfrm>
              <a:off x="7009131" y="40341"/>
              <a:ext cx="2107975" cy="1411941"/>
              <a:chOff x="7009131" y="40341"/>
              <a:chExt cx="2107975" cy="1411941"/>
            </a:xfrm>
          </p:grpSpPr>
          <p:pic>
            <p:nvPicPr>
              <p:cNvPr id="102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009131" y="40341"/>
                <a:ext cx="2107975" cy="1411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03" name="Oval 102"/>
              <p:cNvSpPr/>
              <p:nvPr/>
            </p:nvSpPr>
            <p:spPr>
              <a:xfrm>
                <a:off x="8186679" y="758277"/>
                <a:ext cx="36576" cy="27432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1" name="Rectangle 100"/>
            <p:cNvSpPr/>
            <p:nvPr/>
          </p:nvSpPr>
          <p:spPr>
            <a:xfrm>
              <a:off x="7886180" y="758859"/>
              <a:ext cx="45720" cy="274320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416818" y="2431706"/>
            <a:ext cx="7728831" cy="4426294"/>
            <a:chOff x="1400108" y="2431706"/>
            <a:chExt cx="7728831" cy="4426294"/>
          </a:xfrm>
        </p:grpSpPr>
        <p:pic>
          <p:nvPicPr>
            <p:cNvPr id="105" name="Picture 104" descr="Fig_6.t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0108" y="2431706"/>
              <a:ext cx="7728831" cy="4426294"/>
            </a:xfrm>
            <a:prstGeom prst="rect">
              <a:avLst/>
            </a:prstGeom>
          </p:spPr>
        </p:pic>
        <p:grpSp>
          <p:nvGrpSpPr>
            <p:cNvPr id="106" name="Group 105"/>
            <p:cNvGrpSpPr/>
            <p:nvPr/>
          </p:nvGrpSpPr>
          <p:grpSpPr>
            <a:xfrm>
              <a:off x="1468656" y="2736761"/>
              <a:ext cx="631737" cy="3247370"/>
              <a:chOff x="1468656" y="2736761"/>
              <a:chExt cx="631737" cy="3247370"/>
            </a:xfrm>
          </p:grpSpPr>
          <p:sp>
            <p:nvSpPr>
              <p:cNvPr id="107" name="Rectangle 106"/>
              <p:cNvSpPr/>
              <p:nvPr/>
            </p:nvSpPr>
            <p:spPr>
              <a:xfrm>
                <a:off x="1836376" y="2736761"/>
                <a:ext cx="264017" cy="27110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1878410" y="5064356"/>
                <a:ext cx="107307" cy="1692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100" dirty="0" smtClean="0">
                    <a:latin typeface="Arial" pitchFamily="34" charset="0"/>
                    <a:cs typeface="Arial" pitchFamily="34" charset="0"/>
                  </a:rPr>
                  <a:t>2</a:t>
                </a:r>
                <a:endParaRPr lang="en-US" sz="11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1878410" y="4331102"/>
                <a:ext cx="107307" cy="1692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100" dirty="0" smtClean="0">
                    <a:latin typeface="Arial" pitchFamily="34" charset="0"/>
                    <a:cs typeface="Arial" pitchFamily="34" charset="0"/>
                  </a:rPr>
                  <a:t>3</a:t>
                </a:r>
                <a:endParaRPr lang="en-US" sz="11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1468656" y="5814854"/>
                <a:ext cx="107307" cy="1692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100" dirty="0" smtClean="0">
                    <a:latin typeface="Arial" pitchFamily="34" charset="0"/>
                    <a:cs typeface="Arial" pitchFamily="34" charset="0"/>
                  </a:rPr>
                  <a:t>1</a:t>
                </a:r>
                <a:endParaRPr lang="en-US" sz="11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1878410" y="3597858"/>
                <a:ext cx="107307" cy="1692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100" dirty="0" smtClean="0">
                    <a:latin typeface="Arial" pitchFamily="34" charset="0"/>
                    <a:cs typeface="Arial" pitchFamily="34" charset="0"/>
                  </a:rPr>
                  <a:t>4</a:t>
                </a:r>
                <a:endParaRPr lang="en-US" sz="11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1878410" y="2870364"/>
                <a:ext cx="107307" cy="1692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100" dirty="0" smtClean="0">
                    <a:latin typeface="Arial" pitchFamily="34" charset="0"/>
                    <a:cs typeface="Arial" pitchFamily="34" charset="0"/>
                  </a:rPr>
                  <a:t>5</a:t>
                </a:r>
                <a:endParaRPr lang="en-US" sz="11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113" name="TextBox 112"/>
          <p:cNvSpPr txBox="1"/>
          <p:nvPr/>
        </p:nvSpPr>
        <p:spPr>
          <a:xfrm>
            <a:off x="0" y="4818515"/>
            <a:ext cx="17465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 smtClean="0"/>
              <a:t>(Right) </a:t>
            </a:r>
            <a:r>
              <a:rPr lang="en-US" sz="1200" dirty="0" smtClean="0"/>
              <a:t>Projection in the perp. velocity space, for </a:t>
            </a:r>
            <a:r>
              <a:rPr lang="en-US" sz="1200" i="1" dirty="0" err="1" smtClean="0"/>
              <a:t>v</a:t>
            </a:r>
            <a:r>
              <a:rPr lang="en-US" sz="1200" i="1" baseline="-25000" dirty="0" err="1" smtClean="0"/>
              <a:t>z</a:t>
            </a:r>
            <a:r>
              <a:rPr lang="en-US" sz="1200" dirty="0" smtClean="0"/>
              <a:t>=0, of the protons VDF.  </a:t>
            </a:r>
            <a:endParaRPr lang="en-US" sz="1200" dirty="0"/>
          </a:p>
        </p:txBody>
      </p:sp>
      <p:sp>
        <p:nvSpPr>
          <p:cNvPr id="114" name="TextBox 113"/>
          <p:cNvSpPr txBox="1"/>
          <p:nvPr/>
        </p:nvSpPr>
        <p:spPr>
          <a:xfrm>
            <a:off x="0" y="2514601"/>
            <a:ext cx="1748118" cy="2169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200" b="1" dirty="0" smtClean="0"/>
              <a:t>(Up) </a:t>
            </a:r>
            <a:r>
              <a:rPr lang="en-US" sz="1200" dirty="0" smtClean="0"/>
              <a:t>Protons position in the </a:t>
            </a:r>
            <a:r>
              <a:rPr lang="en-US" sz="1200" i="1" dirty="0" smtClean="0"/>
              <a:t>xOy</a:t>
            </a:r>
            <a:r>
              <a:rPr lang="en-US" sz="1200" dirty="0" smtClean="0"/>
              <a:t> plane. The local value of the number density is color coded. The spatial mesh on which VDF is computed is shown.</a:t>
            </a:r>
          </a:p>
          <a:p>
            <a:pPr algn="just">
              <a:spcAft>
                <a:spcPts val="600"/>
              </a:spcAft>
            </a:pPr>
            <a:endParaRPr lang="en-US" sz="1200" dirty="0" smtClean="0"/>
          </a:p>
          <a:p>
            <a:pPr algn="just">
              <a:spcAft>
                <a:spcPts val="600"/>
              </a:spcAft>
            </a:pPr>
            <a:endParaRPr lang="en-US" sz="1200" dirty="0" smtClean="0"/>
          </a:p>
          <a:p>
            <a:pPr algn="just">
              <a:spcAft>
                <a:spcPts val="600"/>
              </a:spcAft>
            </a:pPr>
            <a:endParaRPr lang="en-US" sz="1200" dirty="0" smtClean="0"/>
          </a:p>
        </p:txBody>
      </p:sp>
      <p:pic>
        <p:nvPicPr>
          <p:cNvPr id="115" name="Content Placeholder 3" descr="Fig_5.tif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45940" y="0"/>
            <a:ext cx="2806767" cy="2560320"/>
          </a:xfrm>
        </p:spPr>
      </p:pic>
      <p:sp>
        <p:nvSpPr>
          <p:cNvPr id="116" name="TextBox 115"/>
          <p:cNvSpPr txBox="1"/>
          <p:nvPr/>
        </p:nvSpPr>
        <p:spPr>
          <a:xfrm>
            <a:off x="2908117" y="1545395"/>
            <a:ext cx="6172200" cy="824123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lIns="18288" rIns="18288" rtlCol="0">
            <a:spAutoFit/>
          </a:bodyPr>
          <a:lstStyle/>
          <a:p>
            <a:pPr algn="just">
              <a:lnSpc>
                <a:spcPct val="114000"/>
              </a:lnSpc>
              <a:buFont typeface="Wingdings" pitchFamily="2" charset="2"/>
              <a:buChar char="ü"/>
            </a:pPr>
            <a:r>
              <a:rPr lang="en-GB" sz="1400" dirty="0" smtClean="0"/>
              <a:t> </a:t>
            </a:r>
            <a:r>
              <a:rPr lang="en-US" sz="1400" dirty="0"/>
              <a:t>The shape of the cloud is asymmetric; </a:t>
            </a:r>
            <a:r>
              <a:rPr lang="en-GB" sz="1400" dirty="0"/>
              <a:t>a</a:t>
            </a:r>
            <a:r>
              <a:rPr lang="de-DE" sz="1400" dirty="0"/>
              <a:t>n </a:t>
            </a:r>
            <a:r>
              <a:rPr lang="de-DE" sz="1400" b="1" dirty="0">
                <a:solidFill>
                  <a:srgbClr val="3366FF"/>
                </a:solidFill>
              </a:rPr>
              <a:t>energy-dispersed structure </a:t>
            </a:r>
            <a:r>
              <a:rPr lang="en-US" sz="1400" dirty="0"/>
              <a:t>is formed</a:t>
            </a:r>
            <a:r>
              <a:rPr lang="en-US" sz="1400" dirty="0" smtClean="0"/>
              <a:t>. </a:t>
            </a:r>
          </a:p>
          <a:p>
            <a:pPr algn="just">
              <a:lnSpc>
                <a:spcPct val="114000"/>
              </a:lnSpc>
              <a:buFont typeface="Wingdings" pitchFamily="2" charset="2"/>
              <a:buChar char="ü"/>
            </a:pPr>
            <a:r>
              <a:rPr lang="en-US" sz="1400" dirty="0" smtClean="0"/>
              <a:t> </a:t>
            </a:r>
            <a:r>
              <a:rPr lang="en-US" sz="1400" b="1" dirty="0" smtClean="0">
                <a:solidFill>
                  <a:srgbClr val="3366FF"/>
                </a:solidFill>
              </a:rPr>
              <a:t>Ring-shaped VDFs</a:t>
            </a:r>
            <a:r>
              <a:rPr lang="en-US" sz="1400" dirty="0" smtClean="0">
                <a:solidFill>
                  <a:srgbClr val="3366FF"/>
                </a:solidFill>
              </a:rPr>
              <a:t> </a:t>
            </a:r>
            <a:r>
              <a:rPr lang="en-US" sz="1400" dirty="0" smtClean="0"/>
              <a:t>are obtained close to the edges of the cloud (e.g. D3</a:t>
            </a:r>
            <a:r>
              <a:rPr lang="en-US" sz="1400" dirty="0" smtClean="0">
                <a:sym typeface="Symbol"/>
              </a:rPr>
              <a:t>, E</a:t>
            </a:r>
            <a:r>
              <a:rPr lang="en-US" sz="1400" dirty="0" smtClean="0"/>
              <a:t>4). </a:t>
            </a:r>
          </a:p>
          <a:p>
            <a:pPr algn="just">
              <a:lnSpc>
                <a:spcPct val="114000"/>
              </a:lnSpc>
              <a:buFont typeface="Wingdings" pitchFamily="2" charset="2"/>
              <a:buChar char="ü"/>
            </a:pPr>
            <a:r>
              <a:rPr lang="en-US" sz="1400" dirty="0" smtClean="0"/>
              <a:t> </a:t>
            </a:r>
            <a:r>
              <a:rPr lang="en-US" sz="1400" b="1" dirty="0" smtClean="0">
                <a:solidFill>
                  <a:srgbClr val="3366FF"/>
                </a:solidFill>
              </a:rPr>
              <a:t>Non-gyrotropic VDFs </a:t>
            </a:r>
            <a:r>
              <a:rPr lang="en-US" sz="1400" dirty="0" smtClean="0"/>
              <a:t>are obtained close to the trailing and leading edges (B4, G4).</a:t>
            </a:r>
            <a:endParaRPr lang="en-US" sz="1400" dirty="0"/>
          </a:p>
        </p:txBody>
      </p:sp>
      <p:grpSp>
        <p:nvGrpSpPr>
          <p:cNvPr id="117" name="Group 116"/>
          <p:cNvGrpSpPr/>
          <p:nvPr/>
        </p:nvGrpSpPr>
        <p:grpSpPr>
          <a:xfrm>
            <a:off x="1825580" y="1192263"/>
            <a:ext cx="482645" cy="914400"/>
            <a:chOff x="2793955" y="3494791"/>
            <a:chExt cx="482645" cy="914400"/>
          </a:xfrm>
        </p:grpSpPr>
        <p:cxnSp>
          <p:nvCxnSpPr>
            <p:cNvPr id="118" name="Straight Arrow Connector 117"/>
            <p:cNvCxnSpPr/>
            <p:nvPr/>
          </p:nvCxnSpPr>
          <p:spPr>
            <a:xfrm rot="16200000">
              <a:off x="2337549" y="3951197"/>
              <a:ext cx="914400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19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31080426"/>
                </p:ext>
              </p:extLst>
            </p:nvPr>
          </p:nvGraphicFramePr>
          <p:xfrm>
            <a:off x="2892425" y="3820179"/>
            <a:ext cx="384175" cy="384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8800" name="Equation" r:id="rId6" imgW="241300" imgH="241300" progId="Equation.DSMT4">
                    <p:embed/>
                  </p:oleObj>
                </mc:Choice>
                <mc:Fallback>
                  <p:oleObj name="Equation" r:id="rId6" imgW="241300" imgH="2413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92425" y="3820179"/>
                          <a:ext cx="384175" cy="384175"/>
                        </a:xfrm>
                        <a:prstGeom prst="rect">
                          <a:avLst/>
                        </a:prstGeom>
                        <a:solidFill>
                          <a:srgbClr val="FFFF99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0" name="Group 119"/>
          <p:cNvGrpSpPr/>
          <p:nvPr/>
        </p:nvGrpSpPr>
        <p:grpSpPr>
          <a:xfrm>
            <a:off x="714376" y="1579564"/>
            <a:ext cx="5135979" cy="3938588"/>
            <a:chOff x="714376" y="1579564"/>
            <a:chExt cx="5135979" cy="3938588"/>
          </a:xfrm>
        </p:grpSpPr>
        <p:grpSp>
          <p:nvGrpSpPr>
            <p:cNvPr id="121" name="Group 120"/>
            <p:cNvGrpSpPr/>
            <p:nvPr/>
          </p:nvGrpSpPr>
          <p:grpSpPr>
            <a:xfrm>
              <a:off x="968375" y="1579564"/>
              <a:ext cx="4881980" cy="3938588"/>
              <a:chOff x="968375" y="1587502"/>
              <a:chExt cx="4881980" cy="3938588"/>
            </a:xfrm>
          </p:grpSpPr>
          <p:grpSp>
            <p:nvGrpSpPr>
              <p:cNvPr id="124" name="Group 123"/>
              <p:cNvGrpSpPr/>
              <p:nvPr/>
            </p:nvGrpSpPr>
            <p:grpSpPr>
              <a:xfrm>
                <a:off x="4391442" y="3333753"/>
                <a:ext cx="1458913" cy="2192337"/>
                <a:chOff x="4391442" y="3333753"/>
                <a:chExt cx="1458913" cy="2192337"/>
              </a:xfrm>
            </p:grpSpPr>
            <p:sp>
              <p:nvSpPr>
                <p:cNvPr id="127" name="Rectangle 126"/>
                <p:cNvSpPr/>
                <p:nvPr/>
              </p:nvSpPr>
              <p:spPr>
                <a:xfrm>
                  <a:off x="5120105" y="3333753"/>
                  <a:ext cx="730250" cy="730250"/>
                </a:xfrm>
                <a:prstGeom prst="rect">
                  <a:avLst/>
                </a:prstGeom>
                <a:noFill/>
                <a:ln w="50800">
                  <a:solidFill>
                    <a:srgbClr val="FF66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Rectangle 127"/>
                <p:cNvSpPr/>
                <p:nvPr/>
              </p:nvSpPr>
              <p:spPr>
                <a:xfrm>
                  <a:off x="4391442" y="4795840"/>
                  <a:ext cx="730250" cy="730250"/>
                </a:xfrm>
                <a:prstGeom prst="rect">
                  <a:avLst/>
                </a:prstGeom>
                <a:noFill/>
                <a:ln w="50800">
                  <a:solidFill>
                    <a:srgbClr val="FF66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25" name="Straight Arrow Connector 124"/>
              <p:cNvCxnSpPr/>
              <p:nvPr/>
            </p:nvCxnSpPr>
            <p:spPr>
              <a:xfrm flipH="1" flipV="1">
                <a:off x="968375" y="1865313"/>
                <a:ext cx="3643314" cy="3159125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headEnd type="arrow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Arrow Connector 125"/>
              <p:cNvCxnSpPr/>
              <p:nvPr/>
            </p:nvCxnSpPr>
            <p:spPr>
              <a:xfrm flipH="1" flipV="1">
                <a:off x="1047751" y="1587502"/>
                <a:ext cx="4294187" cy="1928811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headEnd type="arrow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2" name="Rectangle 121"/>
            <p:cNvSpPr/>
            <p:nvPr/>
          </p:nvSpPr>
          <p:spPr>
            <a:xfrm>
              <a:off x="2202697" y="4059239"/>
              <a:ext cx="730250" cy="730250"/>
            </a:xfrm>
            <a:prstGeom prst="rect">
              <a:avLst/>
            </a:prstGeom>
            <a:noFill/>
            <a:ln w="50800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  <p:cxnSp>
          <p:nvCxnSpPr>
            <p:cNvPr id="123" name="Straight Arrow Connector 122"/>
            <p:cNvCxnSpPr/>
            <p:nvPr/>
          </p:nvCxnSpPr>
          <p:spPr>
            <a:xfrm flipH="1" flipV="1">
              <a:off x="714376" y="1706563"/>
              <a:ext cx="1754189" cy="2674939"/>
            </a:xfrm>
            <a:prstGeom prst="straightConnector1">
              <a:avLst/>
            </a:prstGeom>
            <a:ln w="38100">
              <a:solidFill>
                <a:srgbClr val="0000FF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9" name="TextBox 128"/>
          <p:cNvSpPr txBox="1"/>
          <p:nvPr/>
        </p:nvSpPr>
        <p:spPr>
          <a:xfrm>
            <a:off x="113974" y="5807386"/>
            <a:ext cx="11295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i="1" dirty="0" smtClean="0">
                <a:solidFill>
                  <a:srgbClr val="898989"/>
                </a:solidFill>
              </a:rPr>
              <a:t>Voitcu and </a:t>
            </a:r>
            <a:r>
              <a:rPr lang="en-US" sz="1000" b="1" i="1" dirty="0" err="1" smtClean="0">
                <a:solidFill>
                  <a:srgbClr val="898989"/>
                </a:solidFill>
              </a:rPr>
              <a:t>Echim</a:t>
            </a:r>
            <a:r>
              <a:rPr lang="en-US" sz="1000" b="1" dirty="0" smtClean="0">
                <a:solidFill>
                  <a:srgbClr val="898989"/>
                </a:solidFill>
              </a:rPr>
              <a:t>, Phys. Plasmas, 2012</a:t>
            </a:r>
            <a:endParaRPr lang="en-US" sz="1000" b="1" dirty="0">
              <a:solidFill>
                <a:srgbClr val="898989"/>
              </a:solidFill>
            </a:endParaRPr>
          </a:p>
        </p:txBody>
      </p:sp>
      <p:graphicFrame>
        <p:nvGraphicFramePr>
          <p:cNvPr id="13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2618273"/>
              </p:ext>
            </p:extLst>
          </p:nvPr>
        </p:nvGraphicFramePr>
        <p:xfrm>
          <a:off x="2898076" y="227951"/>
          <a:ext cx="1367631" cy="52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801" name="Equation" r:id="rId8" imgW="1193800" imgH="457200" progId="Equation.DSMT4">
                  <p:embed/>
                </p:oleObj>
              </mc:Choice>
              <mc:Fallback>
                <p:oleObj name="Equation" r:id="rId8" imgW="11938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8076" y="227951"/>
                        <a:ext cx="1367631" cy="523287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C059A-DCC9-B644-959B-D4B2639F87D7}" type="slidenum">
              <a:rPr lang="en-US" smtClean="0">
                <a:solidFill>
                  <a:schemeClr val="tx1"/>
                </a:solidFill>
              </a:rPr>
              <a:t>7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185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and School on Solar System Plasma Turbulence, Intermittency and Multifractals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 smtClean="0"/>
              <a:t>6−13.09.2015</a:t>
            </a:r>
            <a:endParaRPr lang="en-US"/>
          </a:p>
        </p:txBody>
      </p:sp>
      <p:pic>
        <p:nvPicPr>
          <p:cNvPr id="85" name="Content Placeholder 3" descr="Fig_5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46" y="91388"/>
            <a:ext cx="3046884" cy="2466892"/>
          </a:xfrm>
        </p:spPr>
      </p:pic>
      <p:grpSp>
        <p:nvGrpSpPr>
          <p:cNvPr id="89" name="Group 88"/>
          <p:cNvGrpSpPr/>
          <p:nvPr/>
        </p:nvGrpSpPr>
        <p:grpSpPr>
          <a:xfrm>
            <a:off x="437459" y="3024762"/>
            <a:ext cx="3892494" cy="3461964"/>
            <a:chOff x="437459" y="3238034"/>
            <a:chExt cx="3892494" cy="3461964"/>
          </a:xfrm>
        </p:grpSpPr>
        <p:pic>
          <p:nvPicPr>
            <p:cNvPr id="91" name="Picture 90" descr="Fig_6.t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7459" y="3294527"/>
              <a:ext cx="3892494" cy="3405471"/>
            </a:xfrm>
            <a:prstGeom prst="rect">
              <a:avLst/>
            </a:prstGeom>
          </p:spPr>
        </p:pic>
        <p:grpSp>
          <p:nvGrpSpPr>
            <p:cNvPr id="92" name="Group 45"/>
            <p:cNvGrpSpPr/>
            <p:nvPr/>
          </p:nvGrpSpPr>
          <p:grpSpPr>
            <a:xfrm>
              <a:off x="847163" y="3238034"/>
              <a:ext cx="793378" cy="336176"/>
              <a:chOff x="847163" y="3170799"/>
              <a:chExt cx="793378" cy="336176"/>
            </a:xfrm>
          </p:grpSpPr>
          <p:sp>
            <p:nvSpPr>
              <p:cNvPr id="93" name="TextBox 92"/>
              <p:cNvSpPr txBox="1"/>
              <p:nvPr/>
            </p:nvSpPr>
            <p:spPr>
              <a:xfrm>
                <a:off x="1102659" y="3170799"/>
                <a:ext cx="537882" cy="246221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chemeClr val="bg1"/>
                    </a:solidFill>
                  </a:rPr>
                  <a:t>FWD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847163" y="3170799"/>
                <a:ext cx="134470" cy="336176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5" name="Group 43"/>
          <p:cNvGrpSpPr/>
          <p:nvPr/>
        </p:nvGrpSpPr>
        <p:grpSpPr>
          <a:xfrm>
            <a:off x="1333509" y="905178"/>
            <a:ext cx="263432" cy="509592"/>
            <a:chOff x="1333509" y="903920"/>
            <a:chExt cx="263432" cy="509592"/>
          </a:xfrm>
        </p:grpSpPr>
        <p:sp>
          <p:nvSpPr>
            <p:cNvPr id="96" name="Oval 95"/>
            <p:cNvSpPr/>
            <p:nvPr/>
          </p:nvSpPr>
          <p:spPr>
            <a:xfrm>
              <a:off x="1333509" y="1367792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1440693" y="1367792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1551221" y="1367792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1333509" y="1138368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1440693" y="1138368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1551221" y="1138368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1333509" y="903920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1440693" y="903920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1551221" y="903920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4761482" y="2769269"/>
            <a:ext cx="3882902" cy="3720760"/>
            <a:chOff x="4613990" y="2982541"/>
            <a:chExt cx="3882902" cy="3720760"/>
          </a:xfrm>
        </p:grpSpPr>
        <p:pic>
          <p:nvPicPr>
            <p:cNvPr id="106" name="Picture 105" descr="Fig_7.t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13990" y="3305761"/>
              <a:ext cx="3882902" cy="3397540"/>
            </a:xfrm>
            <a:prstGeom prst="rect">
              <a:avLst/>
            </a:prstGeom>
          </p:spPr>
        </p:pic>
        <p:grpSp>
          <p:nvGrpSpPr>
            <p:cNvPr id="107" name="Group 106"/>
            <p:cNvGrpSpPr/>
            <p:nvPr/>
          </p:nvGrpSpPr>
          <p:grpSpPr>
            <a:xfrm>
              <a:off x="5019172" y="2982541"/>
              <a:ext cx="1139581" cy="492443"/>
              <a:chOff x="5019172" y="2982541"/>
              <a:chExt cx="1139581" cy="492443"/>
            </a:xfrm>
          </p:grpSpPr>
          <p:sp>
            <p:nvSpPr>
              <p:cNvPr id="108" name="TextBox 107"/>
              <p:cNvSpPr txBox="1"/>
              <p:nvPr/>
            </p:nvSpPr>
            <p:spPr>
              <a:xfrm>
                <a:off x="5275729" y="2982541"/>
                <a:ext cx="883024" cy="492443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chemeClr val="bg1"/>
                    </a:solidFill>
                  </a:rPr>
                  <a:t>BWD averaged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09" name="Group 108"/>
              <p:cNvGrpSpPr/>
              <p:nvPr/>
            </p:nvGrpSpPr>
            <p:grpSpPr>
              <a:xfrm>
                <a:off x="5019172" y="2982541"/>
                <a:ext cx="137160" cy="340768"/>
                <a:chOff x="5019172" y="2982541"/>
                <a:chExt cx="137160" cy="340768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rot="16200000">
                  <a:off x="4934645" y="3154145"/>
                  <a:ext cx="33832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rot="16200000">
                  <a:off x="4894540" y="3154145"/>
                  <a:ext cx="33832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>
                  <a:off x="5019172" y="3023934"/>
                  <a:ext cx="13716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>
                  <a:off x="5019172" y="3075269"/>
                  <a:ext cx="13716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>
                  <a:off x="5019172" y="3126604"/>
                  <a:ext cx="13716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>
                  <a:off x="5019172" y="3177939"/>
                  <a:ext cx="13716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>
                  <a:off x="5019172" y="3229274"/>
                  <a:ext cx="13716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>
                  <a:off x="5019172" y="3280608"/>
                  <a:ext cx="13716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8" name="Rectangle 117"/>
                <p:cNvSpPr/>
                <p:nvPr/>
              </p:nvSpPr>
              <p:spPr>
                <a:xfrm>
                  <a:off x="5020233" y="2982541"/>
                  <a:ext cx="134470" cy="336176"/>
                </a:xfrm>
                <a:prstGeom prst="rect">
                  <a:avLst/>
                </a:prstGeom>
                <a:noFill/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19" name="TextBox 118"/>
          <p:cNvSpPr txBox="1"/>
          <p:nvPr/>
        </p:nvSpPr>
        <p:spPr>
          <a:xfrm>
            <a:off x="784412" y="300943"/>
            <a:ext cx="537882" cy="24622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FWD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2906226" y="1593163"/>
            <a:ext cx="6117447" cy="1077218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lIns="18288" tIns="0" rIns="18288" bIns="0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1400" i="1" dirty="0" smtClean="0">
                <a:latin typeface="Times New Roman"/>
                <a:cs typeface="Times New Roman"/>
              </a:rPr>
              <a:t>f</a:t>
            </a:r>
            <a:r>
              <a:rPr lang="en-US" sz="1400" baseline="-25000" dirty="0" smtClean="0">
                <a:latin typeface="Times New Roman"/>
                <a:cs typeface="Times New Roman"/>
              </a:rPr>
              <a:t>BWD</a:t>
            </a:r>
            <a:r>
              <a:rPr lang="en-US" sz="1400" dirty="0" smtClean="0"/>
              <a:t> is numerically integrated over a rectangular domain corresponding to the spatial bin used to compute the VDF with the forward approach.</a:t>
            </a:r>
            <a:r>
              <a:rPr lang="en-GB" sz="1400" dirty="0" smtClean="0"/>
              <a:t> </a:t>
            </a:r>
            <a:endParaRPr lang="ro-RO" sz="1400" dirty="0" smtClean="0"/>
          </a:p>
          <a:p>
            <a:pPr algn="just">
              <a:buFont typeface="Wingdings" pitchFamily="2" charset="2"/>
              <a:buChar char="ü"/>
            </a:pPr>
            <a:r>
              <a:rPr lang="ro-RO" sz="1400" dirty="0" smtClean="0"/>
              <a:t>for regions with smooth variations of </a:t>
            </a:r>
            <a:r>
              <a:rPr lang="ro-RO" sz="1400" i="1" dirty="0" smtClean="0">
                <a:latin typeface="Times New Roman"/>
                <a:cs typeface="Times New Roman"/>
              </a:rPr>
              <a:t>f</a:t>
            </a:r>
            <a:r>
              <a:rPr lang="ro-RO" sz="1400" dirty="0" smtClean="0"/>
              <a:t> the two approaches provide similar results.</a:t>
            </a:r>
          </a:p>
          <a:p>
            <a:pPr algn="just">
              <a:buFont typeface="Wingdings" pitchFamily="2" charset="2"/>
              <a:buChar char="ü"/>
            </a:pPr>
            <a:r>
              <a:rPr lang="ro-RO" sz="1400" b="1" dirty="0"/>
              <a:t>s</a:t>
            </a:r>
            <a:r>
              <a:rPr lang="ro-RO" sz="1400" b="1" dirty="0" smtClean="0"/>
              <a:t>ignificant </a:t>
            </a:r>
            <a:r>
              <a:rPr lang="ro-RO" sz="1400" b="1" dirty="0"/>
              <a:t>differences </a:t>
            </a:r>
            <a:r>
              <a:rPr lang="ro-RO" sz="1400" dirty="0"/>
              <a:t>are observed for bins localized in regions with a </a:t>
            </a:r>
            <a:r>
              <a:rPr lang="ro-RO" sz="1400" b="1" dirty="0"/>
              <a:t>steep spatial variation of </a:t>
            </a:r>
            <a:r>
              <a:rPr lang="ro-RO" sz="1400" b="1" i="1" dirty="0">
                <a:latin typeface="Times New Roman"/>
                <a:cs typeface="Times New Roman"/>
              </a:rPr>
              <a:t>f</a:t>
            </a:r>
            <a:r>
              <a:rPr lang="ro-RO" sz="1400" dirty="0" smtClean="0"/>
              <a:t>.</a:t>
            </a:r>
            <a:endParaRPr lang="ro-RO" sz="1400" dirty="0"/>
          </a:p>
        </p:txBody>
      </p:sp>
      <p:grpSp>
        <p:nvGrpSpPr>
          <p:cNvPr id="121" name="Group 120"/>
          <p:cNvGrpSpPr/>
          <p:nvPr/>
        </p:nvGrpSpPr>
        <p:grpSpPr>
          <a:xfrm>
            <a:off x="7009131" y="40341"/>
            <a:ext cx="2107975" cy="1411941"/>
            <a:chOff x="7009131" y="40341"/>
            <a:chExt cx="2107975" cy="1411941"/>
          </a:xfrm>
        </p:grpSpPr>
        <p:grpSp>
          <p:nvGrpSpPr>
            <p:cNvPr id="122" name="Group 23"/>
            <p:cNvGrpSpPr/>
            <p:nvPr/>
          </p:nvGrpSpPr>
          <p:grpSpPr>
            <a:xfrm>
              <a:off x="7009131" y="40341"/>
              <a:ext cx="2107975" cy="1411941"/>
              <a:chOff x="7009131" y="40341"/>
              <a:chExt cx="2107975" cy="1411941"/>
            </a:xfrm>
          </p:grpSpPr>
          <p:pic>
            <p:nvPicPr>
              <p:cNvPr id="124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009131" y="40341"/>
                <a:ext cx="2107975" cy="1411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25" name="Oval 124"/>
              <p:cNvSpPr/>
              <p:nvPr/>
            </p:nvSpPr>
            <p:spPr>
              <a:xfrm>
                <a:off x="8186679" y="758277"/>
                <a:ext cx="36576" cy="27432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3" name="Rectangle 122"/>
            <p:cNvSpPr/>
            <p:nvPr/>
          </p:nvSpPr>
          <p:spPr>
            <a:xfrm>
              <a:off x="7886180" y="758859"/>
              <a:ext cx="45720" cy="274320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6" name="TextBox 125"/>
          <p:cNvSpPr txBox="1"/>
          <p:nvPr/>
        </p:nvSpPr>
        <p:spPr>
          <a:xfrm>
            <a:off x="3623982" y="6121768"/>
            <a:ext cx="1896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i="1" dirty="0" smtClean="0">
                <a:solidFill>
                  <a:srgbClr val="898989"/>
                </a:solidFill>
              </a:rPr>
              <a:t>Voitcu, </a:t>
            </a:r>
            <a:r>
              <a:rPr lang="en-US" sz="1000" b="1" i="1" dirty="0" err="1" smtClean="0">
                <a:solidFill>
                  <a:srgbClr val="898989"/>
                </a:solidFill>
              </a:rPr>
              <a:t>Echim</a:t>
            </a:r>
            <a:r>
              <a:rPr lang="en-US" sz="1000" b="1" i="1" dirty="0" smtClean="0">
                <a:solidFill>
                  <a:srgbClr val="898989"/>
                </a:solidFill>
              </a:rPr>
              <a:t> and </a:t>
            </a:r>
            <a:r>
              <a:rPr lang="en-US" sz="1000" b="1" i="1" dirty="0" err="1" smtClean="0">
                <a:solidFill>
                  <a:srgbClr val="898989"/>
                </a:solidFill>
              </a:rPr>
              <a:t>Marchand</a:t>
            </a:r>
            <a:r>
              <a:rPr lang="en-US" sz="1000" b="1" dirty="0" smtClean="0">
                <a:solidFill>
                  <a:srgbClr val="898989"/>
                </a:solidFill>
              </a:rPr>
              <a:t>, </a:t>
            </a:r>
          </a:p>
          <a:p>
            <a:pPr algn="ctr"/>
            <a:r>
              <a:rPr lang="en-US" sz="1000" b="1" dirty="0" err="1" smtClean="0">
                <a:solidFill>
                  <a:srgbClr val="898989"/>
                </a:solidFill>
              </a:rPr>
              <a:t>Comput</a:t>
            </a:r>
            <a:r>
              <a:rPr lang="en-US" sz="1000" b="1" dirty="0" smtClean="0">
                <a:solidFill>
                  <a:srgbClr val="898989"/>
                </a:solidFill>
              </a:rPr>
              <a:t>. Phys. </a:t>
            </a:r>
            <a:r>
              <a:rPr lang="en-US" sz="1000" b="1" dirty="0" err="1" smtClean="0">
                <a:solidFill>
                  <a:srgbClr val="898989"/>
                </a:solidFill>
              </a:rPr>
              <a:t>Commun</a:t>
            </a:r>
            <a:r>
              <a:rPr lang="en-US" sz="1000" b="1" dirty="0" smtClean="0">
                <a:solidFill>
                  <a:srgbClr val="898989"/>
                </a:solidFill>
              </a:rPr>
              <a:t>., 2012</a:t>
            </a:r>
          </a:p>
        </p:txBody>
      </p:sp>
      <p:sp>
        <p:nvSpPr>
          <p:cNvPr id="128" name="Title 1"/>
          <p:cNvSpPr>
            <a:spLocks noGrp="1"/>
          </p:cNvSpPr>
          <p:nvPr>
            <p:ph type="title"/>
          </p:nvPr>
        </p:nvSpPr>
        <p:spPr>
          <a:xfrm>
            <a:off x="3468443" y="349980"/>
            <a:ext cx="3069029" cy="88957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898989"/>
                </a:solidFill>
                <a:latin typeface="+mn-lt"/>
                <a:cs typeface="Century Gothic"/>
              </a:rPr>
              <a:t>BWD results</a:t>
            </a:r>
            <a:endParaRPr lang="en-US" sz="3600" dirty="0">
              <a:solidFill>
                <a:srgbClr val="898989"/>
              </a:solidFill>
              <a:latin typeface="+mn-lt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78711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4412"/>
            <a:ext cx="8229600" cy="72532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Particle-in-cell simulations</a:t>
            </a:r>
            <a:endParaRPr lang="en-US" sz="3200" dirty="0">
              <a:solidFill>
                <a:schemeClr val="bg1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58331" y="1322376"/>
            <a:ext cx="782733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US" sz="2400" dirty="0"/>
              <a:t>In particle-in-cell simulations </a:t>
            </a:r>
            <a:r>
              <a:rPr lang="en-US" sz="2400" dirty="0" smtClean="0"/>
              <a:t>plasma </a:t>
            </a:r>
            <a:r>
              <a:rPr lang="en-US" sz="2400" dirty="0"/>
              <a:t>dynamics is studied by following the trajectories of a large number of particles in their </a:t>
            </a:r>
            <a:r>
              <a:rPr lang="en-US" sz="2400" b="1" i="1" dirty="0">
                <a:solidFill>
                  <a:srgbClr val="FF0000"/>
                </a:solidFill>
              </a:rPr>
              <a:t>self</a:t>
            </a:r>
            <a:r>
              <a:rPr lang="en-US" sz="2400" b="1" i="1" dirty="0" smtClean="0">
                <a:solidFill>
                  <a:srgbClr val="FF0000"/>
                </a:solidFill>
              </a:rPr>
              <a:t>-consistent </a:t>
            </a:r>
            <a:r>
              <a:rPr lang="en-US" sz="2400" dirty="0"/>
              <a:t>electric and magnetic fields</a:t>
            </a:r>
            <a:r>
              <a:rPr lang="en-US" sz="2400" dirty="0" smtClean="0"/>
              <a:t>.</a:t>
            </a:r>
          </a:p>
          <a:p>
            <a:pPr marL="285750" indent="-285750" algn="just">
              <a:buFont typeface="Arial"/>
              <a:buChar char="•"/>
            </a:pPr>
            <a:endParaRPr lang="en-US" sz="2400" dirty="0" smtClean="0"/>
          </a:p>
          <a:p>
            <a:pPr marL="285750" indent="-285750" algn="just">
              <a:buFont typeface="Arial"/>
              <a:buChar char="•"/>
            </a:pPr>
            <a:r>
              <a:rPr lang="en-US" sz="2400" dirty="0" smtClean="0"/>
              <a:t>Due to the limited computing power, </a:t>
            </a:r>
            <a:r>
              <a:rPr lang="en-US" sz="2400" b="1" i="1" dirty="0"/>
              <a:t>real particles are replaced by finite-size superparticles</a:t>
            </a:r>
            <a:r>
              <a:rPr lang="en-US" sz="2400" i="1" dirty="0"/>
              <a:t> </a:t>
            </a:r>
            <a:r>
              <a:rPr lang="en-US" sz="2400" dirty="0"/>
              <a:t>with the mass and charge much larger than those of real particles</a:t>
            </a:r>
            <a:r>
              <a:rPr lang="en-US" sz="2400" dirty="0" smtClean="0"/>
              <a:t>.</a:t>
            </a:r>
          </a:p>
          <a:p>
            <a:pPr algn="just"/>
            <a:endParaRPr lang="en-US" sz="2400" dirty="0" smtClean="0"/>
          </a:p>
          <a:p>
            <a:pPr marL="285750" indent="-285750" algn="just">
              <a:buFont typeface="Arial"/>
              <a:buChar char="•"/>
            </a:pPr>
            <a:r>
              <a:rPr lang="en-US" sz="2400" dirty="0" smtClean="0"/>
              <a:t>The </a:t>
            </a:r>
            <a:r>
              <a:rPr lang="en-US" sz="2400" dirty="0"/>
              <a:t>self-consistent electromagnetic field </a:t>
            </a:r>
            <a:r>
              <a:rPr lang="en-US" sz="2400" dirty="0" smtClean="0"/>
              <a:t>is </a:t>
            </a:r>
            <a:r>
              <a:rPr lang="en-US" sz="2400" dirty="0"/>
              <a:t>computed by solving the Maxwell’s equations using </a:t>
            </a:r>
            <a:r>
              <a:rPr lang="en-US" sz="2400" b="1" i="1" dirty="0"/>
              <a:t>finite-differences</a:t>
            </a:r>
            <a:r>
              <a:rPr lang="en-US" sz="2400" dirty="0"/>
              <a:t> in both space and </a:t>
            </a:r>
            <a:r>
              <a:rPr lang="en-US" sz="2400" dirty="0" smtClean="0"/>
              <a:t>time. </a:t>
            </a:r>
            <a:r>
              <a:rPr lang="en-US" sz="2400" dirty="0"/>
              <a:t>T</a:t>
            </a:r>
            <a:r>
              <a:rPr lang="en-US" sz="2400" dirty="0" smtClean="0"/>
              <a:t>he </a:t>
            </a:r>
            <a:r>
              <a:rPr lang="en-US" sz="2400" dirty="0"/>
              <a:t>grid spacing must resolve the electrons Debye length </a:t>
            </a:r>
            <a:r>
              <a:rPr lang="en-US" sz="2400" dirty="0" smtClean="0"/>
              <a:t>and the time-step must </a:t>
            </a:r>
            <a:r>
              <a:rPr lang="en-US" sz="2400" dirty="0"/>
              <a:t>resolve the electron plasma </a:t>
            </a:r>
            <a:r>
              <a:rPr lang="en-US" sz="2400" dirty="0" smtClean="0"/>
              <a:t>frequency.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Bucharest - Ph.D. Thesis - Gabriel-Ioan Voitcu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 smtClean="0"/>
              <a:t>March 28,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339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10556</TotalTime>
  <Words>1441</Words>
  <Application>Microsoft Macintosh PowerPoint</Application>
  <PresentationFormat>On-screen Show (4:3)</PresentationFormat>
  <Paragraphs>178</Paragraphs>
  <Slides>15</Slides>
  <Notes>3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Equation</vt:lpstr>
      <vt:lpstr>PowerPoint Presentation</vt:lpstr>
      <vt:lpstr>Outline</vt:lpstr>
      <vt:lpstr>Liouville mapping</vt:lpstr>
      <vt:lpstr>Test-kinetic simulations: forward Liouville approach</vt:lpstr>
      <vt:lpstr>Test-kinetic simulations: backward Liouville approach</vt:lpstr>
      <vt:lpstr>The kinetic structure of a proton cloud injected across a transverse magnetic field</vt:lpstr>
      <vt:lpstr>FWD results</vt:lpstr>
      <vt:lpstr>BWD results</vt:lpstr>
      <vt:lpstr>Particle-in-cell simulations</vt:lpstr>
      <vt:lpstr>A typical particle-in-cell cycle</vt:lpstr>
      <vt:lpstr>Transport and penetration of small-Larmor radius plasma clouds across transverse magnetic barriers</vt:lpstr>
      <vt:lpstr>PowerPoint Presentation</vt:lpstr>
      <vt:lpstr>Transport and penetration of small-Larmor radius plasma clouds across transverse magnetic barriers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Gabi</dc:creator>
  <cp:lastModifiedBy>Gabriel Voitcu</cp:lastModifiedBy>
  <cp:revision>1318</cp:revision>
  <dcterms:created xsi:type="dcterms:W3CDTF">2006-08-16T00:00:00Z</dcterms:created>
  <dcterms:modified xsi:type="dcterms:W3CDTF">2015-09-07T20:21:46Z</dcterms:modified>
</cp:coreProperties>
</file>