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9" r:id="rId4"/>
    <p:sldId id="260" r:id="rId5"/>
    <p:sldId id="261" r:id="rId6"/>
    <p:sldId id="278" r:id="rId7"/>
    <p:sldId id="279" r:id="rId8"/>
    <p:sldId id="282" r:id="rId9"/>
    <p:sldId id="265" r:id="rId10"/>
    <p:sldId id="280" r:id="rId11"/>
    <p:sldId id="284" r:id="rId12"/>
    <p:sldId id="270" r:id="rId13"/>
    <p:sldId id="271" r:id="rId14"/>
    <p:sldId id="273" r:id="rId15"/>
    <p:sldId id="294" r:id="rId16"/>
    <p:sldId id="272" r:id="rId17"/>
    <p:sldId id="274" r:id="rId18"/>
    <p:sldId id="297" r:id="rId19"/>
    <p:sldId id="286" r:id="rId20"/>
    <p:sldId id="299" r:id="rId21"/>
    <p:sldId id="276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49" autoAdjust="0"/>
  </p:normalViewPr>
  <p:slideViewPr>
    <p:cSldViewPr>
      <p:cViewPr varScale="1">
        <p:scale>
          <a:sx n="103" d="100"/>
          <a:sy n="10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17/09/15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4581128"/>
            <a:ext cx="8820472" cy="2016224"/>
          </a:xfrm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chemeClr val="tx1"/>
                </a:solidFill>
              </a:rPr>
              <a:t>Chihiro Tao [</a:t>
            </a:r>
            <a:r>
              <a:rPr lang="en-US" altLang="ja-JP" sz="2400" dirty="0" smtClean="0">
                <a:solidFill>
                  <a:schemeClr val="tx1"/>
                </a:solidFill>
              </a:rPr>
              <a:t>1,2], 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Fouad </a:t>
            </a:r>
            <a:r>
              <a:rPr lang="en-US" altLang="ja-JP" sz="2400" dirty="0" err="1">
                <a:solidFill>
                  <a:schemeClr val="tx1"/>
                </a:solidFill>
              </a:rPr>
              <a:t>Sahraoui</a:t>
            </a:r>
            <a:r>
              <a:rPr lang="en-US" altLang="ja-JP" sz="2400" dirty="0">
                <a:solidFill>
                  <a:schemeClr val="tx1"/>
                </a:solidFill>
              </a:rPr>
              <a:t> [2], Dominique Fontaine [2], Judith de </a:t>
            </a:r>
            <a:r>
              <a:rPr lang="en-US" altLang="ja-JP" sz="2400" dirty="0" err="1">
                <a:solidFill>
                  <a:schemeClr val="tx1"/>
                </a:solidFill>
              </a:rPr>
              <a:t>Patoul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[2,3</a:t>
            </a:r>
            <a:r>
              <a:rPr lang="en-US" altLang="ja-JP" sz="2400" dirty="0">
                <a:solidFill>
                  <a:schemeClr val="tx1"/>
                </a:solidFill>
              </a:rPr>
              <a:t>], </a:t>
            </a:r>
            <a:r>
              <a:rPr lang="en-US" altLang="ja-JP" sz="2400" dirty="0" smtClean="0">
                <a:solidFill>
                  <a:schemeClr val="tx1"/>
                </a:solidFill>
              </a:rPr>
              <a:t>Thomas </a:t>
            </a:r>
            <a:r>
              <a:rPr lang="en-US" altLang="ja-JP" sz="2400" dirty="0" err="1">
                <a:solidFill>
                  <a:schemeClr val="tx1"/>
                </a:solidFill>
              </a:rPr>
              <a:t>Chust</a:t>
            </a:r>
            <a:r>
              <a:rPr lang="en-US" altLang="ja-JP" sz="2400" dirty="0">
                <a:solidFill>
                  <a:schemeClr val="tx1"/>
                </a:solidFill>
              </a:rPr>
              <a:t>[2], </a:t>
            </a:r>
            <a:r>
              <a:rPr lang="en-US" altLang="ja-JP" sz="2400" dirty="0" smtClean="0">
                <a:solidFill>
                  <a:schemeClr val="tx1"/>
                </a:solidFill>
              </a:rPr>
              <a:t>Satoshi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Kasahara</a:t>
            </a:r>
            <a:r>
              <a:rPr lang="en-US" altLang="ja-JP" sz="2400" dirty="0" smtClean="0">
                <a:solidFill>
                  <a:schemeClr val="tx1"/>
                </a:solidFill>
              </a:rPr>
              <a:t> [4], </a:t>
            </a:r>
            <a:r>
              <a:rPr lang="en-US" altLang="ja-JP" sz="2400" dirty="0">
                <a:solidFill>
                  <a:schemeClr val="tx1"/>
                </a:solidFill>
              </a:rPr>
              <a:t>and Alessandro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Retinò</a:t>
            </a:r>
            <a:r>
              <a:rPr lang="en-US" altLang="ja-JP" sz="2400" dirty="0" smtClean="0">
                <a:solidFill>
                  <a:schemeClr val="tx1"/>
                </a:solidFill>
              </a:rPr>
              <a:t> [</a:t>
            </a:r>
            <a:r>
              <a:rPr lang="en-US" altLang="ja-JP" sz="2400" dirty="0">
                <a:solidFill>
                  <a:schemeClr val="tx1"/>
                </a:solidFill>
              </a:rPr>
              <a:t>2]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[1] IRAP, </a:t>
            </a:r>
            <a:r>
              <a:rPr lang="en-US" altLang="ja-JP" sz="1600" dirty="0" smtClean="0">
                <a:solidFill>
                  <a:schemeClr val="tx1"/>
                </a:solidFill>
              </a:rPr>
              <a:t>CNRS/OMP/</a:t>
            </a:r>
            <a:r>
              <a:rPr lang="fr-FR" altLang="ja-JP" sz="1600" dirty="0" smtClean="0">
                <a:solidFill>
                  <a:schemeClr val="tx1"/>
                </a:solidFill>
              </a:rPr>
              <a:t>Université </a:t>
            </a:r>
            <a:r>
              <a:rPr lang="fr-FR" altLang="ja-JP" sz="1600" dirty="0">
                <a:solidFill>
                  <a:schemeClr val="tx1"/>
                </a:solidFill>
              </a:rPr>
              <a:t>de </a:t>
            </a:r>
            <a:r>
              <a:rPr lang="fr-FR" altLang="ja-JP" sz="1600" dirty="0" smtClean="0">
                <a:solidFill>
                  <a:schemeClr val="tx1"/>
                </a:solidFill>
              </a:rPr>
              <a:t>Toulouse, France  </a:t>
            </a:r>
            <a:r>
              <a:rPr lang="en-US" altLang="ja-JP" sz="1600" dirty="0" smtClean="0">
                <a:solidFill>
                  <a:schemeClr val="tx1"/>
                </a:solidFill>
              </a:rPr>
              <a:t>[2</a:t>
            </a:r>
            <a:r>
              <a:rPr lang="en-US" altLang="ja-JP" sz="1600" dirty="0">
                <a:solidFill>
                  <a:schemeClr val="tx1"/>
                </a:solidFill>
              </a:rPr>
              <a:t>] LPP, </a:t>
            </a:r>
            <a:r>
              <a:rPr lang="en-US" altLang="ja-JP" sz="1600" dirty="0" smtClean="0">
                <a:solidFill>
                  <a:schemeClr val="tx1"/>
                </a:solidFill>
              </a:rPr>
              <a:t>CNRS/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Ecole</a:t>
            </a: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Polytechnique</a:t>
            </a:r>
            <a:r>
              <a:rPr lang="en-US" altLang="ja-JP" sz="1600" dirty="0" smtClean="0">
                <a:solidFill>
                  <a:schemeClr val="tx1"/>
                </a:solidFill>
              </a:rPr>
              <a:t>, France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[3</a:t>
            </a:r>
            <a:r>
              <a:rPr lang="en-US" altLang="ja-JP" sz="1600" dirty="0">
                <a:solidFill>
                  <a:schemeClr val="tx1"/>
                </a:solidFill>
              </a:rPr>
              <a:t>] </a:t>
            </a:r>
            <a:r>
              <a:rPr lang="en-US" altLang="ja-JP" sz="1600" dirty="0" smtClean="0">
                <a:solidFill>
                  <a:schemeClr val="tx1"/>
                </a:solidFill>
              </a:rPr>
              <a:t>EMPS/CGAFD, University </a:t>
            </a:r>
            <a:r>
              <a:rPr lang="en-US" altLang="ja-JP" sz="1600" dirty="0">
                <a:solidFill>
                  <a:schemeClr val="tx1"/>
                </a:solidFill>
              </a:rPr>
              <a:t>of Exeter, </a:t>
            </a:r>
            <a:r>
              <a:rPr lang="en-US" altLang="ja-JP" sz="1600" dirty="0" smtClean="0">
                <a:solidFill>
                  <a:schemeClr val="tx1"/>
                </a:solidFill>
              </a:rPr>
              <a:t>UK  [4] ISAS, JAXA, Japan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-1" y="0"/>
            <a:ext cx="3588234" cy="3645024"/>
            <a:chOff x="-1" y="0"/>
            <a:chExt cx="3588234" cy="3645024"/>
          </a:xfrm>
        </p:grpSpPr>
        <p:pic>
          <p:nvPicPr>
            <p:cNvPr id="5" name="Picture 14" descr="http://www.planetary.or.jp/Library02/image/library070330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0"/>
              <a:ext cx="3588234" cy="364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-1" y="0"/>
              <a:ext cx="3588234" cy="364502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177429"/>
            <a:ext cx="8496944" cy="2115667"/>
          </a:xfrm>
        </p:spPr>
        <p:txBody>
          <a:bodyPr>
            <a:noAutofit/>
          </a:bodyPr>
          <a:lstStyle/>
          <a:p>
            <a:pPr algn="r"/>
            <a:r>
              <a:rPr lang="en-US" altLang="ja-JP" sz="4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Characteristics of </a:t>
            </a:r>
            <a:r>
              <a:rPr lang="en-US" altLang="ja-JP" sz="48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Jupiter's magnetospheric turbulence</a:t>
            </a:r>
            <a:r>
              <a:rPr lang="en-US" altLang="ja-JP" sz="48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4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observed by </a:t>
            </a:r>
            <a:r>
              <a:rPr lang="en-US" altLang="ja-JP" sz="48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Galileo</a:t>
            </a:r>
            <a:endParaRPr lang="ja-JP" altLang="en-US" sz="4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8233" y="79808"/>
            <a:ext cx="54255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STORM2015</a:t>
            </a:r>
            <a:r>
              <a:rPr lang="en-US" altLang="ja-JP" dirty="0"/>
              <a:t>, Constanta, </a:t>
            </a:r>
            <a:r>
              <a:rPr lang="en-US" altLang="ja-JP" dirty="0" smtClean="0"/>
              <a:t>Romania, 2015/9/6-12</a:t>
            </a:r>
            <a:endParaRPr kumimoji="1" lang="en-US" altLang="ja-JP" dirty="0" smtClean="0"/>
          </a:p>
          <a:p>
            <a:pPr algn="r"/>
            <a:r>
              <a:rPr lang="en-US" altLang="ja-JP" sz="1400" dirty="0" smtClean="0"/>
              <a:t>International Workshop </a:t>
            </a:r>
            <a:r>
              <a:rPr lang="en-US" altLang="ja-JP" sz="1400" dirty="0"/>
              <a:t>and School on Solar system plasma turbulence, intermittency </a:t>
            </a:r>
            <a:r>
              <a:rPr lang="en-US" altLang="ja-JP" sz="1400" dirty="0" smtClean="0"/>
              <a:t>and multifractals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959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1310419"/>
            <a:ext cx="3718709" cy="230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05" y="3698114"/>
            <a:ext cx="3581559" cy="23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Analysis: Plasma parameters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209452"/>
            <a:ext cx="597666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Characteristic plasma parameters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-</a:t>
            </a:r>
            <a:r>
              <a:rPr kumimoji="1" lang="en-US" altLang="ja-JP" dirty="0" smtClean="0"/>
              <a:t>ion cyclotron frequency (</a:t>
            </a:r>
            <a:r>
              <a:rPr kumimoji="1" lang="en-US" altLang="ja-JP" dirty="0" err="1" smtClean="0"/>
              <a:t>fci</a:t>
            </a:r>
            <a:r>
              <a:rPr kumimoji="1" lang="en-US" altLang="ja-JP" dirty="0" smtClean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-ion inertial length (di)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-ion gyro-radius (</a:t>
            </a:r>
            <a:r>
              <a:rPr kumimoji="1" lang="en-US" altLang="ja-JP" dirty="0" err="1" smtClean="0"/>
              <a:t>ρi</a:t>
            </a:r>
            <a:r>
              <a:rPr kumimoji="1" lang="en-US" altLang="ja-JP" dirty="0" smtClean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-plasma beta (β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</a:t>
            </a:r>
          </a:p>
          <a:p>
            <a:endParaRPr kumimoji="1" lang="en-US" altLang="ja-JP" sz="900" dirty="0" smtClean="0"/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 From ion inertia length and ion gyro-radius, 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corresponding characteristic frequencies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 are obtained as follows by </a:t>
            </a:r>
            <a:r>
              <a:rPr kumimoji="1" lang="en-US" altLang="ja-JP" u="sng" dirty="0" smtClean="0">
                <a:sym typeface="Wingdings" panose="05000000000000000000" pitchFamily="2" charset="2"/>
              </a:rPr>
              <a:t>Taylor Assumption</a:t>
            </a:r>
            <a:r>
              <a:rPr kumimoji="1" lang="en-US" altLang="ja-JP" dirty="0" smtClean="0"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-ion inertial length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fdi</a:t>
            </a:r>
            <a:r>
              <a:rPr kumimoji="1" lang="en-US" altLang="ja-JP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-ion gyro-radius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fρi</a:t>
            </a:r>
            <a:r>
              <a:rPr kumimoji="1" lang="en-US" altLang="ja-JP" dirty="0" smtClean="0"/>
              <a:t>)</a:t>
            </a:r>
          </a:p>
          <a:p>
            <a:endParaRPr kumimoji="1" lang="en-US" altLang="ja-JP" sz="800" dirty="0" smtClean="0"/>
          </a:p>
          <a:p>
            <a:r>
              <a:rPr kumimoji="1" lang="en-US" altLang="ja-JP" dirty="0" smtClean="0"/>
              <a:t>Magnetic field : directly observed value</a:t>
            </a:r>
            <a:endParaRPr kumimoji="1" lang="en-US" altLang="ja-JP" dirty="0"/>
          </a:p>
          <a:p>
            <a:r>
              <a:rPr lang="en-US" altLang="ja-JP" dirty="0" smtClean="0"/>
              <a:t>Ion </a:t>
            </a:r>
            <a:r>
              <a:rPr lang="en-US" altLang="ja-JP" dirty="0"/>
              <a:t>density and temperature :</a:t>
            </a:r>
            <a:endParaRPr kumimoji="1" lang="en-US" altLang="ja-JP" dirty="0" smtClean="0"/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 -If data exists: PLS </a:t>
            </a:r>
            <a:r>
              <a:rPr kumimoji="1" lang="en-US" altLang="ja-JP" sz="1400" dirty="0" smtClean="0">
                <a:sym typeface="Wingdings" panose="05000000000000000000" pitchFamily="2" charset="2"/>
              </a:rPr>
              <a:t>[Frank et al., 1992]</a:t>
            </a:r>
            <a:r>
              <a:rPr kumimoji="1"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observation</a:t>
            </a:r>
          </a:p>
          <a:p>
            <a:r>
              <a:rPr kumimoji="1" lang="en-US" altLang="ja-JP" dirty="0" smtClean="0"/>
              <a:t> -If not: refer to an empirical model </a:t>
            </a:r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Bagenal</a:t>
            </a:r>
            <a:r>
              <a:rPr kumimoji="1" lang="en-US" altLang="ja-JP" sz="1400" dirty="0" smtClean="0"/>
              <a:t> and </a:t>
            </a:r>
            <a:r>
              <a:rPr kumimoji="1" lang="en-US" altLang="ja-JP" sz="1400" dirty="0" err="1" smtClean="0"/>
              <a:t>Delamere</a:t>
            </a:r>
            <a:r>
              <a:rPr kumimoji="1" lang="en-US" altLang="ja-JP" sz="1400" dirty="0" smtClean="0"/>
              <a:t>, 2011]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Energetic particle profile based on EPD observation</a:t>
            </a:r>
          </a:p>
          <a:p>
            <a:r>
              <a:rPr lang="en-US" altLang="ja-JP" sz="1400" dirty="0" smtClean="0">
                <a:sym typeface="Wingdings" panose="05000000000000000000" pitchFamily="2" charset="2"/>
              </a:rPr>
              <a:t>[e.g., </a:t>
            </a:r>
            <a:r>
              <a:rPr lang="en-US" altLang="ja-JP" sz="1400" dirty="0" err="1" smtClean="0">
                <a:sym typeface="Wingdings" panose="05000000000000000000" pitchFamily="2" charset="2"/>
              </a:rPr>
              <a:t>Mauk</a:t>
            </a:r>
            <a:r>
              <a:rPr lang="en-US" altLang="ja-JP" sz="1400" dirty="0" smtClean="0">
                <a:sym typeface="Wingdings" panose="05000000000000000000" pitchFamily="2" charset="2"/>
              </a:rPr>
              <a:t> </a:t>
            </a:r>
            <a:r>
              <a:rPr lang="en-US" altLang="ja-JP" sz="1400" dirty="0">
                <a:sym typeface="Wingdings" panose="05000000000000000000" pitchFamily="2" charset="2"/>
              </a:rPr>
              <a:t>et al., </a:t>
            </a:r>
            <a:r>
              <a:rPr lang="en-US" altLang="ja-JP" sz="1400" dirty="0" smtClean="0">
                <a:sym typeface="Wingdings" panose="05000000000000000000" pitchFamily="2" charset="2"/>
              </a:rPr>
              <a:t>2004]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/>
              <a:t>is added.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27382" y="6002704"/>
            <a:ext cx="3491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Fig. Observed and modeled radial profiles of density (upper) and temperature (lower) radial profiles [</a:t>
            </a:r>
            <a:r>
              <a:rPr kumimoji="1" lang="en-US" altLang="ja-JP" sz="1400" dirty="0" err="1" smtClean="0"/>
              <a:t>Bagenal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/>
              <a:t>and </a:t>
            </a:r>
            <a:r>
              <a:rPr kumimoji="1" lang="en-US" altLang="ja-JP" sz="1400" dirty="0" err="1" smtClean="0"/>
              <a:t>Delamere</a:t>
            </a:r>
            <a:r>
              <a:rPr kumimoji="1" lang="en-US" altLang="ja-JP" sz="1400" dirty="0" smtClean="0"/>
              <a:t>, 2011</a:t>
            </a:r>
            <a:r>
              <a:rPr kumimoji="1" lang="en-US" altLang="ja-JP" sz="1400" dirty="0"/>
              <a:t>]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90556" y="4653136"/>
            <a:ext cx="174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GLL Observation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807032"/>
            <a:ext cx="1635736" cy="5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2598" y="2361580"/>
            <a:ext cx="1576471" cy="4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2598" y="2856037"/>
            <a:ext cx="1440159" cy="39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569492"/>
            <a:ext cx="580805" cy="39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22423"/>
              </p:ext>
            </p:extLst>
          </p:nvPr>
        </p:nvGraphicFramePr>
        <p:xfrm>
          <a:off x="3071813" y="4036814"/>
          <a:ext cx="11588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数式" r:id="rId9" imgW="736560" imgH="431640" progId="Equation.3">
                  <p:embed/>
                </p:oleObj>
              </mc:Choice>
              <mc:Fallback>
                <p:oleObj name="数式" r:id="rId9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036814"/>
                        <a:ext cx="1158875" cy="681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10352"/>
              </p:ext>
            </p:extLst>
          </p:nvPr>
        </p:nvGraphicFramePr>
        <p:xfrm>
          <a:off x="3028950" y="4557762"/>
          <a:ext cx="1153338" cy="63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数式" r:id="rId11" imgW="787320" imgH="431640" progId="Equation.3">
                  <p:embed/>
                </p:oleObj>
              </mc:Choice>
              <mc:Fallback>
                <p:oleObj name="数式" r:id="rId11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557762"/>
                        <a:ext cx="1153338" cy="6345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711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" y="3032072"/>
            <a:ext cx="3061811" cy="382592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439" y="1052736"/>
            <a:ext cx="4899805" cy="49307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Spectrum: intermittency</a:t>
            </a:r>
            <a:endParaRPr kumimoji="1" lang="ja-JP" altLang="en-US" dirty="0"/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4504" y="3244914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Br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4037002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B</a:t>
            </a:r>
            <a:r>
              <a:rPr kumimoji="1" lang="en-US" altLang="ja-JP" sz="2000" baseline="-25000" dirty="0" err="1" smtClean="0"/>
              <a:t>θ</a:t>
            </a:r>
            <a:endParaRPr kumimoji="1" lang="ja-JP" altLang="en-US" sz="20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4504" y="4829090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</a:t>
            </a:r>
            <a:r>
              <a:rPr kumimoji="1" lang="en-US" altLang="ja-JP" sz="2000" baseline="-25000" dirty="0" smtClean="0"/>
              <a:t>Φ</a:t>
            </a:r>
            <a:endParaRPr kumimoji="1" lang="ja-JP" altLang="en-US" sz="20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8860" y="6053226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|B|</a:t>
            </a:r>
            <a:endParaRPr kumimoji="1" lang="ja-JP" altLang="en-US" sz="2000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301859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Intermittency </a:t>
            </a:r>
            <a:r>
              <a:rPr lang="en-US" altLang="ja-JP" sz="1600" dirty="0" smtClean="0">
                <a:sym typeface="Wingdings" panose="05000000000000000000" pitchFamily="2" charset="2"/>
              </a:rPr>
              <a:t>dissipation self-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similary</a:t>
            </a:r>
            <a:r>
              <a:rPr lang="en-US" altLang="ja-JP" sz="1600" dirty="0" smtClean="0">
                <a:sym typeface="Wingdings" panose="05000000000000000000" pitchFamily="2" charset="2"/>
              </a:rPr>
              <a:t> or not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en-US" altLang="ja-JP" sz="1600" dirty="0" err="1" smtClean="0"/>
              <a:t>δB</a:t>
            </a:r>
            <a:r>
              <a:rPr lang="en-US" altLang="ja-JP" sz="1600" dirty="0" smtClean="0"/>
              <a:t> </a:t>
            </a:r>
            <a:r>
              <a:rPr lang="ja-JP" altLang="en-US" sz="1600" dirty="0"/>
              <a:t>≡ </a:t>
            </a:r>
            <a:r>
              <a:rPr lang="en-US" altLang="ja-JP" sz="1600" dirty="0" err="1"/>
              <a:t>δ</a:t>
            </a:r>
            <a:r>
              <a:rPr lang="en-US" altLang="ja-JP" sz="1600" dirty="0" err="1" smtClean="0"/>
              <a:t>B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t+τ</a:t>
            </a:r>
            <a:r>
              <a:rPr lang="en-US" altLang="ja-JP" sz="1600" dirty="0" smtClean="0"/>
              <a:t>)-</a:t>
            </a:r>
            <a:r>
              <a:rPr lang="en-US" altLang="ja-JP" sz="1600" dirty="0" err="1"/>
              <a:t>δ</a:t>
            </a:r>
            <a:r>
              <a:rPr lang="en-US" altLang="ja-JP" sz="1600" dirty="0" err="1" smtClean="0"/>
              <a:t>B</a:t>
            </a:r>
            <a:r>
              <a:rPr lang="en-US" altLang="ja-JP" sz="1600" dirty="0" smtClean="0"/>
              <a:t>(t) </a:t>
            </a:r>
          </a:p>
          <a:p>
            <a:r>
              <a:rPr lang="en-US" altLang="ja-JP" sz="1600" dirty="0" smtClean="0"/>
              <a:t>S</a:t>
            </a:r>
            <a:r>
              <a:rPr lang="en-US" altLang="ja-JP" sz="1600" baseline="-25000" dirty="0" smtClean="0"/>
              <a:t>m</a:t>
            </a:r>
            <a:r>
              <a:rPr lang="en-US" altLang="ja-JP" sz="1600" dirty="0" smtClean="0"/>
              <a:t>(τ)=&lt;</a:t>
            </a:r>
            <a:r>
              <a:rPr lang="en-US" altLang="ja-JP" sz="1600" dirty="0" err="1" smtClean="0"/>
              <a:t>δB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t,τ</a:t>
            </a:r>
            <a:r>
              <a:rPr lang="en-US" altLang="ja-JP" sz="1600" dirty="0" smtClean="0"/>
              <a:t>)</a:t>
            </a:r>
            <a:r>
              <a:rPr lang="en-US" altLang="ja-JP" sz="1600" baseline="30000" dirty="0" smtClean="0"/>
              <a:t>m</a:t>
            </a:r>
            <a:r>
              <a:rPr lang="en-US" altLang="ja-JP" sz="1600" dirty="0" smtClean="0"/>
              <a:t>&gt; </a:t>
            </a:r>
            <a:r>
              <a:rPr lang="ja-JP" altLang="en-US" sz="1600" dirty="0" smtClean="0"/>
              <a:t>∝</a:t>
            </a:r>
            <a:r>
              <a:rPr lang="en-US" altLang="ja-JP" sz="1600" dirty="0" err="1" smtClean="0"/>
              <a:t>τ</a:t>
            </a:r>
            <a:r>
              <a:rPr lang="en-US" altLang="ja-JP" sz="1600" baseline="30000" dirty="0" err="1" smtClean="0"/>
              <a:t>ξ</a:t>
            </a:r>
            <a:r>
              <a:rPr lang="en-US" altLang="ja-JP" sz="1600" baseline="30000" dirty="0" smtClean="0"/>
              <a:t>(m)</a:t>
            </a:r>
          </a:p>
          <a:p>
            <a:r>
              <a:rPr lang="en-US" altLang="ja-JP" sz="1600" dirty="0" smtClean="0"/>
              <a:t>m: order S</a:t>
            </a:r>
            <a:r>
              <a:rPr lang="en-US" altLang="ja-JP" sz="1600" baseline="-25000" dirty="0"/>
              <a:t>m</a:t>
            </a:r>
            <a:r>
              <a:rPr lang="en-US" altLang="ja-JP" sz="1600" dirty="0"/>
              <a:t>(τ</a:t>
            </a:r>
            <a:r>
              <a:rPr lang="en-US" altLang="ja-JP" sz="1600" dirty="0" smtClean="0"/>
              <a:t>): structure function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5856" y="5866639"/>
            <a:ext cx="5868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Intermittent </a:t>
            </a:r>
            <a:r>
              <a:rPr lang="en-US" altLang="ja-JP" sz="2000" dirty="0"/>
              <a:t>feature </a:t>
            </a:r>
            <a:r>
              <a:rPr lang="en-US" altLang="ja-JP" sz="2000" dirty="0" smtClean="0"/>
              <a:t>is</a:t>
            </a:r>
          </a:p>
          <a:p>
            <a:r>
              <a:rPr lang="en-US" altLang="ja-JP" sz="2000" dirty="0" smtClean="0"/>
              <a:t>  seen in </a:t>
            </a:r>
            <a:r>
              <a:rPr lang="en-US" altLang="ja-JP" sz="2000" dirty="0"/>
              <a:t>the inertial frequency range of current </a:t>
            </a:r>
            <a:r>
              <a:rPr lang="en-US" altLang="ja-JP" sz="2000" dirty="0" smtClean="0"/>
              <a:t>sheet </a:t>
            </a:r>
          </a:p>
          <a:p>
            <a:r>
              <a:rPr lang="en-US" altLang="ja-JP" sz="2000" dirty="0" smtClean="0"/>
              <a:t>  less </a:t>
            </a:r>
            <a:r>
              <a:rPr lang="en-US" altLang="ja-JP" sz="2000" dirty="0"/>
              <a:t>in the lobe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258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HR events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14393"/>
              </p:ext>
            </p:extLst>
          </p:nvPr>
        </p:nvGraphicFramePr>
        <p:xfrm>
          <a:off x="179511" y="2081619"/>
          <a:ext cx="8784977" cy="451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/>
                <a:gridCol w="1911812"/>
                <a:gridCol w="2196244"/>
                <a:gridCol w="805290"/>
                <a:gridCol w="732081"/>
                <a:gridCol w="878498"/>
                <a:gridCol w="878498"/>
                <a:gridCol w="878497"/>
              </a:tblGrid>
              <a:tr h="49237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Galileo</a:t>
                      </a:r>
                      <a:r>
                        <a:rPr lang="fr-FR" baseline="0" dirty="0" smtClean="0"/>
                        <a:t> (</a:t>
                      </a:r>
                      <a:r>
                        <a:rPr lang="fr-FR" baseline="0" dirty="0" err="1" smtClean="0"/>
                        <a:t>x,y,z</a:t>
                      </a:r>
                      <a:r>
                        <a:rPr lang="fr-FR" baseline="0" dirty="0" smtClean="0"/>
                        <a:t>)</a:t>
                      </a:r>
                      <a:r>
                        <a:rPr lang="fr-FR" baseline="-25000" dirty="0" smtClean="0"/>
                        <a:t>JSE</a:t>
                      </a:r>
                      <a:r>
                        <a:rPr lang="fr-FR" baseline="0" dirty="0" smtClean="0"/>
                        <a:t> [RJ]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</a:t>
                      </a:r>
                      <a:r>
                        <a:rPr lang="fr-FR" baseline="0" dirty="0" smtClean="0"/>
                        <a:t> [RJ]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LT [h]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β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 2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1996/06/30 02:00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(-25.9, 8.57, 0.186)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22.7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2.43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2.11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1996/09/11 02:38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(-39.2, 1.5, -0.22)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39.3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0.59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1.89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1997/03/30 18:49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(-14.7,</a:t>
                      </a:r>
                      <a:r>
                        <a:rPr lang="fr-FR" baseline="0" dirty="0" smtClean="0"/>
                        <a:t> -43.9, -0.037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46.3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0.98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2.53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1997/05/06 13:00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(-0.2, -25.3, -0.38)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5.9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1.94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1997/08/23</a:t>
                      </a:r>
                      <a:r>
                        <a:rPr lang="fr-FR" baseline="0" dirty="0" smtClean="0"/>
                        <a:t> 14:07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(-125.8,</a:t>
                      </a:r>
                      <a:r>
                        <a:rPr lang="fr-FR" baseline="0" dirty="0" smtClean="0"/>
                        <a:t> -31.9, -0.52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129.8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2.33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1997/07/04 14:09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(-56.6,</a:t>
                      </a:r>
                      <a:r>
                        <a:rPr lang="fr-FR" baseline="0" dirty="0" smtClean="0"/>
                        <a:t> 30.9, -0.12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64.5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1.43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2.48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1997/07/28 13:50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(-0.7, 18.2, -0.04)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1.38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2.26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ja-JP" dirty="0" smtClean="0"/>
                        <a:t>1999/05/03 15:59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(8.5,</a:t>
                      </a:r>
                      <a:r>
                        <a:rPr lang="fr-FR" baseline="0" dirty="0" smtClean="0"/>
                        <a:t> -3.8, -0.02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2.07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1999/07/01 23:52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(3.6,</a:t>
                      </a:r>
                      <a:r>
                        <a:rPr lang="fr-FR" baseline="0" dirty="0" smtClean="0"/>
                        <a:t> -6.9, 0.00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2.19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2002/11/03 15:27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(17.2,</a:t>
                      </a:r>
                      <a:r>
                        <a:rPr lang="fr-FR" baseline="0" dirty="0" smtClean="0"/>
                        <a:t> 23.5, -0.29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2.40</a:t>
                      </a:r>
                      <a:endParaRPr lang="fr-FR" dirty="0"/>
                    </a:p>
                  </a:txBody>
                  <a:tcPr/>
                </a:tc>
              </a:tr>
              <a:tr h="35002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2002/11/04</a:t>
                      </a:r>
                      <a:r>
                        <a:rPr lang="fr-FR" baseline="0" dirty="0" smtClean="0"/>
                        <a:t> 21:48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(2.4, 9.9,</a:t>
                      </a:r>
                      <a:r>
                        <a:rPr lang="fr-FR" baseline="0" dirty="0" smtClean="0"/>
                        <a:t> -0.12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1.68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tao\JupF\p_turb\20140511sfp\pf3_o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9196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1800" y="155679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-11 events (of 23) with power well above the “minimum”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642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66" y="1673226"/>
            <a:ext cx="3000375" cy="32861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0" y="1609750"/>
            <a:ext cx="4352925" cy="4591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Spectrum : spectral index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805983" y="501317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Spectral index 0.5-1.9 for f &lt; fb </a:t>
            </a:r>
          </a:p>
          <a:p>
            <a:r>
              <a:rPr lang="en-US" sz="2400" dirty="0" smtClean="0"/>
              <a:t>                          1.7-2.5   for f &gt; fb </a:t>
            </a:r>
          </a:p>
        </p:txBody>
      </p:sp>
      <p:sp>
        <p:nvSpPr>
          <p:cNvPr id="8" name="テキスト ボックス 4"/>
          <p:cNvSpPr txBox="1"/>
          <p:nvPr/>
        </p:nvSpPr>
        <p:spPr>
          <a:xfrm>
            <a:off x="5167275" y="1317124"/>
            <a:ext cx="323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Histogram of spectral index</a:t>
            </a:r>
            <a:endParaRPr kumimoji="1" lang="ja-JP" altLang="en-US" sz="2000" dirty="0"/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lang="ja-JP" altLang="en-US" dirty="0"/>
          </a:p>
        </p:txBody>
      </p:sp>
      <p:sp>
        <p:nvSpPr>
          <p:cNvPr id="10" name="テキスト ボックス 4"/>
          <p:cNvSpPr txBox="1"/>
          <p:nvPr/>
        </p:nvSpPr>
        <p:spPr>
          <a:xfrm>
            <a:off x="539552" y="129645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Spectra from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LR</a:t>
            </a:r>
            <a:r>
              <a:rPr kumimoji="1" lang="en-US" altLang="ja-JP" sz="2000" dirty="0" smtClean="0"/>
              <a:t> and 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HR</a:t>
            </a:r>
            <a:r>
              <a:rPr kumimoji="1" lang="en-US" altLang="ja-JP" sz="2000" dirty="0" smtClean="0"/>
              <a:t> data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2264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0" y="1609750"/>
            <a:ext cx="4352925" cy="45910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243" y="1857883"/>
            <a:ext cx="3505200" cy="3162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Spectrum: break point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605438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Spectral breaking frequency is</a:t>
            </a:r>
          </a:p>
          <a:p>
            <a:r>
              <a:rPr kumimoji="1" lang="en-US" altLang="ja-JP" sz="2400" dirty="0" smtClean="0"/>
              <a:t>-close to frequency at</a:t>
            </a:r>
            <a:r>
              <a:rPr kumimoji="1" lang="en-US" altLang="ja-JP" sz="2400" dirty="0" smtClean="0">
                <a:solidFill>
                  <a:schemeClr val="accent6"/>
                </a:solidFill>
              </a:rPr>
              <a:t> ion inertial length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gyro radius</a:t>
            </a:r>
          </a:p>
        </p:txBody>
      </p:sp>
      <p:sp>
        <p:nvSpPr>
          <p:cNvPr id="7" name="テキスト ボックス 4"/>
          <p:cNvSpPr txBox="1"/>
          <p:nvPr/>
        </p:nvSpPr>
        <p:spPr>
          <a:xfrm>
            <a:off x="539552" y="129645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Spectra from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LR</a:t>
            </a:r>
            <a:r>
              <a:rPr kumimoji="1" lang="en-US" altLang="ja-JP" sz="2000" dirty="0" smtClean="0"/>
              <a:t> and 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HR</a:t>
            </a:r>
            <a:r>
              <a:rPr kumimoji="1" lang="en-US" altLang="ja-JP" sz="2000" dirty="0" smtClean="0"/>
              <a:t> data</a:t>
            </a:r>
            <a:endParaRPr kumimoji="1" lang="ja-JP" altLang="en-US" sz="2000" dirty="0"/>
          </a:p>
        </p:txBody>
      </p:sp>
      <p:sp>
        <p:nvSpPr>
          <p:cNvPr id="8" name="テキスト ボックス 4"/>
          <p:cNvSpPr txBox="1"/>
          <p:nvPr/>
        </p:nvSpPr>
        <p:spPr>
          <a:xfrm>
            <a:off x="4932040" y="129071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Ion characteristic (x-axis) and break frequencies (y-axis)</a:t>
            </a:r>
            <a:endParaRPr kumimoji="1" lang="ja-JP" altLang="en-US" sz="2000" dirty="0"/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82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Spectrum: </a:t>
            </a:r>
            <a:r>
              <a:rPr lang="en-US" altLang="ja-JP" dirty="0" smtClean="0"/>
              <a:t>small spectral index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0" y="1609750"/>
            <a:ext cx="4352925" cy="45910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9552" y="129645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Spectra from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LR</a:t>
            </a:r>
            <a:r>
              <a:rPr kumimoji="1" lang="en-US" altLang="ja-JP" sz="2000" dirty="0" smtClean="0"/>
              <a:t> and 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HR</a:t>
            </a:r>
            <a:r>
              <a:rPr kumimoji="1" lang="en-US" altLang="ja-JP" sz="2000" dirty="0" smtClean="0"/>
              <a:t> data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42" y="1648873"/>
            <a:ext cx="4113896" cy="4018611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850444" y="1700808"/>
            <a:ext cx="216024" cy="21602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850444" y="2265442"/>
            <a:ext cx="216024" cy="21602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850444" y="2591192"/>
            <a:ext cx="216024" cy="21602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850444" y="3584446"/>
            <a:ext cx="216024" cy="21602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853872" y="4551412"/>
            <a:ext cx="216024" cy="21602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873304" y="4911452"/>
            <a:ext cx="216024" cy="216024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638" y="5225772"/>
            <a:ext cx="1812943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Small </a:t>
            </a:r>
            <a:r>
              <a:rPr lang="en-US" altLang="ja-JP" sz="1600" b="1" dirty="0" smtClean="0"/>
              <a:t>slope events</a:t>
            </a:r>
            <a:endParaRPr kumimoji="1" lang="ja-JP" alt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63688" y="627970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Small slope cases are seen in the dawnside observations</a:t>
            </a:r>
            <a:endParaRPr kumimoji="1" lang="en-US" altLang="ja-JP" sz="2400" dirty="0" smtClean="0">
              <a:solidFill>
                <a:srgbClr val="0070C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5398378" y="4377298"/>
            <a:ext cx="2053942" cy="707886"/>
            <a:chOff x="5398378" y="4377298"/>
            <a:chExt cx="2520280" cy="70788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398378" y="4377298"/>
              <a:ext cx="2520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rgbClr val="FF0000"/>
                  </a:solidFill>
                </a:rPr>
                <a:t>■</a:t>
              </a:r>
              <a:r>
                <a:rPr lang="ja-JP" altLang="en-US" sz="2000" b="1" dirty="0" smtClean="0"/>
                <a:t> </a:t>
              </a:r>
              <a:r>
                <a:rPr lang="en-US" altLang="ja-JP" sz="2000" b="1" dirty="0" smtClean="0"/>
                <a:t>slope &gt;1.36</a:t>
              </a:r>
            </a:p>
            <a:p>
              <a:r>
                <a:rPr kumimoji="1" lang="ja-JP" altLang="en-US" sz="1400" b="1" dirty="0" smtClean="0">
                  <a:solidFill>
                    <a:srgbClr val="FF0000"/>
                  </a:solidFill>
                </a:rPr>
                <a:t>■</a:t>
              </a:r>
              <a:r>
                <a:rPr kumimoji="1" lang="ja-JP" altLang="en-US" sz="2000" b="1" dirty="0" smtClean="0"/>
                <a:t> </a:t>
              </a:r>
              <a:r>
                <a:rPr lang="en-US" altLang="ja-JP" sz="2000" b="1" dirty="0" smtClean="0"/>
                <a:t>slope &lt;1.05</a:t>
              </a:r>
              <a:endParaRPr kumimoji="1" lang="ja-JP" altLang="en-US" sz="2000" b="1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500436" y="4786992"/>
              <a:ext cx="218644" cy="188022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642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5" y="4149080"/>
            <a:ext cx="5153069" cy="216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tao\JupF\p_turb\20140511sfp\pf3_o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9" y="3253085"/>
            <a:ext cx="3672408" cy="35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032975" y="3397101"/>
            <a:ext cx="1584176" cy="7078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LR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HR</a:t>
            </a:r>
            <a:r>
              <a:rPr kumimoji="1" lang="en-US" altLang="ja-JP" sz="2000" dirty="0" smtClean="0"/>
              <a:t> obs</a:t>
            </a:r>
            <a:r>
              <a:rPr lang="en-US" altLang="ja-JP" sz="2000" dirty="0"/>
              <a:t>.</a:t>
            </a:r>
            <a:endParaRPr kumimoji="1" lang="en-US" altLang="ja-JP" sz="2000" dirty="0" smtClean="0"/>
          </a:p>
          <a:p>
            <a:r>
              <a:rPr lang="en-US" altLang="ja-JP" sz="2000" dirty="0" smtClean="0">
                <a:solidFill>
                  <a:srgbClr val="00B0F0"/>
                </a:solidFill>
              </a:rPr>
              <a:t>p</a:t>
            </a:r>
            <a:r>
              <a:rPr kumimoji="1" lang="en-US" altLang="ja-JP" sz="2000" dirty="0" smtClean="0">
                <a:solidFill>
                  <a:srgbClr val="00B0F0"/>
                </a:solidFill>
              </a:rPr>
              <a:t>lasma obs.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kumimoji="1" lang="en-US" altLang="ja-JP" dirty="0" smtClean="0"/>
              <a:t>. Statistical analysis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242626"/>
            <a:ext cx="846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/>
              <a:t>Galileo in the magnetosphere</a:t>
            </a:r>
            <a:endParaRPr kumimoji="1" lang="en-US" altLang="ja-JP" sz="2000" u="sng" dirty="0" smtClean="0">
              <a:sym typeface="Wingdings" panose="05000000000000000000" pitchFamily="2" charset="2"/>
            </a:endParaRPr>
          </a:p>
          <a:p>
            <a:r>
              <a:rPr lang="en-US" altLang="ja-JP" sz="2000" dirty="0">
                <a:sym typeface="Wingdings" panose="05000000000000000000" pitchFamily="2" charset="2"/>
              </a:rPr>
              <a:t>Low resolution (</a:t>
            </a:r>
            <a:r>
              <a:rPr lang="en-US" altLang="ja-JP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LR</a:t>
            </a:r>
            <a:r>
              <a:rPr lang="en-US" altLang="ja-JP" sz="2000" dirty="0">
                <a:sym typeface="Wingdings" panose="05000000000000000000" pitchFamily="2" charset="2"/>
              </a:rPr>
              <a:t>) data : </a:t>
            </a:r>
            <a:r>
              <a:rPr lang="en-US" altLang="ja-JP" sz="2000" dirty="0">
                <a:solidFill>
                  <a:srgbClr val="0070C0"/>
                </a:solidFill>
                <a:sym typeface="Wingdings" panose="05000000000000000000" pitchFamily="2" charset="2"/>
              </a:rPr>
              <a:t>Δt~24 sec. </a:t>
            </a:r>
            <a:r>
              <a:rPr lang="en-US" altLang="ja-JP" sz="2000" dirty="0">
                <a:sym typeface="Wingdings" panose="05000000000000000000" pitchFamily="2" charset="2"/>
              </a:rPr>
              <a:t>June 23, 1996 – Nov. 11, 2002</a:t>
            </a:r>
            <a:endParaRPr lang="en-US" altLang="ja-JP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kumimoji="1" lang="en-US" altLang="ja-JP" sz="2000" dirty="0" smtClean="0">
              <a:sym typeface="Wingdings" panose="05000000000000000000" pitchFamily="2" charset="2"/>
            </a:endParaRPr>
          </a:p>
          <a:p>
            <a:r>
              <a:rPr kumimoji="1" lang="en-US" altLang="ja-JP" sz="2000" dirty="0" smtClean="0">
                <a:sym typeface="Wingdings" panose="05000000000000000000" pitchFamily="2" charset="2"/>
              </a:rPr>
              <a:t>*Separate current sheet &amp; lobe (automatically)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645333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Fig. An example of </a:t>
            </a:r>
            <a:r>
              <a:rPr lang="en-US" altLang="ja-JP" sz="1600" dirty="0" smtClean="0"/>
              <a:t>CS/lobe separation</a:t>
            </a:r>
            <a:endParaRPr kumimoji="1" lang="ja-JP" altLang="en-US" sz="1600" dirty="0"/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497954" y="5585379"/>
            <a:ext cx="1077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|B| [</a:t>
            </a:r>
            <a:r>
              <a:rPr kumimoji="1" lang="en-US" altLang="ja-JP" dirty="0" err="1" smtClean="0"/>
              <a:t>nT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547915" y="4334561"/>
            <a:ext cx="977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Br [</a:t>
            </a:r>
            <a:r>
              <a:rPr kumimoji="1" lang="en-US" altLang="ja-JP" dirty="0" err="1" smtClean="0"/>
              <a:t>nT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752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933750" y="1352550"/>
            <a:ext cx="6185148" cy="4740746"/>
            <a:chOff x="115044" y="1548284"/>
            <a:chExt cx="5965825" cy="4610100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259632" y="208546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x-axis:</a:t>
              </a:r>
              <a:r>
                <a:rPr kumimoji="1" lang="en-US" altLang="ja-JP" dirty="0" smtClean="0"/>
                <a:t> frequency		</a:t>
              </a:r>
              <a:r>
                <a:rPr lang="en-US" altLang="ja-JP" dirty="0"/>
                <a:t>normalized by </a:t>
              </a:r>
              <a:r>
                <a:rPr lang="en-US" altLang="ja-JP" dirty="0" err="1" smtClean="0"/>
                <a:t>fci</a:t>
              </a:r>
              <a:endParaRPr lang="ja-JP" altLang="en-US" dirty="0"/>
            </a:p>
          </p:txBody>
        </p:sp>
        <p:pic>
          <p:nvPicPr>
            <p:cNvPr id="16" name="図 15" descr="C:\tao\JupF\p_turb\20140602pv1\pf8_ssp.eps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44" y="1548284"/>
              <a:ext cx="5753100" cy="4610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1135241" y="4180438"/>
              <a:ext cx="4945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normalized by </a:t>
              </a:r>
              <a:r>
                <a:rPr lang="en-US" altLang="ja-JP" dirty="0" err="1" smtClean="0"/>
                <a:t>fρi</a:t>
              </a:r>
              <a:r>
                <a:rPr kumimoji="1" lang="en-US" altLang="ja-JP" dirty="0" smtClean="0"/>
                <a:t>		</a:t>
              </a:r>
              <a:r>
                <a:rPr lang="en-US" altLang="ja-JP" dirty="0"/>
                <a:t> normalized by </a:t>
              </a:r>
              <a:r>
                <a:rPr lang="en-US" altLang="ja-JP" dirty="0" err="1" smtClean="0"/>
                <a:t>fdi</a:t>
              </a:r>
              <a:endParaRPr kumimoji="1" lang="ja-JP" altLang="en-US" dirty="0"/>
            </a:p>
          </p:txBody>
        </p:sp>
      </p:grpSp>
      <p:sp>
        <p:nvSpPr>
          <p:cNvPr id="18" name="タイトル 1"/>
          <p:cNvSpPr txBox="1">
            <a:spLocks/>
          </p:cNvSpPr>
          <p:nvPr/>
        </p:nvSpPr>
        <p:spPr>
          <a:xfrm>
            <a:off x="265823" y="370310"/>
            <a:ext cx="8193965" cy="124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 smtClean="0"/>
              <a:t>5. Statistics: Radial dependence</a:t>
            </a:r>
            <a:endParaRPr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42378" y="4365104"/>
            <a:ext cx="2851052" cy="2392266"/>
            <a:chOff x="5776690" y="4182986"/>
            <a:chExt cx="3149045" cy="253653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690" y="4182986"/>
              <a:ext cx="3040483" cy="222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6120556" y="6327918"/>
              <a:ext cx="2805179" cy="39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[</a:t>
              </a:r>
              <a:r>
                <a:rPr kumimoji="1" lang="en-US" altLang="ja-JP" dirty="0" err="1" smtClean="0"/>
                <a:t>Bourouaine</a:t>
              </a:r>
              <a:r>
                <a:rPr kumimoji="1" lang="en-US" altLang="ja-JP" dirty="0" smtClean="0"/>
                <a:t> et al., 2012]</a:t>
              </a:r>
              <a:endParaRPr kumimoji="1" lang="ja-JP" altLang="en-US" dirty="0"/>
            </a:p>
          </p:txBody>
        </p:sp>
        <p:sp>
          <p:nvSpPr>
            <p:cNvPr id="22" name="ZoneTexte 13"/>
            <p:cNvSpPr txBox="1"/>
            <p:nvPr/>
          </p:nvSpPr>
          <p:spPr>
            <a:xfrm>
              <a:off x="6969705" y="4302659"/>
              <a:ext cx="1761469" cy="39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LF </a:t>
              </a:r>
              <a:r>
                <a:rPr lang="el-GR" dirty="0" smtClean="0">
                  <a:solidFill>
                    <a:srgbClr val="0000CC"/>
                  </a:solidFill>
                </a:rPr>
                <a:t>α</a:t>
              </a:r>
              <a:r>
                <a:rPr lang="en-US" dirty="0" smtClean="0">
                  <a:solidFill>
                    <a:srgbClr val="0000CC"/>
                  </a:solidFill>
                </a:rPr>
                <a:t>         </a:t>
              </a:r>
              <a:r>
                <a:rPr lang="en-US" dirty="0" smtClean="0">
                  <a:solidFill>
                    <a:srgbClr val="00B050"/>
                  </a:solidFill>
                </a:rPr>
                <a:t>HF </a:t>
              </a:r>
              <a:r>
                <a:rPr lang="el-GR" dirty="0" smtClean="0">
                  <a:solidFill>
                    <a:srgbClr val="00B050"/>
                  </a:solidFill>
                </a:rPr>
                <a:t>α</a:t>
              </a:r>
              <a:endParaRPr lang="en-US" dirty="0" smtClean="0">
                <a:solidFill>
                  <a:srgbClr val="00B050"/>
                </a:solidFill>
              </a:endParaRPr>
            </a:p>
          </p:txBody>
        </p:sp>
        <p:sp>
          <p:nvSpPr>
            <p:cNvPr id="23" name="ZoneTexte 12"/>
            <p:cNvSpPr txBox="1"/>
            <p:nvPr/>
          </p:nvSpPr>
          <p:spPr>
            <a:xfrm>
              <a:off x="6584926" y="5263899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(for fluid)</a:t>
              </a:r>
              <a:endParaRPr lang="en-US" sz="14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79512" y="1909281"/>
            <a:ext cx="2571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-Most concentration of PSD by normalization with </a:t>
            </a:r>
            <a:r>
              <a:rPr lang="en-US" altLang="ja-JP" sz="2000" dirty="0" err="1" smtClean="0"/>
              <a:t>fci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710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02" y="980728"/>
            <a:ext cx="5484226" cy="289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" y="1568222"/>
            <a:ext cx="3526066" cy="50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5. Statistics: Radial </a:t>
            </a:r>
            <a:r>
              <a:rPr lang="en-US" altLang="ja-JP" dirty="0" smtClean="0"/>
              <a:t>dependence 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9762" y="6516052"/>
            <a:ext cx="244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Radial distance [</a:t>
            </a:r>
            <a:r>
              <a:rPr kumimoji="1" lang="en-US" altLang="ja-JP" dirty="0" err="1" smtClean="0"/>
              <a:t>Rj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3933056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-Large deviation of flatness from Gaussian (=3) for plasma sheet case than lobe.</a:t>
            </a:r>
          </a:p>
          <a:p>
            <a:endParaRPr lang="en-US" altLang="ja-JP" sz="2200" dirty="0"/>
          </a:p>
          <a:p>
            <a:r>
              <a:rPr lang="en-US" altLang="ja-JP" sz="2200" dirty="0" smtClean="0"/>
              <a:t>-PSD is large in the plasma sheet with enhancement at ~50 R</a:t>
            </a:r>
            <a:r>
              <a:rPr lang="en-US" altLang="ja-JP" sz="2200" baseline="-25000" dirty="0" smtClean="0"/>
              <a:t>J</a:t>
            </a:r>
            <a:r>
              <a:rPr lang="en-US" altLang="ja-JP" sz="2200" dirty="0" smtClean="0"/>
              <a:t> and ~100 R</a:t>
            </a:r>
            <a:r>
              <a:rPr lang="en-US" altLang="ja-JP" sz="2200" baseline="-25000" dirty="0" smtClean="0"/>
              <a:t>J</a:t>
            </a:r>
            <a:r>
              <a:rPr kumimoji="1" lang="en-US" altLang="ja-JP" sz="2200" dirty="0" smtClean="0"/>
              <a:t>.</a:t>
            </a:r>
          </a:p>
          <a:p>
            <a:endParaRPr kumimoji="1" lang="en-US" altLang="ja-JP" sz="2200" dirty="0" smtClean="0"/>
          </a:p>
          <a:p>
            <a:r>
              <a:rPr lang="en-US" altLang="ja-JP" sz="2200" dirty="0" smtClean="0"/>
              <a:t>-PSD enhancements at ~50 </a:t>
            </a:r>
            <a:r>
              <a:rPr lang="en-US" altLang="ja-JP" sz="2200" dirty="0"/>
              <a:t>R</a:t>
            </a:r>
            <a:r>
              <a:rPr lang="en-US" altLang="ja-JP" sz="2200" baseline="-25000" dirty="0"/>
              <a:t>J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is seen in the duskside and ~</a:t>
            </a:r>
            <a:r>
              <a:rPr lang="en-US" altLang="ja-JP" sz="2200" dirty="0"/>
              <a:t>100 R</a:t>
            </a:r>
            <a:r>
              <a:rPr lang="en-US" altLang="ja-JP" sz="2200" baseline="-25000" dirty="0"/>
              <a:t>J</a:t>
            </a:r>
            <a:r>
              <a:rPr lang="en-US" altLang="ja-JP" sz="2200" dirty="0"/>
              <a:t> </a:t>
            </a:r>
            <a:r>
              <a:rPr lang="en-US" altLang="ja-JP" sz="2200" dirty="0" smtClean="0"/>
              <a:t>in the dawnside.</a:t>
            </a:r>
            <a:endParaRPr kumimoji="1" lang="en-US" altLang="ja-JP" sz="2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1840" y="1784250"/>
            <a:ext cx="10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Plasma sheet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>
                <a:solidFill>
                  <a:srgbClr val="00B050"/>
                </a:solidFill>
              </a:rPr>
              <a:t>lobe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45572" y="569730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awn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dusk</a:t>
            </a:r>
          </a:p>
        </p:txBody>
      </p:sp>
      <p:sp>
        <p:nvSpPr>
          <p:cNvPr id="7" name="下矢印 6"/>
          <p:cNvSpPr/>
          <p:nvPr/>
        </p:nvSpPr>
        <p:spPr>
          <a:xfrm>
            <a:off x="1357928" y="435367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2377470" y="4376534"/>
            <a:ext cx="216024" cy="216024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1369358" y="1852826"/>
            <a:ext cx="216024" cy="21602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472338" y="1836822"/>
            <a:ext cx="216024" cy="21602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09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78" y="287819"/>
            <a:ext cx="3321922" cy="2996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US" altLang="ja-JP" dirty="0" smtClean="0"/>
              <a:t>6. </a:t>
            </a:r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8032" y="1447847"/>
            <a:ext cx="8676456" cy="3637337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altLang="ja-JP" sz="2200" dirty="0" smtClean="0"/>
              <a:t>1. Dependence of the breakpoint frequency</a:t>
            </a:r>
          </a:p>
          <a:p>
            <a:r>
              <a:rPr lang="en-US" altLang="ja-JP" sz="2200" dirty="0" smtClean="0"/>
              <a:t> on the ion gyrofrequency, than ion scales</a:t>
            </a:r>
          </a:p>
          <a:p>
            <a:r>
              <a:rPr lang="en-US" altLang="ja-JP" sz="2200" dirty="0" smtClean="0"/>
              <a:t>  (cf. Ion inertial scale for solar wind)</a:t>
            </a: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 Possible role of ion cyclotron waves and resonance</a:t>
            </a: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 in the dissipation of magnetic energy into particle heating</a:t>
            </a:r>
          </a:p>
          <a:p>
            <a:endParaRPr lang="en-US" altLang="ja-JP" sz="1400" dirty="0" smtClean="0"/>
          </a:p>
          <a:p>
            <a:r>
              <a:rPr lang="en-US" altLang="ja-JP" sz="2200" dirty="0"/>
              <a:t>*</a:t>
            </a:r>
            <a:r>
              <a:rPr lang="en-US" altLang="ja-JP" sz="2200" dirty="0" smtClean="0"/>
              <a:t>There is also an ambiguity in the plasma data,</a:t>
            </a:r>
          </a:p>
          <a:p>
            <a:r>
              <a:rPr lang="en-US" altLang="ja-JP" sz="2200" dirty="0" smtClean="0"/>
              <a:t> model, and Taylor assumption</a:t>
            </a: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  Expect to JUICE (future mission 2030-)</a:t>
            </a:r>
            <a:endParaRPr lang="en-US" altLang="ja-JP" sz="2200" dirty="0" smtClean="0"/>
          </a:p>
          <a:p>
            <a:endParaRPr lang="en-US" altLang="ja-JP" sz="2200" dirty="0" smtClean="0"/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544" y="5373216"/>
            <a:ext cx="8639944" cy="132901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altLang="ja-JP" sz="2400" dirty="0" smtClean="0">
                <a:sym typeface="Wingdings" panose="05000000000000000000" pitchFamily="2" charset="2"/>
              </a:rPr>
              <a:t>2. (Intermittency at current sheet) &gt; (Intermittency at lobe)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This regional dependence is similar as seen in the Earth magnetotail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 [Weygand et al., 2005]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 reflecting local structures (i.e., reconnection and resulting flow).</a:t>
            </a:r>
          </a:p>
        </p:txBody>
      </p:sp>
    </p:spTree>
    <p:extLst>
      <p:ext uri="{BB962C8B-B14F-4D97-AF65-F5344CB8AC3E}">
        <p14:creationId xmlns:p14="http://schemas.microsoft.com/office/powerpoint/2010/main" val="141137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1. Intro. Turbulence and Space Plasma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37510" y="3356992"/>
            <a:ext cx="3154370" cy="2673588"/>
            <a:chOff x="5779926" y="4039763"/>
            <a:chExt cx="3154370" cy="267358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926" y="4039763"/>
              <a:ext cx="3154370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372200" y="6344019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[</a:t>
              </a:r>
              <a:r>
                <a:rPr kumimoji="1" lang="en-US" altLang="ja-JP" dirty="0" err="1" smtClean="0"/>
                <a:t>Bourouaine</a:t>
              </a:r>
              <a:r>
                <a:rPr kumimoji="1" lang="en-US" altLang="ja-JP" dirty="0" smtClean="0"/>
                <a:t> et al., 2012]</a:t>
              </a:r>
              <a:endParaRPr kumimoji="1" lang="ja-JP" altLang="en-US" dirty="0"/>
            </a:p>
          </p:txBody>
        </p:sp>
        <p:sp>
          <p:nvSpPr>
            <p:cNvPr id="8" name="ZoneTexte 12"/>
            <p:cNvSpPr txBox="1"/>
            <p:nvPr/>
          </p:nvSpPr>
          <p:spPr>
            <a:xfrm>
              <a:off x="6584926" y="5263899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(for fluid)</a:t>
              </a:r>
              <a:endParaRPr lang="en-US" sz="14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23528" y="1377350"/>
            <a:ext cx="8478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*Turbulence is a ubiquitous phenomenon seen both in fluid and plasma</a:t>
            </a:r>
          </a:p>
          <a:p>
            <a:r>
              <a:rPr kumimoji="1" lang="en-US" altLang="ja-JP" sz="2200" dirty="0" smtClean="0"/>
              <a:t>*Turbulence</a:t>
            </a:r>
            <a:r>
              <a:rPr lang="en-US" altLang="ja-JP" sz="2200" dirty="0" smtClean="0"/>
              <a:t> couples multi-scales</a:t>
            </a:r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r>
              <a:rPr kumimoji="1" lang="en-US" altLang="ja-JP" sz="2200" dirty="0" smtClean="0"/>
              <a:t>*Space plasma in various regions provides various parameters</a:t>
            </a:r>
          </a:p>
        </p:txBody>
      </p:sp>
      <p:pic>
        <p:nvPicPr>
          <p:cNvPr id="2050" name="Picture 2" descr="http://www.daystarfilters.com/Sun_Day/sun_earth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69544"/>
            <a:ext cx="5112568" cy="33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076056" y="6579260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http://www.daystarfilters.com/Sun_Day/SunEarth.shtml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3614246"/>
            <a:ext cx="473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92D05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92D050"/>
                </a:solidFill>
              </a:rPr>
              <a:t>olar wind -- planetary environment</a:t>
            </a:r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76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 Discussion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300929"/>
            <a:ext cx="8639944" cy="237545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3. Large total power in the duskside (dawnside) at &lt;50 R</a:t>
            </a:r>
            <a:r>
              <a:rPr lang="en-US" altLang="ja-JP" sz="2400" baseline="-25000" dirty="0" smtClean="0">
                <a:solidFill>
                  <a:prstClr val="black"/>
                </a:solidFill>
                <a:sym typeface="Wingdings" panose="05000000000000000000" pitchFamily="2" charset="2"/>
              </a:rPr>
              <a:t>J</a:t>
            </a:r>
            <a:r>
              <a:rPr lang="en-US" altLang="ja-JP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(&gt;80 R</a:t>
            </a:r>
            <a:r>
              <a:rPr lang="en-US" altLang="ja-JP" sz="2400" baseline="-25000" dirty="0" smtClean="0">
                <a:solidFill>
                  <a:prstClr val="black"/>
                </a:solidFill>
                <a:sym typeface="Wingdings" panose="05000000000000000000" pitchFamily="2" charset="2"/>
              </a:rPr>
              <a:t>J</a:t>
            </a:r>
            <a:r>
              <a:rPr lang="en-US" altLang="ja-JP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</a:p>
          <a:p>
            <a:pPr lvl="0"/>
            <a:r>
              <a:rPr lang="en-US" altLang="ja-JP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4. Small spectral index at the dawnside is close to -1 in the “energy-containing scale”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*Reconnection-like magnetic features is observed at these locations, while ion flow and density change is associated with those in the dawnside </a:t>
            </a:r>
            <a:r>
              <a:rPr lang="en-US" altLang="ja-JP" dirty="0" smtClean="0">
                <a:sym typeface="Wingdings" panose="05000000000000000000" pitchFamily="2" charset="2"/>
              </a:rPr>
              <a:t>[</a:t>
            </a:r>
            <a:r>
              <a:rPr lang="en-US" altLang="ja-JP" dirty="0" err="1" smtClean="0">
                <a:sym typeface="Wingdings" panose="05000000000000000000" pitchFamily="2" charset="2"/>
              </a:rPr>
              <a:t>Kasahara</a:t>
            </a:r>
            <a:r>
              <a:rPr lang="en-US" altLang="ja-JP" dirty="0" smtClean="0">
                <a:sym typeface="Wingdings" panose="05000000000000000000" pitchFamily="2" charset="2"/>
              </a:rPr>
              <a:t> et al., 2013]</a:t>
            </a:r>
            <a:r>
              <a:rPr lang="en-US" altLang="ja-JP" sz="20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*Large slope variation in the low-frequency range is due to the magnetospheric dynamics, as suggested in the case of Saturn </a:t>
            </a:r>
            <a:r>
              <a:rPr lang="en-US" altLang="ja-JP" dirty="0" smtClean="0">
                <a:sym typeface="Wingdings" panose="05000000000000000000" pitchFamily="2" charset="2"/>
              </a:rPr>
              <a:t>[von Papen et al., 2014]</a:t>
            </a:r>
            <a:r>
              <a:rPr lang="en-US" altLang="ja-JP" sz="2000" dirty="0" smtClean="0">
                <a:sym typeface="Wingdings" panose="05000000000000000000" pitchFamily="2" charset="2"/>
              </a:rPr>
              <a:t>.</a:t>
            </a:r>
            <a:endParaRPr lang="en-US" altLang="ja-JP" sz="2000" dirty="0">
              <a:sym typeface="Wingdings" panose="05000000000000000000" pitchFamily="2" charset="2"/>
            </a:endParaRPr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20</a:t>
            </a:r>
            <a:endParaRPr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9280"/>
            <a:ext cx="2943225" cy="29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60" y="3831307"/>
            <a:ext cx="5133975" cy="28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76256" y="65253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Kasahara</a:t>
            </a:r>
            <a:r>
              <a:rPr kumimoji="1" lang="en-US" altLang="ja-JP" dirty="0" smtClean="0"/>
              <a:t> et al., 2013]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2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7. </a:t>
            </a:r>
            <a:r>
              <a:rPr kumimoji="1" lang="en-US" altLang="ja-JP" dirty="0" smtClean="0"/>
              <a:t>Summary and Conclusions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44016" y="1283851"/>
            <a:ext cx="889248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dirty="0" smtClean="0">
                <a:sym typeface="Wingdings" pitchFamily="2" charset="2"/>
              </a:rPr>
              <a:t>We analyze Galileo/MAG high and low resolution data using a wavelet method. </a:t>
            </a:r>
            <a:endParaRPr lang="en-US" altLang="ja-JP" dirty="0" smtClean="0"/>
          </a:p>
          <a:p>
            <a:pPr algn="just" eaLnBrk="1" hangingPunct="1"/>
            <a:r>
              <a:rPr lang="en-US" altLang="ja-JP" dirty="0" smtClean="0"/>
              <a:t>(1)</a:t>
            </a:r>
            <a:r>
              <a:rPr lang="ja-JP" altLang="en-US" dirty="0" smtClean="0"/>
              <a:t> </a:t>
            </a:r>
            <a:r>
              <a:rPr lang="en-US" altLang="ja-JP" dirty="0" smtClean="0"/>
              <a:t>Spectral feature, existence of break point?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algn="just" eaLnBrk="1" hangingPunct="1"/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★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We confirmed (at least) two spectral index.</a:t>
            </a:r>
          </a:p>
          <a:p>
            <a:pPr algn="just" eaLnBrk="1" hangingPunct="1"/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 -- The spectral index is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0.5</a:t>
            </a:r>
            <a:r>
              <a:rPr lang="en-US" altLang="ja-JP" dirty="0" smtClean="0">
                <a:solidFill>
                  <a:srgbClr val="0070C0"/>
                </a:solidFill>
              </a:rPr>
              <a:t>-1.9 </a:t>
            </a:r>
            <a:r>
              <a:rPr lang="en-US" altLang="ja-JP" dirty="0">
                <a:solidFill>
                  <a:srgbClr val="0070C0"/>
                </a:solidFill>
              </a:rPr>
              <a:t>for lower and </a:t>
            </a:r>
            <a:r>
              <a:rPr lang="en-US" altLang="ja-JP" dirty="0" smtClean="0">
                <a:solidFill>
                  <a:srgbClr val="0070C0"/>
                </a:solidFill>
              </a:rPr>
              <a:t>1.7-2.5 </a:t>
            </a:r>
            <a:r>
              <a:rPr lang="en-US" altLang="ja-JP" dirty="0">
                <a:solidFill>
                  <a:srgbClr val="0070C0"/>
                </a:solidFill>
              </a:rPr>
              <a:t>for higher range of break point. </a:t>
            </a:r>
          </a:p>
          <a:p>
            <a:pPr algn="just" eaLnBrk="1" hangingPunct="1"/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 -- Spectrum break is </a:t>
            </a:r>
            <a:r>
              <a:rPr lang="en-US" altLang="ja-JP" dirty="0" smtClean="0">
                <a:solidFill>
                  <a:srgbClr val="0070C0"/>
                </a:solidFill>
              </a:rPr>
              <a:t>close to frequency at ion gyrofrequency and ion scales.</a:t>
            </a:r>
            <a:endParaRPr lang="ja-JP" altLang="en-US" dirty="0" smtClean="0">
              <a:solidFill>
                <a:srgbClr val="0070C0"/>
              </a:solidFill>
            </a:endParaRPr>
          </a:p>
          <a:p>
            <a:pPr algn="just" eaLnBrk="1" hangingPunct="1"/>
            <a:endParaRPr lang="en-US" altLang="ja-JP" sz="1100" dirty="0" smtClean="0"/>
          </a:p>
          <a:p>
            <a:pPr algn="just" eaLnBrk="1" hangingPunct="1"/>
            <a:r>
              <a:rPr lang="en-US" altLang="ja-JP" dirty="0" smtClean="0"/>
              <a:t>(2)</a:t>
            </a:r>
            <a:r>
              <a:rPr lang="ja-JP" altLang="en-US" dirty="0" smtClean="0"/>
              <a:t> </a:t>
            </a:r>
            <a:r>
              <a:rPr lang="en-US" altLang="ja-JP" dirty="0" smtClean="0"/>
              <a:t>How </a:t>
            </a:r>
            <a:r>
              <a:rPr lang="en-US" altLang="ja-JP" dirty="0"/>
              <a:t>t</a:t>
            </a:r>
            <a:r>
              <a:rPr lang="en-US" altLang="ja-JP" dirty="0" smtClean="0"/>
              <a:t>urbulence feature varies in global various region?</a:t>
            </a:r>
          </a:p>
          <a:p>
            <a:pPr algn="just" eaLnBrk="1" hangingPunct="1"/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★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The turbulence power and intermittency is 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strong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in the plasma 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sheet than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lobe.</a:t>
            </a:r>
          </a:p>
          <a:p>
            <a:pPr algn="just" eaLnBrk="1" hangingPunct="1"/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★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The power enhances at ~50 R</a:t>
            </a:r>
            <a:r>
              <a:rPr lang="en-US" altLang="ja-JP" baseline="-25000" dirty="0" smtClean="0">
                <a:solidFill>
                  <a:srgbClr val="0070C0"/>
                </a:solidFill>
                <a:sym typeface="Wingdings" pitchFamily="2" charset="2"/>
              </a:rPr>
              <a:t>J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 at the duskside and ~100 R</a:t>
            </a:r>
            <a:r>
              <a:rPr lang="en-US" altLang="ja-JP" baseline="-25000" dirty="0" smtClean="0">
                <a:solidFill>
                  <a:srgbClr val="0070C0"/>
                </a:solidFill>
                <a:sym typeface="Wingdings" pitchFamily="2" charset="2"/>
              </a:rPr>
              <a:t>J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 at the dawnside. </a:t>
            </a:r>
          </a:p>
          <a:p>
            <a:pPr algn="just" eaLnBrk="1" hangingPunct="1"/>
            <a:endParaRPr lang="en-US" altLang="ja-JP" sz="1100" dirty="0" smtClean="0"/>
          </a:p>
          <a:p>
            <a:pPr algn="just" eaLnBrk="1" hangingPunct="1"/>
            <a:r>
              <a:rPr lang="en-US" altLang="ja-JP" dirty="0" smtClean="0"/>
              <a:t>(3)</a:t>
            </a:r>
            <a:r>
              <a:rPr lang="ja-JP" altLang="en-US" dirty="0" smtClean="0"/>
              <a:t> </a:t>
            </a:r>
            <a:r>
              <a:rPr lang="en-US" altLang="ja-JP" dirty="0" smtClean="0"/>
              <a:t>Relation between turbulence characteristics and magnetospheric phenomena?</a:t>
            </a:r>
          </a:p>
          <a:p>
            <a:pPr algn="just" eaLnBrk="1" hangingPunct="1"/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 ★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D</a:t>
            </a:r>
            <a:r>
              <a:rPr lang="en-US" altLang="ja-JP" dirty="0" smtClean="0">
                <a:solidFill>
                  <a:srgbClr val="0070C0"/>
                </a:solidFill>
              </a:rPr>
              <a:t>awn-dusk asymmetries of PSD radial profile and slope at “energy-containing scales” would be related with magnetospheric reconnection and ion flow features.</a:t>
            </a:r>
            <a:endParaRPr lang="en-US" altLang="ja-JP" dirty="0" smtClean="0"/>
          </a:p>
          <a:p>
            <a:pPr algn="just" eaLnBrk="1" hangingPunct="1"/>
            <a:r>
              <a:rPr lang="en-US" altLang="ja-JP" dirty="0" smtClean="0">
                <a:solidFill>
                  <a:srgbClr val="00B0F0"/>
                </a:solidFill>
              </a:rPr>
              <a:t>statistical distribution so far. </a:t>
            </a:r>
            <a:r>
              <a:rPr lang="en-US" altLang="ja-JP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event study?</a:t>
            </a:r>
            <a:endParaRPr lang="en-US" altLang="ja-JP" dirty="0" smtClean="0"/>
          </a:p>
          <a:p>
            <a:pPr algn="just" eaLnBrk="1" hangingPunct="1"/>
            <a:endParaRPr lang="en-US" altLang="ja-JP" sz="1200" dirty="0" smtClean="0"/>
          </a:p>
          <a:p>
            <a:pPr algn="just" eaLnBrk="1" hangingPunct="1"/>
            <a:r>
              <a:rPr lang="en-US" altLang="ja-JP" dirty="0" smtClean="0"/>
              <a:t>(4) Comparison among different planetary magnetospheres</a:t>
            </a:r>
          </a:p>
          <a:p>
            <a:pPr algn="just" eaLnBrk="1" hangingPunct="1"/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 ★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Dominance of intermittency in the plasma sheet is the same with Earth.</a:t>
            </a:r>
            <a:endParaRPr lang="en-US" altLang="ja-JP" dirty="0"/>
          </a:p>
          <a:p>
            <a:pPr algn="just" eaLnBrk="1" hangingPunct="1"/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 ★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Spectral feature is due to plasma parameter. </a:t>
            </a:r>
            <a:r>
              <a:rPr lang="en-US" altLang="ja-JP" dirty="0" smtClean="0">
                <a:solidFill>
                  <a:srgbClr val="00B0F0"/>
                </a:solidFill>
                <a:sym typeface="Wingdings" pitchFamily="2" charset="2"/>
              </a:rPr>
              <a:t>Detail  accurate obs. by JUICE etc.</a:t>
            </a:r>
            <a:endParaRPr lang="en-US" altLang="ja-JP" dirty="0">
              <a:solidFill>
                <a:srgbClr val="00B0F0"/>
              </a:solidFill>
              <a:sym typeface="Wingdings" pitchFamily="2" charset="2"/>
            </a:endParaRPr>
          </a:p>
          <a:p>
            <a:pPr algn="r"/>
            <a:endParaRPr lang="en-US" altLang="ja-JP" sz="1200" dirty="0" smtClean="0">
              <a:sym typeface="Wingdings" panose="05000000000000000000" pitchFamily="2" charset="2"/>
            </a:endParaRPr>
          </a:p>
          <a:p>
            <a:pPr algn="r"/>
            <a:r>
              <a:rPr lang="en-US" altLang="ja-JP" dirty="0" smtClean="0"/>
              <a:t>Tao </a:t>
            </a:r>
            <a:r>
              <a:rPr lang="en-US" altLang="ja-JP" dirty="0"/>
              <a:t>et al., Properties of Jupiter’s magnetospheric turbulence observed by</a:t>
            </a:r>
          </a:p>
          <a:p>
            <a:pPr algn="r"/>
            <a:r>
              <a:rPr lang="en-US" altLang="ja-JP" dirty="0"/>
              <a:t> the Galileo spacecraft, J. </a:t>
            </a:r>
            <a:r>
              <a:rPr lang="en-US" altLang="ja-JP" dirty="0" err="1"/>
              <a:t>Geophys</a:t>
            </a:r>
            <a:r>
              <a:rPr lang="en-US" altLang="ja-JP" dirty="0"/>
              <a:t>. Res. Space Physics, </a:t>
            </a:r>
            <a:r>
              <a:rPr lang="en-US" altLang="ja-JP" dirty="0" smtClean="0"/>
              <a:t>2015</a:t>
            </a:r>
            <a:endParaRPr lang="en-US" altLang="ja-JP" dirty="0">
              <a:solidFill>
                <a:srgbClr val="00B0F0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57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33543"/>
            <a:ext cx="2952328" cy="18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 Intro.: Jovian magnetosphere</a:t>
            </a:r>
            <a:endParaRPr kumimoji="1" lang="ja-JP" alt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08886"/>
            <a:ext cx="4152331" cy="31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824028" y="6100843"/>
            <a:ext cx="936104" cy="260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" tIns="7200" rIns="7200" bIns="72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1600" dirty="0">
                <a:solidFill>
                  <a:srgbClr val="000000"/>
                </a:solidFill>
                <a:ea typeface="HG丸ｺﾞｼｯｸM-PRO" pitchFamily="50" charset="-128"/>
              </a:rPr>
              <a:t>solar wind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419717" y="4077072"/>
            <a:ext cx="2279599" cy="260762"/>
          </a:xfrm>
          <a:prstGeom prst="rect">
            <a:avLst/>
          </a:prstGeom>
          <a:solidFill>
            <a:schemeClr val="bg1">
              <a:alpha val="41176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" tIns="7200" rIns="7200" bIns="72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1600" dirty="0" smtClean="0">
                <a:solidFill>
                  <a:srgbClr val="000000"/>
                </a:solidFill>
                <a:ea typeface="HG丸ｺﾞｼｯｸM-PRO" pitchFamily="50" charset="-128"/>
              </a:rPr>
              <a:t>Jovian magnetosphere</a:t>
            </a:r>
            <a:endParaRPr kumimoji="0" lang="en-US" altLang="ja-JP" sz="1600" dirty="0">
              <a:solidFill>
                <a:srgbClr val="000000"/>
              </a:solidFill>
              <a:ea typeface="HG丸ｺﾞｼｯｸM-PRO" pitchFamily="50" charset="-128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300192" y="5445224"/>
            <a:ext cx="1733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1400" b="1" dirty="0">
                <a:solidFill>
                  <a:srgbClr val="333399"/>
                </a:solidFill>
                <a:latin typeface="HG丸ｺﾞｼｯｸM-PRO" pitchFamily="50" charset="-128"/>
                <a:ea typeface="HG丸ｺﾞｼｯｸM-PRO" pitchFamily="50" charset="-128"/>
              </a:rPr>
              <a:t>Io plasma torus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701384" y="5085184"/>
            <a:ext cx="14791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altLang="ja-JP" sz="1400" b="1" dirty="0" smtClean="0">
                <a:solidFill>
                  <a:srgbClr val="333399"/>
                </a:solidFill>
                <a:latin typeface="HG丸ｺﾞｼｯｸM-PRO" pitchFamily="50" charset="-128"/>
                <a:ea typeface="HG丸ｺﾞｼｯｸM-PRO" pitchFamily="50" charset="-128"/>
              </a:rPr>
              <a:t>current sheet</a:t>
            </a:r>
            <a:endParaRPr kumimoji="0" lang="en-US" altLang="ja-JP" sz="1400" b="1" dirty="0">
              <a:solidFill>
                <a:srgbClr val="333399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537675" y="5949860"/>
            <a:ext cx="13943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ja-JP" sz="1400" b="1" dirty="0">
                <a:solidFill>
                  <a:srgbClr val="333333"/>
                </a:solidFill>
                <a:latin typeface="HG丸ｺﾞｼｯｸM-PRO" pitchFamily="50" charset="-128"/>
                <a:ea typeface="HG丸ｺﾞｼｯｸM-PRO" pitchFamily="50" charset="-128"/>
              </a:rPr>
              <a:t>magnetic field</a:t>
            </a:r>
            <a:endParaRPr kumimoji="0" lang="en-US" altLang="ja-JP" sz="1400" b="1" baseline="-25000" dirty="0">
              <a:solidFill>
                <a:srgbClr val="333333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9" name="グループ化 42"/>
          <p:cNvGrpSpPr>
            <a:grpSpLocks/>
          </p:cNvGrpSpPr>
          <p:nvPr/>
        </p:nvGrpSpPr>
        <p:grpSpPr bwMode="auto">
          <a:xfrm>
            <a:off x="6292945" y="1340768"/>
            <a:ext cx="2749843" cy="2319384"/>
            <a:chOff x="6557776" y="1111787"/>
            <a:chExt cx="2168454" cy="1955009"/>
          </a:xfrm>
        </p:grpSpPr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6557776" y="1111787"/>
              <a:ext cx="2168454" cy="1741149"/>
              <a:chOff x="3121" y="1646"/>
              <a:chExt cx="2527" cy="1930"/>
            </a:xfrm>
          </p:grpSpPr>
          <p:pic>
            <p:nvPicPr>
              <p:cNvPr id="32" name="Picture 20" descr="jupmag5na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" y="1646"/>
                <a:ext cx="2527" cy="1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4390" y="1751"/>
                <a:ext cx="50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en-US" altLang="ja-JP" sz="1600" b="1" dirty="0">
                    <a:solidFill>
                      <a:schemeClr val="bg1"/>
                    </a:solidFill>
                    <a:latin typeface="Times New Roman" pitchFamily="18" charset="0"/>
                  </a:rPr>
                  <a:t>Io</a:t>
                </a:r>
                <a:endParaRPr kumimoji="0" lang="ja-JP" altLang="en-US" sz="16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 flipH="1">
                <a:off x="4172" y="2088"/>
                <a:ext cx="255" cy="61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3711" y="2876"/>
                <a:ext cx="1769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10000"/>
                  </a:spcBef>
                </a:pPr>
                <a:r>
                  <a:rPr kumimoji="0" lang="en-US" altLang="ja-JP" dirty="0">
                    <a:solidFill>
                      <a:schemeClr val="bg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plasma torus</a:t>
                </a:r>
                <a:endParaRPr kumimoji="0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6649864" y="2852770"/>
              <a:ext cx="1957837" cy="214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ja-JP" sz="1050" dirty="0">
                  <a:latin typeface="+mn-lt"/>
                  <a:ea typeface="+mn-ea"/>
                </a:rPr>
                <a:t>http://www.lowell.edu/users/spencer/</a:t>
              </a:r>
            </a:p>
          </p:txBody>
        </p:sp>
      </p:grpSp>
      <p:cxnSp>
        <p:nvCxnSpPr>
          <p:cNvPr id="36" name="直線コネクタ 35"/>
          <p:cNvCxnSpPr/>
          <p:nvPr/>
        </p:nvCxnSpPr>
        <p:spPr>
          <a:xfrm flipV="1">
            <a:off x="5292080" y="3406236"/>
            <a:ext cx="996045" cy="178920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8202241" y="3406236"/>
            <a:ext cx="775251" cy="160694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leil 39"/>
          <p:cNvSpPr/>
          <p:nvPr/>
        </p:nvSpPr>
        <p:spPr>
          <a:xfrm>
            <a:off x="3995936" y="5205450"/>
            <a:ext cx="288032" cy="288032"/>
          </a:xfrm>
          <a:prstGeom prst="su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3</a:t>
            </a:r>
            <a:endParaRPr lang="ja-JP" altLang="en-US" dirty="0"/>
          </a:p>
        </p:txBody>
      </p:sp>
      <p:sp>
        <p:nvSpPr>
          <p:cNvPr id="8" name="フリーフォーム 7"/>
          <p:cNvSpPr/>
          <p:nvPr/>
        </p:nvSpPr>
        <p:spPr>
          <a:xfrm>
            <a:off x="6408206" y="2184400"/>
            <a:ext cx="722174" cy="393700"/>
          </a:xfrm>
          <a:custGeom>
            <a:avLst/>
            <a:gdLst>
              <a:gd name="connsiteX0" fmla="*/ 137974 w 722174"/>
              <a:gd name="connsiteY0" fmla="*/ 0 h 393700"/>
              <a:gd name="connsiteX1" fmla="*/ 10974 w 722174"/>
              <a:gd name="connsiteY1" fmla="*/ 114300 h 393700"/>
              <a:gd name="connsiteX2" fmla="*/ 87174 w 722174"/>
              <a:gd name="connsiteY2" fmla="*/ 266700 h 393700"/>
              <a:gd name="connsiteX3" fmla="*/ 722174 w 722174"/>
              <a:gd name="connsiteY3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174" h="393700">
                <a:moveTo>
                  <a:pt x="137974" y="0"/>
                </a:moveTo>
                <a:cubicBezTo>
                  <a:pt x="78707" y="34925"/>
                  <a:pt x="19441" y="69850"/>
                  <a:pt x="10974" y="114300"/>
                </a:cubicBezTo>
                <a:cubicBezTo>
                  <a:pt x="2507" y="158750"/>
                  <a:pt x="-31359" y="220133"/>
                  <a:pt x="87174" y="266700"/>
                </a:cubicBezTo>
                <a:cubicBezTo>
                  <a:pt x="205707" y="313267"/>
                  <a:pt x="463940" y="353483"/>
                  <a:pt x="722174" y="393700"/>
                </a:cubicBezTo>
              </a:path>
            </a:pathLst>
          </a:custGeom>
          <a:noFill/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7874440" y="2184400"/>
            <a:ext cx="585992" cy="419100"/>
          </a:xfrm>
          <a:custGeom>
            <a:avLst/>
            <a:gdLst>
              <a:gd name="connsiteX0" fmla="*/ 228600 w 585992"/>
              <a:gd name="connsiteY0" fmla="*/ 342900 h 342900"/>
              <a:gd name="connsiteX1" fmla="*/ 571500 w 585992"/>
              <a:gd name="connsiteY1" fmla="*/ 215900 h 342900"/>
              <a:gd name="connsiteX2" fmla="*/ 469900 w 585992"/>
              <a:gd name="connsiteY2" fmla="*/ 76200 h 342900"/>
              <a:gd name="connsiteX3" fmla="*/ 0 w 585992"/>
              <a:gd name="connsiteY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992" h="342900">
                <a:moveTo>
                  <a:pt x="228600" y="342900"/>
                </a:moveTo>
                <a:cubicBezTo>
                  <a:pt x="379941" y="301625"/>
                  <a:pt x="531283" y="260350"/>
                  <a:pt x="571500" y="215900"/>
                </a:cubicBezTo>
                <a:cubicBezTo>
                  <a:pt x="611717" y="171450"/>
                  <a:pt x="565150" y="112183"/>
                  <a:pt x="469900" y="76200"/>
                </a:cubicBezTo>
                <a:cubicBezTo>
                  <a:pt x="374650" y="40217"/>
                  <a:pt x="187325" y="20108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7501468" y="4414252"/>
            <a:ext cx="866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ja-JP" sz="1400" b="1" dirty="0" smtClean="0">
                <a:solidFill>
                  <a:srgbClr val="333399"/>
                </a:solidFill>
                <a:latin typeface="HG丸ｺﾞｼｯｸM-PRO" pitchFamily="50" charset="-128"/>
                <a:ea typeface="HG丸ｺﾞｼｯｸM-PRO" pitchFamily="50" charset="-128"/>
              </a:rPr>
              <a:t>lobe</a:t>
            </a:r>
            <a:endParaRPr kumimoji="0" lang="en-US" altLang="ja-JP" sz="1400" b="1" dirty="0">
              <a:solidFill>
                <a:srgbClr val="333399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1268760"/>
            <a:ext cx="6230212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Rotation-dominant, energetic particle accelerator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ja-JP" altLang="en-US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Fast rotation</a:t>
            </a:r>
            <a:r>
              <a:rPr lang="ja-JP" altLang="en-US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(9h55m)</a:t>
            </a:r>
            <a:endParaRPr lang="en-US" altLang="ja-JP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Strong </a:t>
            </a:r>
            <a:r>
              <a:rPr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magnetic field (momentum </a:t>
            </a:r>
            <a:r>
              <a:rPr lang="en-US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x20,000 </a:t>
            </a:r>
            <a:r>
              <a:rPr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Earth’s</a:t>
            </a:r>
            <a:r>
              <a:rPr lang="en-US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Plasma </a:t>
            </a:r>
            <a:r>
              <a:rPr lang="en-US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source at Io locating inner </a:t>
            </a:r>
            <a:r>
              <a:rPr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magnetosphere</a:t>
            </a:r>
            <a:endParaRPr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Wingdings" panose="05000000000000000000" pitchFamily="2" charset="2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   Sulfur ion, Oxygen ion,  …, Proton</a:t>
            </a:r>
          </a:p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   Plasma rotate in the vast magnetosphere region</a:t>
            </a:r>
          </a:p>
          <a:p>
            <a:endParaRPr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Wingdings" panose="05000000000000000000" pitchFamily="2" charset="2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Planetary magnetosphere would provides turbulence under unique environment with parameters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  (e.g., Jupiter magnetosphere  0.01&lt;β&lt;1000)</a:t>
            </a:r>
          </a:p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+ dawn-dusk asymmetry (rot. + solar wind)</a:t>
            </a:r>
            <a:endParaRPr kumimoji="1"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437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71" y="4195688"/>
            <a:ext cx="3397076" cy="265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89" y="5783366"/>
            <a:ext cx="1163558" cy="621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 Intro.: Jovian magnetosphere</a:t>
            </a:r>
            <a:endParaRPr kumimoji="1" lang="ja-JP" altLang="en-US" dirty="0"/>
          </a:p>
        </p:txBody>
      </p:sp>
      <p:sp>
        <p:nvSpPr>
          <p:cNvPr id="5" name="テキスト ボックス 6"/>
          <p:cNvSpPr txBox="1">
            <a:spLocks noChangeArrowheads="1"/>
          </p:cNvSpPr>
          <p:nvPr/>
        </p:nvSpPr>
        <p:spPr bwMode="auto">
          <a:xfrm>
            <a:off x="251470" y="3923208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Voyager data [</a:t>
            </a:r>
            <a:r>
              <a:rPr lang="en-US" altLang="ja-JP" dirty="0" err="1"/>
              <a:t>Glassmeier</a:t>
            </a:r>
            <a:r>
              <a:rPr lang="en-US" altLang="ja-JP" dirty="0"/>
              <a:t>, 1995]</a:t>
            </a:r>
            <a:endParaRPr lang="ja-JP" altLang="en-US" dirty="0"/>
          </a:p>
        </p:txBody>
      </p:sp>
      <p:sp>
        <p:nvSpPr>
          <p:cNvPr id="6" name="テキスト ボックス 14"/>
          <p:cNvSpPr txBox="1">
            <a:spLocks noChangeArrowheads="1"/>
          </p:cNvSpPr>
          <p:nvPr/>
        </p:nvSpPr>
        <p:spPr bwMode="auto">
          <a:xfrm>
            <a:off x="4427984" y="3913916"/>
            <a:ext cx="4175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/>
              <a:t>Galileo data [Saur et al., </a:t>
            </a:r>
            <a:r>
              <a:rPr lang="en-US" altLang="ja-JP" dirty="0" smtClean="0"/>
              <a:t>2002, 2003]</a:t>
            </a:r>
            <a:endParaRPr lang="ja-JP" altLang="en-US" dirty="0"/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226120" y="1168003"/>
            <a:ext cx="888238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u="sng" dirty="0" smtClean="0"/>
              <a:t>“Turbulence-like field fluctuations” in the Jovian magnetosphere</a:t>
            </a:r>
          </a:p>
          <a:p>
            <a:pPr eaLnBrk="1" hangingPunct="1"/>
            <a:r>
              <a:rPr lang="ja-JP" altLang="en-US" dirty="0"/>
              <a:t>◆</a:t>
            </a:r>
            <a:r>
              <a:rPr lang="en-US" altLang="ja-JP" dirty="0"/>
              <a:t>less resonant peak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>
                <a:solidFill>
                  <a:srgbClr val="FFC000"/>
                </a:solidFill>
                <a:sym typeface="Wingdings" panose="05000000000000000000" pitchFamily="2" charset="2"/>
              </a:rPr>
              <a:t>turbulence is dominant feature and a good index of activity</a:t>
            </a:r>
            <a:endParaRPr lang="en-US" altLang="ja-JP" dirty="0">
              <a:solidFill>
                <a:srgbClr val="FFC000"/>
              </a:solidFill>
            </a:endParaRPr>
          </a:p>
          <a:p>
            <a:pPr eaLnBrk="1" hangingPunct="1"/>
            <a:r>
              <a:rPr lang="ja-JP" altLang="en-US" dirty="0" smtClean="0"/>
              <a:t>◆</a:t>
            </a:r>
            <a:r>
              <a:rPr lang="en-US" altLang="ja-JP" dirty="0" smtClean="0"/>
              <a:t>spectral index ~ -5/3 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Glassmeier</a:t>
            </a:r>
            <a:r>
              <a:rPr lang="en-US" altLang="ja-JP" sz="1400" dirty="0" smtClean="0"/>
              <a:t>, 1995]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◆</a:t>
            </a:r>
            <a:r>
              <a:rPr lang="en-US" altLang="ja-JP" dirty="0" smtClean="0"/>
              <a:t>small </a:t>
            </a:r>
            <a:r>
              <a:rPr lang="en-US" altLang="ja-JP" dirty="0" err="1" smtClean="0"/>
              <a:t>δb</a:t>
            </a:r>
            <a:r>
              <a:rPr lang="en-US" altLang="ja-JP" dirty="0" smtClean="0"/>
              <a:t>/B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 &amp; index~2 at the inner magnetosphere (&lt; 26 R</a:t>
            </a:r>
            <a:r>
              <a:rPr lang="en-US" altLang="ja-JP" baseline="-25000" dirty="0" smtClean="0"/>
              <a:t>J</a:t>
            </a:r>
            <a:r>
              <a:rPr lang="en-US" altLang="ja-JP" dirty="0" smtClean="0"/>
              <a:t>), </a:t>
            </a: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[Saur et al., 2002]</a:t>
            </a:r>
          </a:p>
          <a:p>
            <a:pPr eaLnBrk="1" hangingPunct="1"/>
            <a:r>
              <a:rPr kumimoji="0"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en-US" altLang="ja-JP" dirty="0" smtClean="0"/>
              <a:t>cf. solar wind </a:t>
            </a:r>
            <a:r>
              <a:rPr lang="en-US" altLang="ja-JP" dirty="0" err="1" smtClean="0"/>
              <a:t>δb</a:t>
            </a:r>
            <a:r>
              <a:rPr lang="en-US" altLang="ja-JP" dirty="0" smtClean="0"/>
              <a:t>/B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~1 </a:t>
            </a:r>
          </a:p>
          <a:p>
            <a:pPr eaLnBrk="1" hangingPunct="1"/>
            <a:endParaRPr lang="en-US" altLang="ja-JP" sz="1000" dirty="0" smtClean="0"/>
          </a:p>
          <a:p>
            <a:pPr eaLnBrk="1" hangingPunct="1"/>
            <a:r>
              <a:rPr lang="en-US" altLang="ja-JP" u="sng" dirty="0" smtClean="0"/>
              <a:t>Effect </a:t>
            </a:r>
            <a:r>
              <a:rPr lang="en-US" altLang="ja-JP" u="sng" dirty="0"/>
              <a:t>of turbulence on</a:t>
            </a:r>
            <a:endParaRPr lang="en-US" altLang="ja-JP" u="sng" dirty="0" smtClean="0"/>
          </a:p>
          <a:p>
            <a:pPr eaLnBrk="1" hangingPunct="1"/>
            <a:r>
              <a:rPr lang="ja-JP" altLang="en-US" dirty="0" smtClean="0"/>
              <a:t>◆</a:t>
            </a:r>
            <a:r>
              <a:rPr lang="en-US" altLang="ja-JP" dirty="0" smtClean="0">
                <a:solidFill>
                  <a:srgbClr val="FF0000"/>
                </a:solidFill>
              </a:rPr>
              <a:t>heating</a:t>
            </a:r>
            <a:r>
              <a:rPr lang="en-US" altLang="ja-JP" dirty="0" smtClean="0"/>
              <a:t> </a:t>
            </a:r>
            <a:r>
              <a:rPr lang="en-US" altLang="ja-JP" dirty="0"/>
              <a:t>the expanding plasma from Io </a:t>
            </a:r>
            <a:r>
              <a:rPr lang="en-US" altLang="ja-JP" sz="1400" dirty="0"/>
              <a:t>[Saur et al., </a:t>
            </a:r>
            <a:r>
              <a:rPr lang="en-US" altLang="ja-JP" sz="1400" dirty="0" smtClean="0"/>
              <a:t>2004]</a:t>
            </a:r>
            <a:endParaRPr lang="en-US" altLang="ja-JP" sz="1400" dirty="0"/>
          </a:p>
          <a:p>
            <a:pPr eaLnBrk="1" hangingPunct="1"/>
            <a:r>
              <a:rPr lang="ja-JP" altLang="en-US" dirty="0" smtClean="0"/>
              <a:t>◆</a:t>
            </a:r>
            <a:r>
              <a:rPr lang="en-US" altLang="ja-JP" dirty="0" smtClean="0"/>
              <a:t>electric </a:t>
            </a:r>
            <a:r>
              <a:rPr lang="en-US" altLang="ja-JP" dirty="0"/>
              <a:t>potential drop </a:t>
            </a:r>
            <a:r>
              <a:rPr lang="en-US" altLang="ja-JP" dirty="0">
                <a:solidFill>
                  <a:srgbClr val="FF0000"/>
                </a:solidFill>
              </a:rPr>
              <a:t>which </a:t>
            </a:r>
            <a:r>
              <a:rPr lang="en-US" altLang="ja-JP" dirty="0" smtClean="0">
                <a:solidFill>
                  <a:srgbClr val="FF0000"/>
                </a:solidFill>
              </a:rPr>
              <a:t>accelerates electrons</a:t>
            </a:r>
            <a:r>
              <a:rPr lang="en-US" altLang="ja-JP" dirty="0" smtClean="0"/>
              <a:t> &amp; create </a:t>
            </a:r>
            <a:r>
              <a:rPr lang="en-US" altLang="ja-JP" dirty="0" smtClean="0">
                <a:solidFill>
                  <a:srgbClr val="FF0000"/>
                </a:solidFill>
              </a:rPr>
              <a:t>Jovian aurora</a:t>
            </a: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kumimoji="0"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[Saur et al., </a:t>
            </a:r>
            <a:r>
              <a:rPr kumimoji="0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2003]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3434648" y="5299356"/>
            <a:ext cx="276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Power at 2.4 </a:t>
            </a:r>
            <a:r>
              <a:rPr kumimoji="1" lang="en-US" altLang="ja-JP" dirty="0" err="1" smtClean="0"/>
              <a:t>mHz</a:t>
            </a:r>
            <a:r>
              <a:rPr kumimoji="1" lang="en-US" altLang="ja-JP" dirty="0" smtClean="0"/>
              <a:t> [nT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/Hz]</a:t>
            </a:r>
            <a:endParaRPr kumimoji="1" lang="ja-JP" altLang="en-US" dirty="0"/>
          </a:p>
        </p:txBody>
      </p:sp>
      <p:sp>
        <p:nvSpPr>
          <p:cNvPr id="17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4</a:t>
            </a:r>
            <a:endParaRPr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5" y="4259119"/>
            <a:ext cx="3718545" cy="260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40974" y="5981218"/>
            <a:ext cx="145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P(f) </a:t>
            </a:r>
            <a:r>
              <a:rPr lang="ja-JP" altLang="en-US" sz="2000" dirty="0" smtClean="0">
                <a:solidFill>
                  <a:srgbClr val="0070C0"/>
                </a:solidFill>
              </a:rPr>
              <a:t>∝ </a:t>
            </a:r>
            <a:r>
              <a:rPr lang="en-US" altLang="ja-JP" sz="2000" dirty="0" smtClean="0">
                <a:solidFill>
                  <a:srgbClr val="0070C0"/>
                </a:solidFill>
              </a:rPr>
              <a:t>f</a:t>
            </a:r>
            <a:r>
              <a:rPr lang="ja-JP" altLang="en-US" sz="2000" dirty="0">
                <a:solidFill>
                  <a:srgbClr val="0070C0"/>
                </a:solidFill>
              </a:rPr>
              <a:t> </a:t>
            </a:r>
            <a:r>
              <a:rPr lang="en-US" altLang="ja-JP" sz="2000" baseline="30000" dirty="0" smtClean="0">
                <a:solidFill>
                  <a:srgbClr val="0070C0"/>
                </a:solidFill>
              </a:rPr>
              <a:t>–5/3</a:t>
            </a:r>
            <a:endParaRPr kumimoji="1" lang="ja-JP" altLang="en-US" sz="2000" baseline="30000" dirty="0">
              <a:solidFill>
                <a:srgbClr val="0070C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6452393" y="6368628"/>
            <a:ext cx="639242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18125" y="5919663"/>
            <a:ext cx="127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C000"/>
                </a:solidFill>
              </a:rPr>
              <a:t>aurora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pic>
        <p:nvPicPr>
          <p:cNvPr id="20" name="Picture 14" descr="http://www.planetary.or.jp/Library02/image/library070330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80594">
            <a:off x="7870902" y="4919574"/>
            <a:ext cx="1080120" cy="109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31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Intro.: Motivation of this study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79074"/>
            <a:ext cx="3168352" cy="22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012160" y="368999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Fig. Spectral power of 1 hour interval at 20 R</a:t>
            </a:r>
            <a:r>
              <a:rPr kumimoji="1" lang="en-US" altLang="ja-JP" sz="1600" baseline="-25000" dirty="0" smtClean="0"/>
              <a:t>J</a:t>
            </a:r>
            <a:r>
              <a:rPr kumimoji="1" lang="en-US" altLang="ja-JP" sz="1600" dirty="0" smtClean="0"/>
              <a:t> [Saur et al., 2002]</a:t>
            </a:r>
            <a:endParaRPr kumimoji="1" lang="ja-JP" altLang="en-US" sz="1600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251520" y="1412776"/>
            <a:ext cx="568863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/>
              <a:t>Previous works used low time-resolution </a:t>
            </a:r>
            <a:r>
              <a:rPr lang="en-US" altLang="ja-JP" sz="2000" dirty="0" smtClean="0"/>
              <a:t>data</a:t>
            </a:r>
          </a:p>
          <a:p>
            <a:pPr eaLnBrk="1" hangingPunct="1"/>
            <a:r>
              <a:rPr lang="en-US" altLang="ja-JP" sz="2000" dirty="0"/>
              <a:t> </a:t>
            </a:r>
            <a:r>
              <a:rPr lang="en-US" altLang="ja-JP" sz="2000" dirty="0" smtClean="0"/>
              <a:t>in the limited radial distance and time.</a:t>
            </a:r>
            <a:endParaRPr lang="en-US" altLang="ja-JP" sz="2000" dirty="0"/>
          </a:p>
          <a:p>
            <a:pPr eaLnBrk="1" hangingPunct="1"/>
            <a:endParaRPr lang="en-US" altLang="ja-JP" sz="2000" dirty="0" smtClean="0"/>
          </a:p>
          <a:p>
            <a:pPr eaLnBrk="1" hangingPunct="1"/>
            <a:r>
              <a:rPr lang="en-US" altLang="ja-JP" sz="2000" dirty="0" smtClean="0"/>
              <a:t>Questions:</a:t>
            </a:r>
          </a:p>
          <a:p>
            <a:pPr eaLnBrk="1" hangingPunct="1"/>
            <a:r>
              <a:rPr lang="en-US" altLang="ja-JP" sz="2000" dirty="0" smtClean="0"/>
              <a:t>(1)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Spectral feature, existence of break point</a:t>
            </a:r>
            <a:r>
              <a:rPr lang="en-US" altLang="ja-JP" sz="2000" dirty="0" smtClean="0"/>
              <a:t>?</a:t>
            </a:r>
            <a:endParaRPr lang="en-US" altLang="ja-JP" sz="2000" dirty="0"/>
          </a:p>
          <a:p>
            <a:pPr eaLnBrk="1" hangingPunct="1"/>
            <a:r>
              <a:rPr lang="en-US" altLang="ja-JP" sz="2000" dirty="0" smtClean="0"/>
              <a:t>(2)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How turbulence feature varies in global various region?</a:t>
            </a:r>
          </a:p>
          <a:p>
            <a:pPr eaLnBrk="1" hangingPunct="1"/>
            <a:r>
              <a:rPr lang="en-US" altLang="ja-JP" sz="2000" dirty="0" smtClean="0"/>
              <a:t>(3)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Relation between turbulence characteristics and magnetospheric phenomena?</a:t>
            </a:r>
          </a:p>
          <a:p>
            <a:pPr eaLnBrk="1" hangingPunct="1"/>
            <a:r>
              <a:rPr lang="en-US" altLang="ja-JP" sz="2000" dirty="0" smtClean="0"/>
              <a:t>(4) Comparison </a:t>
            </a:r>
            <a:r>
              <a:rPr lang="en-US" altLang="ja-JP" sz="2000" dirty="0"/>
              <a:t>among different planetary </a:t>
            </a:r>
            <a:r>
              <a:rPr lang="en-US" altLang="ja-JP" sz="2000" dirty="0" smtClean="0"/>
              <a:t>magnetospheres</a:t>
            </a:r>
          </a:p>
          <a:p>
            <a:pPr eaLnBrk="1" hangingPunct="1"/>
            <a:endParaRPr lang="en-US" altLang="ja-JP" sz="2000" dirty="0"/>
          </a:p>
          <a:p>
            <a:pPr eaLnBrk="1" hangingPunct="1"/>
            <a:r>
              <a:rPr lang="en-US" altLang="ja-JP" sz="2000" dirty="0" smtClean="0">
                <a:sym typeface="Wingdings" panose="05000000000000000000" pitchFamily="2" charset="2"/>
              </a:rPr>
              <a:t>We </a:t>
            </a:r>
            <a:r>
              <a:rPr lang="en-US" altLang="ja-JP" sz="2000" dirty="0">
                <a:sym typeface="Wingdings" panose="05000000000000000000" pitchFamily="2" charset="2"/>
              </a:rPr>
              <a:t>use 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high time-resolved</a:t>
            </a:r>
            <a:r>
              <a:rPr lang="en-US" altLang="ja-JP" sz="2000" dirty="0" smtClean="0">
                <a:sym typeface="Wingdings" panose="05000000000000000000" pitchFamily="2" charset="2"/>
              </a:rPr>
              <a:t> magnetometer data observed by Galileo</a:t>
            </a:r>
          </a:p>
          <a:p>
            <a:pPr eaLnBrk="1" hangingPunct="1"/>
            <a:r>
              <a:rPr lang="en-US" altLang="ja-JP" sz="2000" dirty="0" smtClean="0">
                <a:sym typeface="Wingdings" panose="05000000000000000000" pitchFamily="2" charset="2"/>
              </a:rPr>
              <a:t> </a:t>
            </a:r>
            <a:r>
              <a:rPr lang="en-US" altLang="ja-JP" sz="2000" dirty="0">
                <a:sym typeface="Wingdings" panose="05000000000000000000" pitchFamily="2" charset="2"/>
              </a:rPr>
              <a:t>Characterize Jovian magnetospheric turbulence feature and its relation with </a:t>
            </a:r>
            <a:r>
              <a:rPr lang="en-US" altLang="ja-JP" sz="2000" dirty="0" smtClean="0">
                <a:sym typeface="Wingdings" panose="05000000000000000000" pitchFamily="2" charset="2"/>
              </a:rPr>
              <a:t>magnetospheric dynamics</a:t>
            </a:r>
            <a:endParaRPr lang="en-US" altLang="ja-JP" sz="2000" dirty="0"/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5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5013176"/>
            <a:ext cx="5544616" cy="1724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63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2. Data set : Galileo</a:t>
            </a:r>
            <a:endParaRPr kumimoji="1" lang="ja-JP" altLang="en-US" dirty="0"/>
          </a:p>
        </p:txBody>
      </p:sp>
      <p:pic>
        <p:nvPicPr>
          <p:cNvPr id="5122" name="Picture 2" descr="https://www.mps.mpg.de/images/projekte/galileo/sclin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05285"/>
            <a:ext cx="5334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44216"/>
            <a:ext cx="335624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707904" y="155679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Jovian magnetospheric orbiter</a:t>
            </a:r>
          </a:p>
          <a:p>
            <a:r>
              <a:rPr kumimoji="1" lang="en-US" altLang="ja-JP" sz="2400" dirty="0" smtClean="0"/>
              <a:t> Dec. 1996 - Sep. 2003</a:t>
            </a:r>
          </a:p>
          <a:p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overing many radial and local time (LT)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 rot="952470">
            <a:off x="499099" y="2477160"/>
            <a:ext cx="16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magnetopause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071656">
            <a:off x="1021668" y="2165279"/>
            <a:ext cx="16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bow shock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214320" y="3711797"/>
            <a:ext cx="755576" cy="3507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ZoneTexte 8"/>
          <p:cNvSpPr txBox="1"/>
          <p:nvPr/>
        </p:nvSpPr>
        <p:spPr>
          <a:xfrm>
            <a:off x="971600" y="165618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</a:t>
            </a:r>
            <a:r>
              <a:rPr kumimoji="1" lang="en-US" altLang="ja-JP" sz="1600" dirty="0" err="1" smtClean="0"/>
              <a:t>Khurana</a:t>
            </a:r>
            <a:r>
              <a:rPr kumimoji="1" lang="en-US" altLang="ja-JP" sz="1600" dirty="0" smtClean="0"/>
              <a:t> and Schwarz, 2005]</a:t>
            </a:r>
            <a:endParaRPr kumimoji="1" lang="ja-JP" altLang="en-US" sz="1600" dirty="0" smtClean="0"/>
          </a:p>
        </p:txBody>
      </p:sp>
      <p:sp>
        <p:nvSpPr>
          <p:cNvPr id="11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078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42316"/>
            <a:ext cx="3955988" cy="30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tao\JupF\p_turb\20140511sfp\pf3_o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672408" cy="35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en-US" altLang="ja-JP" dirty="0" smtClean="0"/>
              <a:t>. Data set : MAG data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024" y="1201976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/>
              <a:t>Galileo in the magnetosphere</a:t>
            </a:r>
            <a:endParaRPr kumimoji="1" lang="en-US" altLang="ja-JP" sz="2000" u="sng" dirty="0" smtClean="0">
              <a:sym typeface="Wingdings" panose="05000000000000000000" pitchFamily="2" charset="2"/>
            </a:endParaRPr>
          </a:p>
          <a:p>
            <a:r>
              <a:rPr kumimoji="1" lang="en-US" altLang="ja-JP" sz="2000" dirty="0" smtClean="0">
                <a:sym typeface="Wingdings" panose="05000000000000000000" pitchFamily="2" charset="2"/>
              </a:rPr>
              <a:t>MAG: </a:t>
            </a:r>
            <a:r>
              <a:rPr kumimoji="1" lang="en-US" altLang="ja-JP" sz="2000" dirty="0">
                <a:sym typeface="Wingdings" panose="05000000000000000000" pitchFamily="2" charset="2"/>
              </a:rPr>
              <a:t>flux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gate magnetometer [e.g.,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Kivelson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 et al., 1992]</a:t>
            </a:r>
          </a:p>
          <a:p>
            <a:r>
              <a:rPr kumimoji="1" lang="en-US" altLang="ja-JP" sz="2000" dirty="0" smtClean="0">
                <a:sym typeface="Wingdings" panose="05000000000000000000" pitchFamily="2" charset="2"/>
              </a:rPr>
              <a:t>  High resolution (</a:t>
            </a:r>
            <a:r>
              <a:rPr kumimoji="1" lang="en-US" altLang="ja-JP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HR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) data :</a:t>
            </a:r>
          </a:p>
          <a:p>
            <a:r>
              <a:rPr kumimoji="1" lang="en-US" altLang="ja-JP" sz="2000" dirty="0" smtClean="0">
                <a:sym typeface="Wingdings" panose="05000000000000000000" pitchFamily="2" charset="2"/>
              </a:rPr>
              <a:t>    </a:t>
            </a:r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moon flyby: 24 events (not used in this study)</a:t>
            </a:r>
          </a:p>
          <a:p>
            <a:r>
              <a:rPr kumimoji="1" lang="en-US" altLang="ja-JP" sz="2000" dirty="0">
                <a:sym typeface="Wingdings" panose="05000000000000000000" pitchFamily="2" charset="2"/>
              </a:rPr>
              <a:t>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    magnetosphere: 2</a:t>
            </a:r>
            <a:r>
              <a:rPr kumimoji="1" lang="en-US" altLang="ja-JP" sz="2000" dirty="0">
                <a:sym typeface="Wingdings" panose="05000000000000000000" pitchFamily="2" charset="2"/>
              </a:rPr>
              <a:t>3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  11 events (above noise level) </a:t>
            </a:r>
            <a:r>
              <a:rPr kumimoji="1"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Δt~0.33 sec.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, 35-280 min.</a:t>
            </a:r>
          </a:p>
          <a:p>
            <a:r>
              <a:rPr kumimoji="1" lang="en-US" altLang="ja-JP" sz="2000" dirty="0" smtClean="0">
                <a:sym typeface="Wingdings" panose="05000000000000000000" pitchFamily="2" charset="2"/>
              </a:rPr>
              <a:t>  Low resolution (</a:t>
            </a:r>
            <a:r>
              <a:rPr kumimoji="1" lang="en-US" altLang="ja-JP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LR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) data : </a:t>
            </a:r>
            <a:r>
              <a:rPr kumimoji="1" lang="en-US" altLang="ja-JP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Δt~24 sec.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000" u="sng" dirty="0" smtClean="0">
                <a:sym typeface="Wingdings" panose="05000000000000000000" pitchFamily="2" charset="2"/>
              </a:rPr>
              <a:t>June 23, 1996 – Nov. 11, 2002</a:t>
            </a:r>
            <a:endParaRPr kumimoji="1" lang="en-US" altLang="ja-JP" sz="2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7</a:t>
            </a:r>
            <a:endParaRPr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5508104" y="3172635"/>
            <a:ext cx="504056" cy="8324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1468" y="3297178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Wavelet analysis</a:t>
            </a:r>
          </a:p>
          <a:p>
            <a:r>
              <a:rPr lang="en-US" altLang="ja-JP" sz="2000" dirty="0" smtClean="0"/>
              <a:t>(using </a:t>
            </a:r>
            <a:r>
              <a:rPr lang="en-US" altLang="ja-JP" sz="2000" dirty="0" err="1"/>
              <a:t>Morlet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function)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3429000"/>
            <a:ext cx="1584176" cy="7078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LR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HR</a:t>
            </a:r>
            <a:r>
              <a:rPr kumimoji="1" lang="en-US" altLang="ja-JP" sz="2000" dirty="0" smtClean="0"/>
              <a:t> obs</a:t>
            </a:r>
            <a:r>
              <a:rPr lang="en-US" altLang="ja-JP" sz="2000" dirty="0"/>
              <a:t>.</a:t>
            </a:r>
            <a:endParaRPr kumimoji="1" lang="en-US" altLang="ja-JP" sz="2000" dirty="0" smtClean="0"/>
          </a:p>
          <a:p>
            <a:r>
              <a:rPr lang="en-US" altLang="ja-JP" sz="2000" dirty="0" smtClean="0">
                <a:solidFill>
                  <a:srgbClr val="00B0F0"/>
                </a:solidFill>
              </a:rPr>
              <a:t>p</a:t>
            </a:r>
            <a:r>
              <a:rPr kumimoji="1" lang="en-US" altLang="ja-JP" sz="2000" dirty="0" smtClean="0">
                <a:solidFill>
                  <a:srgbClr val="00B0F0"/>
                </a:solidFill>
              </a:rPr>
              <a:t>lasma obs.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71468" y="4725144"/>
            <a:ext cx="217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Spectra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9956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C:\tao\JupF\paper-pre\pp8\fig1007\pf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5838198" cy="54217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794" y="274638"/>
            <a:ext cx="889803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. Analysis: Spectrum </a:t>
            </a:r>
            <a:r>
              <a:rPr kumimoji="1" lang="en-US" altLang="ja-JP" sz="3200" dirty="0" smtClean="0"/>
              <a:t>(ex.</a:t>
            </a:r>
            <a:r>
              <a:rPr lang="fr-FR" altLang="ja-JP" sz="3200" dirty="0" smtClean="0"/>
              <a:t>1997/07/04 14:09)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16940" y="1117898"/>
            <a:ext cx="544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Low</a:t>
            </a:r>
            <a:r>
              <a:rPr kumimoji="1" lang="en-US" altLang="ja-JP" sz="2000" dirty="0" smtClean="0"/>
              <a:t> resolution data	 High resolution data</a:t>
            </a:r>
            <a:endParaRPr kumimoji="1" lang="ja-JP" altLang="en-US" sz="2000" dirty="0"/>
          </a:p>
        </p:txBody>
      </p:sp>
      <p:sp>
        <p:nvSpPr>
          <p:cNvPr id="15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8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40467" y="1655422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Br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79921" y="2488598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B</a:t>
            </a:r>
            <a:r>
              <a:rPr kumimoji="1" lang="en-US" altLang="ja-JP" sz="2000" baseline="-25000" dirty="0" err="1" smtClean="0"/>
              <a:t>θ</a:t>
            </a:r>
            <a:endParaRPr kumimoji="1" lang="ja-JP" altLang="en-US" sz="20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79921" y="2789897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</a:t>
            </a:r>
            <a:r>
              <a:rPr kumimoji="1" lang="en-US" altLang="ja-JP" sz="2000" baseline="-25000" dirty="0" smtClean="0"/>
              <a:t>Φ</a:t>
            </a:r>
            <a:endParaRPr kumimoji="1" lang="ja-JP" altLang="en-US" sz="20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42119" y="3595876"/>
            <a:ext cx="76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|B|</a:t>
            </a:r>
            <a:endParaRPr kumimoji="1" lang="ja-JP" altLang="en-US" sz="2000" baseline="-25000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261372" y="1520700"/>
            <a:ext cx="2942476" cy="2052316"/>
            <a:chOff x="58440" y="1412776"/>
            <a:chExt cx="2641352" cy="175285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0" y="1412776"/>
              <a:ext cx="2293782" cy="175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6845212"/>
                </p:ext>
              </p:extLst>
            </p:nvPr>
          </p:nvGraphicFramePr>
          <p:xfrm>
            <a:off x="1357928" y="1937863"/>
            <a:ext cx="412307" cy="25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0" name="Photo Editor Photo" r:id="rId5" imgW="1695687" imgH="1333333" progId="MSPhotoEd.3">
                    <p:embed/>
                  </p:oleObj>
                </mc:Choice>
                <mc:Fallback>
                  <p:oleObj name="Photo Editor Photo" r:id="rId5" imgW="1695687" imgH="1333333" progId="MSPhotoEd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928" y="1937863"/>
                          <a:ext cx="412307" cy="257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直線矢印コネクタ 16"/>
            <p:cNvCxnSpPr/>
            <p:nvPr/>
          </p:nvCxnSpPr>
          <p:spPr>
            <a:xfrm>
              <a:off x="1891474" y="2045308"/>
              <a:ext cx="82885" cy="3505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/>
            <p:cNvCxnSpPr/>
            <p:nvPr/>
          </p:nvCxnSpPr>
          <p:spPr>
            <a:xfrm flipV="1">
              <a:off x="1922944" y="1942899"/>
              <a:ext cx="360040" cy="452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/>
            <p:cNvGrpSpPr/>
            <p:nvPr/>
          </p:nvGrpSpPr>
          <p:grpSpPr>
            <a:xfrm>
              <a:off x="1763688" y="1896718"/>
              <a:ext cx="173540" cy="206729"/>
              <a:chOff x="2860206" y="1916832"/>
              <a:chExt cx="343642" cy="300985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2860206" y="1916832"/>
                <a:ext cx="343642" cy="300985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コネクタ 19"/>
              <p:cNvCxnSpPr>
                <a:stCxn id="18" idx="1"/>
                <a:endCxn id="18" idx="5"/>
              </p:cNvCxnSpPr>
              <p:nvPr/>
            </p:nvCxnSpPr>
            <p:spPr>
              <a:xfrm>
                <a:off x="2910531" y="1960910"/>
                <a:ext cx="242992" cy="2128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V="1">
                <a:off x="2900958" y="1962552"/>
                <a:ext cx="242992" cy="1964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テキスト ボックス 32"/>
            <p:cNvSpPr txBox="1"/>
            <p:nvPr/>
          </p:nvSpPr>
          <p:spPr>
            <a:xfrm>
              <a:off x="1930648" y="1589254"/>
              <a:ext cx="769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Br</a:t>
              </a:r>
              <a:endParaRPr kumimoji="1" lang="ja-JP" altLang="en-US" sz="20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918337" y="2021302"/>
              <a:ext cx="769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err="1" smtClean="0"/>
                <a:t>B</a:t>
              </a:r>
              <a:r>
                <a:rPr kumimoji="1" lang="en-US" altLang="ja-JP" sz="2000" baseline="-25000" dirty="0" err="1" smtClean="0"/>
                <a:t>θ</a:t>
              </a:r>
              <a:endParaRPr kumimoji="1" lang="ja-JP" altLang="en-US" sz="2000" baseline="-250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570608" y="1522081"/>
              <a:ext cx="769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B</a:t>
              </a:r>
              <a:r>
                <a:rPr kumimoji="1" lang="en-US" altLang="ja-JP" sz="2000" baseline="-25000" dirty="0" smtClean="0"/>
                <a:t>Φ</a:t>
              </a:r>
              <a:endParaRPr kumimoji="1" lang="ja-JP" altLang="en-US" sz="2000" baseline="-25000" dirty="0"/>
            </a:p>
          </p:txBody>
        </p:sp>
      </p:grpSp>
      <p:sp>
        <p:nvSpPr>
          <p:cNvPr id="31" name="右矢印 30"/>
          <p:cNvSpPr/>
          <p:nvPr/>
        </p:nvSpPr>
        <p:spPr>
          <a:xfrm>
            <a:off x="5015403" y="2691601"/>
            <a:ext cx="1152128" cy="344071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45681" y="4387304"/>
            <a:ext cx="192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Wavelet analysis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3753549" y="3982204"/>
            <a:ext cx="901890" cy="751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5148064" y="3995986"/>
            <a:ext cx="793707" cy="737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rot="16200000">
            <a:off x="1974446" y="5362250"/>
            <a:ext cx="1953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B-</a:t>
            </a:r>
            <a:r>
              <a:rPr kumimoji="1" lang="en-US" altLang="ja-JP" sz="1600" dirty="0" err="1" smtClean="0"/>
              <a:t>perpen</a:t>
            </a:r>
            <a:r>
              <a:rPr kumimoji="1" lang="en-US" altLang="ja-JP" sz="1600" dirty="0" smtClean="0"/>
              <a:t>.  B-aligned</a:t>
            </a:r>
          </a:p>
        </p:txBody>
      </p:sp>
    </p:spTree>
    <p:extLst>
      <p:ext uri="{BB962C8B-B14F-4D97-AF65-F5344CB8AC3E}">
        <p14:creationId xmlns:p14="http://schemas.microsoft.com/office/powerpoint/2010/main" val="287178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2914"/>
            <a:ext cx="4569708" cy="36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en-US" altLang="ja-JP" dirty="0" smtClean="0"/>
              <a:t>. Spectrum: over view (HR+LR)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47158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Fig. An example of spectrum from HR and LR data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02865" y="2256900"/>
            <a:ext cx="1449203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2000" dirty="0" smtClean="0">
                <a:solidFill>
                  <a:srgbClr val="00B050"/>
                </a:solidFill>
              </a:rPr>
              <a:t>breaking frequency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02410" y="2743466"/>
            <a:ext cx="167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spectral index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668022" y="2357492"/>
            <a:ext cx="619472" cy="1814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 flipV="1">
            <a:off x="4314378" y="2570055"/>
            <a:ext cx="288032" cy="37346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123728" y="5325596"/>
            <a:ext cx="69127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-Spectral break is seen at ~0.01 Hz in both LR and HR data</a:t>
            </a:r>
          </a:p>
          <a:p>
            <a:endParaRPr kumimoji="1" lang="en-US" altLang="ja-JP" sz="1200" dirty="0" smtClean="0"/>
          </a:p>
          <a:p>
            <a:r>
              <a:rPr kumimoji="1" lang="en-US" altLang="ja-JP" sz="2000" dirty="0" smtClean="0"/>
              <a:t>-Spectral index is 1.3 (2.4) at lower (higher) frequency range</a:t>
            </a:r>
          </a:p>
          <a:p>
            <a:endParaRPr kumimoji="1" lang="en-US" altLang="ja-JP" sz="1100" dirty="0" smtClean="0"/>
          </a:p>
          <a:p>
            <a:r>
              <a:rPr kumimoji="1" lang="en-US" altLang="ja-JP" sz="2000" dirty="0" smtClean="0"/>
              <a:t>-B</a:t>
            </a:r>
            <a:r>
              <a:rPr kumimoji="1" lang="en-US" altLang="ja-JP" sz="2000" baseline="-25000" dirty="0" smtClean="0"/>
              <a:t>//</a:t>
            </a:r>
            <a:r>
              <a:rPr kumimoji="1" lang="en-US" altLang="ja-JP" sz="2000" dirty="0" smtClean="0"/>
              <a:t> (</a:t>
            </a:r>
            <a:r>
              <a:rPr kumimoji="1" lang="en-US" altLang="ja-JP" sz="2000" dirty="0"/>
              <a:t>B</a:t>
            </a:r>
            <a:r>
              <a:rPr kumimoji="1" lang="ja-JP" altLang="en-US" sz="2000" baseline="-25000" dirty="0" smtClean="0"/>
              <a:t>⊥</a:t>
            </a:r>
            <a:r>
              <a:rPr kumimoji="1" lang="en-US" altLang="ja-JP" sz="2000" dirty="0" smtClean="0"/>
              <a:t>) is dominant at lower (higher) frequency range</a:t>
            </a:r>
          </a:p>
        </p:txBody>
      </p:sp>
      <p:sp>
        <p:nvSpPr>
          <p:cNvPr id="17" name="テキスト ボックス 3"/>
          <p:cNvSpPr txBox="1">
            <a:spLocks noChangeArrowheads="1"/>
          </p:cNvSpPr>
          <p:nvPr/>
        </p:nvSpPr>
        <p:spPr bwMode="auto">
          <a:xfrm>
            <a:off x="8459788" y="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9</a:t>
            </a:r>
            <a:endParaRPr lang="ja-JP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573" y="1336370"/>
            <a:ext cx="2954347" cy="7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580112" y="2237214"/>
            <a:ext cx="266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Radial distance 64.6 RJ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59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2187</Words>
  <Application>Microsoft Macintosh PowerPoint</Application>
  <PresentationFormat>On-screen Show (4:3)</PresentationFormat>
  <Paragraphs>345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テーマ</vt:lpstr>
      <vt:lpstr>Photo Editor Photo</vt:lpstr>
      <vt:lpstr>数式</vt:lpstr>
      <vt:lpstr>Characteristics of Jupiter's magnetospheric turbulence observed by Galileo</vt:lpstr>
      <vt:lpstr>1. Intro. Turbulence and Space Plasma</vt:lpstr>
      <vt:lpstr>1. Intro.: Jovian magnetosphere</vt:lpstr>
      <vt:lpstr>1. Intro.: Jovian magnetosphere</vt:lpstr>
      <vt:lpstr>1. Intro.: Motivation of this study</vt:lpstr>
      <vt:lpstr>2. Data set : Galileo</vt:lpstr>
      <vt:lpstr>2. Data set : MAG data</vt:lpstr>
      <vt:lpstr>3. Analysis: Spectrum (ex.1997/07/04 14:09)</vt:lpstr>
      <vt:lpstr>4. Spectrum: over view (HR+LR)</vt:lpstr>
      <vt:lpstr>3. Analysis: Plasma parameters</vt:lpstr>
      <vt:lpstr>4. Spectrum: intermittency</vt:lpstr>
      <vt:lpstr>HR events</vt:lpstr>
      <vt:lpstr>4. Spectrum : spectral index</vt:lpstr>
      <vt:lpstr>4. Spectrum: break point</vt:lpstr>
      <vt:lpstr>4. Spectrum: small spectral index</vt:lpstr>
      <vt:lpstr>5. Statistical analysis</vt:lpstr>
      <vt:lpstr>PowerPoint Presentation</vt:lpstr>
      <vt:lpstr>5. Statistics: Radial dependence 2</vt:lpstr>
      <vt:lpstr>6. Discussion</vt:lpstr>
      <vt:lpstr>6. Discussion</vt:lpstr>
      <vt:lpstr>7. 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Jupiter's magnetospheric turbulence observed by Galileo</dc:title>
  <dc:creator>Chihiro Tao</dc:creator>
  <cp:lastModifiedBy>Gabriel Voitcu</cp:lastModifiedBy>
  <cp:revision>567</cp:revision>
  <dcterms:created xsi:type="dcterms:W3CDTF">2014-05-11T16:51:40Z</dcterms:created>
  <dcterms:modified xsi:type="dcterms:W3CDTF">2015-09-17T14:24:53Z</dcterms:modified>
</cp:coreProperties>
</file>