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81" r:id="rId13"/>
    <p:sldId id="282" r:id="rId14"/>
    <p:sldId id="267" r:id="rId15"/>
    <p:sldId id="268" r:id="rId16"/>
    <p:sldId id="269" r:id="rId17"/>
    <p:sldId id="28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3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9F6F3D-DE76-4DBC-B1B5-B6778EACBC5F}" type="datetimeFigureOut">
              <a:rPr lang="en-US" smtClean="0"/>
              <a:t>9/10/2015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48BF18-3826-41E6-9446-83286F78E4BF}" type="slidenum">
              <a:rPr lang="en-US" smtClean="0"/>
              <a:t>‹#›</a:t>
            </a:fld>
            <a:endParaRPr lang="en-US"/>
          </a:p>
        </p:txBody>
      </p:sp>
    </p:spTree>
    <p:extLst>
      <p:ext uri="{BB962C8B-B14F-4D97-AF65-F5344CB8AC3E}">
        <p14:creationId xmlns:p14="http://schemas.microsoft.com/office/powerpoint/2010/main" val="783883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8BF18-3826-41E6-9446-83286F78E4BF}" type="slidenum">
              <a:rPr lang="en-US" smtClean="0"/>
              <a:t>1</a:t>
            </a:fld>
            <a:endParaRPr lang="en-US"/>
          </a:p>
        </p:txBody>
      </p:sp>
    </p:spTree>
    <p:extLst>
      <p:ext uri="{BB962C8B-B14F-4D97-AF65-F5344CB8AC3E}">
        <p14:creationId xmlns:p14="http://schemas.microsoft.com/office/powerpoint/2010/main" val="3182279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8BF18-3826-41E6-9446-83286F78E4BF}" type="slidenum">
              <a:rPr lang="en-US" smtClean="0"/>
              <a:t>10</a:t>
            </a:fld>
            <a:endParaRPr lang="en-US"/>
          </a:p>
        </p:txBody>
      </p:sp>
    </p:spTree>
    <p:extLst>
      <p:ext uri="{BB962C8B-B14F-4D97-AF65-F5344CB8AC3E}">
        <p14:creationId xmlns:p14="http://schemas.microsoft.com/office/powerpoint/2010/main" val="4175977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8BF18-3826-41E6-9446-83286F78E4BF}" type="slidenum">
              <a:rPr lang="en-US" smtClean="0"/>
              <a:t>11</a:t>
            </a:fld>
            <a:endParaRPr lang="en-US"/>
          </a:p>
        </p:txBody>
      </p:sp>
    </p:spTree>
    <p:extLst>
      <p:ext uri="{BB962C8B-B14F-4D97-AF65-F5344CB8AC3E}">
        <p14:creationId xmlns:p14="http://schemas.microsoft.com/office/powerpoint/2010/main" val="1472331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8BF18-3826-41E6-9446-83286F78E4BF}" type="slidenum">
              <a:rPr lang="en-US" smtClean="0"/>
              <a:t>12</a:t>
            </a:fld>
            <a:endParaRPr lang="en-US"/>
          </a:p>
        </p:txBody>
      </p:sp>
    </p:spTree>
    <p:extLst>
      <p:ext uri="{BB962C8B-B14F-4D97-AF65-F5344CB8AC3E}">
        <p14:creationId xmlns:p14="http://schemas.microsoft.com/office/powerpoint/2010/main" val="3523577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8BF18-3826-41E6-9446-83286F78E4BF}" type="slidenum">
              <a:rPr lang="en-US" smtClean="0"/>
              <a:t>13</a:t>
            </a:fld>
            <a:endParaRPr lang="en-US"/>
          </a:p>
        </p:txBody>
      </p:sp>
    </p:spTree>
    <p:extLst>
      <p:ext uri="{BB962C8B-B14F-4D97-AF65-F5344CB8AC3E}">
        <p14:creationId xmlns:p14="http://schemas.microsoft.com/office/powerpoint/2010/main" val="29407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8BF18-3826-41E6-9446-83286F78E4BF}" type="slidenum">
              <a:rPr lang="en-US" smtClean="0"/>
              <a:t>14</a:t>
            </a:fld>
            <a:endParaRPr lang="en-US"/>
          </a:p>
        </p:txBody>
      </p:sp>
    </p:spTree>
    <p:extLst>
      <p:ext uri="{BB962C8B-B14F-4D97-AF65-F5344CB8AC3E}">
        <p14:creationId xmlns:p14="http://schemas.microsoft.com/office/powerpoint/2010/main" val="4029811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8BF18-3826-41E6-9446-83286F78E4BF}" type="slidenum">
              <a:rPr lang="en-US" smtClean="0"/>
              <a:t>15</a:t>
            </a:fld>
            <a:endParaRPr lang="en-US"/>
          </a:p>
        </p:txBody>
      </p:sp>
    </p:spTree>
    <p:extLst>
      <p:ext uri="{BB962C8B-B14F-4D97-AF65-F5344CB8AC3E}">
        <p14:creationId xmlns:p14="http://schemas.microsoft.com/office/powerpoint/2010/main" val="928347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8BF18-3826-41E6-9446-83286F78E4BF}" type="slidenum">
              <a:rPr lang="en-US" smtClean="0"/>
              <a:t>16</a:t>
            </a:fld>
            <a:endParaRPr lang="en-US"/>
          </a:p>
        </p:txBody>
      </p:sp>
    </p:spTree>
    <p:extLst>
      <p:ext uri="{BB962C8B-B14F-4D97-AF65-F5344CB8AC3E}">
        <p14:creationId xmlns:p14="http://schemas.microsoft.com/office/powerpoint/2010/main" val="223068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8BF18-3826-41E6-9446-83286F78E4BF}" type="slidenum">
              <a:rPr lang="en-US" smtClean="0"/>
              <a:t>17</a:t>
            </a:fld>
            <a:endParaRPr lang="en-US"/>
          </a:p>
        </p:txBody>
      </p:sp>
    </p:spTree>
    <p:extLst>
      <p:ext uri="{BB962C8B-B14F-4D97-AF65-F5344CB8AC3E}">
        <p14:creationId xmlns:p14="http://schemas.microsoft.com/office/powerpoint/2010/main" val="93110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8BF18-3826-41E6-9446-83286F78E4BF}" type="slidenum">
              <a:rPr lang="en-US" smtClean="0"/>
              <a:t>2</a:t>
            </a:fld>
            <a:endParaRPr lang="en-US"/>
          </a:p>
        </p:txBody>
      </p:sp>
    </p:spTree>
    <p:extLst>
      <p:ext uri="{BB962C8B-B14F-4D97-AF65-F5344CB8AC3E}">
        <p14:creationId xmlns:p14="http://schemas.microsoft.com/office/powerpoint/2010/main" val="279618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8BF18-3826-41E6-9446-83286F78E4BF}" type="slidenum">
              <a:rPr lang="en-US" smtClean="0"/>
              <a:t>3</a:t>
            </a:fld>
            <a:endParaRPr lang="en-US"/>
          </a:p>
        </p:txBody>
      </p:sp>
    </p:spTree>
    <p:extLst>
      <p:ext uri="{BB962C8B-B14F-4D97-AF65-F5344CB8AC3E}">
        <p14:creationId xmlns:p14="http://schemas.microsoft.com/office/powerpoint/2010/main" val="2522869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8BF18-3826-41E6-9446-83286F78E4BF}" type="slidenum">
              <a:rPr lang="en-US" smtClean="0"/>
              <a:t>4</a:t>
            </a:fld>
            <a:endParaRPr lang="en-US"/>
          </a:p>
        </p:txBody>
      </p:sp>
    </p:spTree>
    <p:extLst>
      <p:ext uri="{BB962C8B-B14F-4D97-AF65-F5344CB8AC3E}">
        <p14:creationId xmlns:p14="http://schemas.microsoft.com/office/powerpoint/2010/main" val="1921442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8BF18-3826-41E6-9446-83286F78E4BF}" type="slidenum">
              <a:rPr lang="en-US" smtClean="0"/>
              <a:t>5</a:t>
            </a:fld>
            <a:endParaRPr lang="en-US"/>
          </a:p>
        </p:txBody>
      </p:sp>
    </p:spTree>
    <p:extLst>
      <p:ext uri="{BB962C8B-B14F-4D97-AF65-F5344CB8AC3E}">
        <p14:creationId xmlns:p14="http://schemas.microsoft.com/office/powerpoint/2010/main" val="954795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8BF18-3826-41E6-9446-83286F78E4BF}" type="slidenum">
              <a:rPr lang="en-US" smtClean="0"/>
              <a:t>6</a:t>
            </a:fld>
            <a:endParaRPr lang="en-US"/>
          </a:p>
        </p:txBody>
      </p:sp>
    </p:spTree>
    <p:extLst>
      <p:ext uri="{BB962C8B-B14F-4D97-AF65-F5344CB8AC3E}">
        <p14:creationId xmlns:p14="http://schemas.microsoft.com/office/powerpoint/2010/main" val="1720438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8BF18-3826-41E6-9446-83286F78E4BF}" type="slidenum">
              <a:rPr lang="en-US" smtClean="0"/>
              <a:t>7</a:t>
            </a:fld>
            <a:endParaRPr lang="en-US"/>
          </a:p>
        </p:txBody>
      </p:sp>
    </p:spTree>
    <p:extLst>
      <p:ext uri="{BB962C8B-B14F-4D97-AF65-F5344CB8AC3E}">
        <p14:creationId xmlns:p14="http://schemas.microsoft.com/office/powerpoint/2010/main" val="1290445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8BF18-3826-41E6-9446-83286F78E4BF}" type="slidenum">
              <a:rPr lang="en-US" smtClean="0"/>
              <a:t>8</a:t>
            </a:fld>
            <a:endParaRPr lang="en-US"/>
          </a:p>
        </p:txBody>
      </p:sp>
    </p:spTree>
    <p:extLst>
      <p:ext uri="{BB962C8B-B14F-4D97-AF65-F5344CB8AC3E}">
        <p14:creationId xmlns:p14="http://schemas.microsoft.com/office/powerpoint/2010/main" val="1507758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8BF18-3826-41E6-9446-83286F78E4BF}" type="slidenum">
              <a:rPr lang="en-US" smtClean="0"/>
              <a:t>9</a:t>
            </a:fld>
            <a:endParaRPr lang="en-US"/>
          </a:p>
        </p:txBody>
      </p:sp>
    </p:spTree>
    <p:extLst>
      <p:ext uri="{BB962C8B-B14F-4D97-AF65-F5344CB8AC3E}">
        <p14:creationId xmlns:p14="http://schemas.microsoft.com/office/powerpoint/2010/main" val="327977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17 April 2015</a:t>
            </a:r>
            <a:endParaRPr lang="en-US"/>
          </a:p>
        </p:txBody>
      </p:sp>
      <p:sp>
        <p:nvSpPr>
          <p:cNvPr id="5" name="Footer Placeholder 4"/>
          <p:cNvSpPr>
            <a:spLocks noGrp="1"/>
          </p:cNvSpPr>
          <p:nvPr>
            <p:ph type="ftr" sz="quarter" idx="11"/>
          </p:nvPr>
        </p:nvSpPr>
        <p:spPr/>
        <p:txBody>
          <a:bodyPr/>
          <a:lstStyle/>
          <a:p>
            <a:r>
              <a:rPr lang="en-US" smtClean="0"/>
              <a:t>European Geosciences Union | General Assembly 2015 | Vienna | Austria</a:t>
            </a:r>
            <a:endParaRPr lang="en-US"/>
          </a:p>
        </p:txBody>
      </p:sp>
      <p:sp>
        <p:nvSpPr>
          <p:cNvPr id="6" name="Slide Number Placeholder 5"/>
          <p:cNvSpPr>
            <a:spLocks noGrp="1"/>
          </p:cNvSpPr>
          <p:nvPr>
            <p:ph type="sldNum" sz="quarter" idx="12"/>
          </p:nvPr>
        </p:nvSpPr>
        <p:spPr/>
        <p:txBody>
          <a:bodyPr/>
          <a:lstStyle/>
          <a:p>
            <a:fld id="{61DBA16F-89DC-4EBA-A98F-490188B8DEEB}" type="slidenum">
              <a:rPr lang="en-US" smtClean="0"/>
              <a:t>‹#›</a:t>
            </a:fld>
            <a:endParaRPr lang="en-US"/>
          </a:p>
        </p:txBody>
      </p:sp>
    </p:spTree>
    <p:extLst>
      <p:ext uri="{BB962C8B-B14F-4D97-AF65-F5344CB8AC3E}">
        <p14:creationId xmlns:p14="http://schemas.microsoft.com/office/powerpoint/2010/main" val="391110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17 April 2015</a:t>
            </a:r>
            <a:endParaRPr lang="en-US"/>
          </a:p>
        </p:txBody>
      </p:sp>
      <p:sp>
        <p:nvSpPr>
          <p:cNvPr id="5" name="Footer Placeholder 4"/>
          <p:cNvSpPr>
            <a:spLocks noGrp="1"/>
          </p:cNvSpPr>
          <p:nvPr>
            <p:ph type="ftr" sz="quarter" idx="11"/>
          </p:nvPr>
        </p:nvSpPr>
        <p:spPr/>
        <p:txBody>
          <a:bodyPr/>
          <a:lstStyle/>
          <a:p>
            <a:r>
              <a:rPr lang="en-US" smtClean="0"/>
              <a:t>European Geosciences Union | General Assembly 2015 | Vienna | Austria</a:t>
            </a:r>
            <a:endParaRPr lang="en-US"/>
          </a:p>
        </p:txBody>
      </p:sp>
      <p:sp>
        <p:nvSpPr>
          <p:cNvPr id="6" name="Slide Number Placeholder 5"/>
          <p:cNvSpPr>
            <a:spLocks noGrp="1"/>
          </p:cNvSpPr>
          <p:nvPr>
            <p:ph type="sldNum" sz="quarter" idx="12"/>
          </p:nvPr>
        </p:nvSpPr>
        <p:spPr/>
        <p:txBody>
          <a:bodyPr/>
          <a:lstStyle/>
          <a:p>
            <a:fld id="{61DBA16F-89DC-4EBA-A98F-490188B8DEEB}" type="slidenum">
              <a:rPr lang="en-US" smtClean="0"/>
              <a:t>‹#›</a:t>
            </a:fld>
            <a:endParaRPr lang="en-US"/>
          </a:p>
        </p:txBody>
      </p:sp>
    </p:spTree>
    <p:extLst>
      <p:ext uri="{BB962C8B-B14F-4D97-AF65-F5344CB8AC3E}">
        <p14:creationId xmlns:p14="http://schemas.microsoft.com/office/powerpoint/2010/main" val="3442551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17 April 2015</a:t>
            </a:r>
            <a:endParaRPr lang="en-US"/>
          </a:p>
        </p:txBody>
      </p:sp>
      <p:sp>
        <p:nvSpPr>
          <p:cNvPr id="5" name="Footer Placeholder 4"/>
          <p:cNvSpPr>
            <a:spLocks noGrp="1"/>
          </p:cNvSpPr>
          <p:nvPr>
            <p:ph type="ftr" sz="quarter" idx="11"/>
          </p:nvPr>
        </p:nvSpPr>
        <p:spPr/>
        <p:txBody>
          <a:bodyPr/>
          <a:lstStyle/>
          <a:p>
            <a:r>
              <a:rPr lang="en-US" smtClean="0"/>
              <a:t>European Geosciences Union | General Assembly 2015 | Vienna | Austria</a:t>
            </a:r>
            <a:endParaRPr lang="en-US"/>
          </a:p>
        </p:txBody>
      </p:sp>
      <p:sp>
        <p:nvSpPr>
          <p:cNvPr id="6" name="Slide Number Placeholder 5"/>
          <p:cNvSpPr>
            <a:spLocks noGrp="1"/>
          </p:cNvSpPr>
          <p:nvPr>
            <p:ph type="sldNum" sz="quarter" idx="12"/>
          </p:nvPr>
        </p:nvSpPr>
        <p:spPr/>
        <p:txBody>
          <a:bodyPr/>
          <a:lstStyle/>
          <a:p>
            <a:fld id="{61DBA16F-89DC-4EBA-A98F-490188B8DEEB}" type="slidenum">
              <a:rPr lang="en-US" smtClean="0"/>
              <a:t>‹#›</a:t>
            </a:fld>
            <a:endParaRPr lang="en-US"/>
          </a:p>
        </p:txBody>
      </p:sp>
    </p:spTree>
    <p:extLst>
      <p:ext uri="{BB962C8B-B14F-4D97-AF65-F5344CB8AC3E}">
        <p14:creationId xmlns:p14="http://schemas.microsoft.com/office/powerpoint/2010/main" val="44559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17 April 2015</a:t>
            </a:r>
            <a:endParaRPr lang="en-US"/>
          </a:p>
        </p:txBody>
      </p:sp>
      <p:sp>
        <p:nvSpPr>
          <p:cNvPr id="5" name="Footer Placeholder 4"/>
          <p:cNvSpPr>
            <a:spLocks noGrp="1"/>
          </p:cNvSpPr>
          <p:nvPr>
            <p:ph type="ftr" sz="quarter" idx="11"/>
          </p:nvPr>
        </p:nvSpPr>
        <p:spPr/>
        <p:txBody>
          <a:bodyPr/>
          <a:lstStyle/>
          <a:p>
            <a:r>
              <a:rPr lang="en-US" smtClean="0"/>
              <a:t>European Geosciences Union | General Assembly 2015 | Vienna | Austria</a:t>
            </a:r>
            <a:endParaRPr lang="en-US"/>
          </a:p>
        </p:txBody>
      </p:sp>
      <p:sp>
        <p:nvSpPr>
          <p:cNvPr id="6" name="Slide Number Placeholder 5"/>
          <p:cNvSpPr>
            <a:spLocks noGrp="1"/>
          </p:cNvSpPr>
          <p:nvPr>
            <p:ph type="sldNum" sz="quarter" idx="12"/>
          </p:nvPr>
        </p:nvSpPr>
        <p:spPr/>
        <p:txBody>
          <a:bodyPr/>
          <a:lstStyle/>
          <a:p>
            <a:fld id="{61DBA16F-89DC-4EBA-A98F-490188B8DEEB}" type="slidenum">
              <a:rPr lang="en-US" smtClean="0"/>
              <a:t>‹#›</a:t>
            </a:fld>
            <a:endParaRPr lang="en-US"/>
          </a:p>
        </p:txBody>
      </p:sp>
    </p:spTree>
    <p:extLst>
      <p:ext uri="{BB962C8B-B14F-4D97-AF65-F5344CB8AC3E}">
        <p14:creationId xmlns:p14="http://schemas.microsoft.com/office/powerpoint/2010/main" val="75918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17 April 2015</a:t>
            </a:r>
            <a:endParaRPr lang="en-US"/>
          </a:p>
        </p:txBody>
      </p:sp>
      <p:sp>
        <p:nvSpPr>
          <p:cNvPr id="5" name="Footer Placeholder 4"/>
          <p:cNvSpPr>
            <a:spLocks noGrp="1"/>
          </p:cNvSpPr>
          <p:nvPr>
            <p:ph type="ftr" sz="quarter" idx="11"/>
          </p:nvPr>
        </p:nvSpPr>
        <p:spPr/>
        <p:txBody>
          <a:bodyPr/>
          <a:lstStyle/>
          <a:p>
            <a:r>
              <a:rPr lang="en-US" smtClean="0"/>
              <a:t>European Geosciences Union | General Assembly 2015 | Vienna | Austria</a:t>
            </a:r>
            <a:endParaRPr lang="en-US"/>
          </a:p>
        </p:txBody>
      </p:sp>
      <p:sp>
        <p:nvSpPr>
          <p:cNvPr id="6" name="Slide Number Placeholder 5"/>
          <p:cNvSpPr>
            <a:spLocks noGrp="1"/>
          </p:cNvSpPr>
          <p:nvPr>
            <p:ph type="sldNum" sz="quarter" idx="12"/>
          </p:nvPr>
        </p:nvSpPr>
        <p:spPr/>
        <p:txBody>
          <a:bodyPr/>
          <a:lstStyle/>
          <a:p>
            <a:fld id="{61DBA16F-89DC-4EBA-A98F-490188B8DEEB}" type="slidenum">
              <a:rPr lang="en-US" smtClean="0"/>
              <a:t>‹#›</a:t>
            </a:fld>
            <a:endParaRPr lang="en-US"/>
          </a:p>
        </p:txBody>
      </p:sp>
    </p:spTree>
    <p:extLst>
      <p:ext uri="{BB962C8B-B14F-4D97-AF65-F5344CB8AC3E}">
        <p14:creationId xmlns:p14="http://schemas.microsoft.com/office/powerpoint/2010/main" val="3357018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17 April 2015</a:t>
            </a:r>
            <a:endParaRPr lang="en-US"/>
          </a:p>
        </p:txBody>
      </p:sp>
      <p:sp>
        <p:nvSpPr>
          <p:cNvPr id="6" name="Footer Placeholder 5"/>
          <p:cNvSpPr>
            <a:spLocks noGrp="1"/>
          </p:cNvSpPr>
          <p:nvPr>
            <p:ph type="ftr" sz="quarter" idx="11"/>
          </p:nvPr>
        </p:nvSpPr>
        <p:spPr/>
        <p:txBody>
          <a:bodyPr/>
          <a:lstStyle/>
          <a:p>
            <a:r>
              <a:rPr lang="en-US" smtClean="0"/>
              <a:t>European Geosciences Union | General Assembly 2015 | Vienna | Austria</a:t>
            </a:r>
            <a:endParaRPr lang="en-US"/>
          </a:p>
        </p:txBody>
      </p:sp>
      <p:sp>
        <p:nvSpPr>
          <p:cNvPr id="7" name="Slide Number Placeholder 6"/>
          <p:cNvSpPr>
            <a:spLocks noGrp="1"/>
          </p:cNvSpPr>
          <p:nvPr>
            <p:ph type="sldNum" sz="quarter" idx="12"/>
          </p:nvPr>
        </p:nvSpPr>
        <p:spPr/>
        <p:txBody>
          <a:bodyPr/>
          <a:lstStyle/>
          <a:p>
            <a:fld id="{61DBA16F-89DC-4EBA-A98F-490188B8DEEB}" type="slidenum">
              <a:rPr lang="en-US" smtClean="0"/>
              <a:t>‹#›</a:t>
            </a:fld>
            <a:endParaRPr lang="en-US"/>
          </a:p>
        </p:txBody>
      </p:sp>
    </p:spTree>
    <p:extLst>
      <p:ext uri="{BB962C8B-B14F-4D97-AF65-F5344CB8AC3E}">
        <p14:creationId xmlns:p14="http://schemas.microsoft.com/office/powerpoint/2010/main" val="3832461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17 April 2015</a:t>
            </a:r>
            <a:endParaRPr lang="en-US"/>
          </a:p>
        </p:txBody>
      </p:sp>
      <p:sp>
        <p:nvSpPr>
          <p:cNvPr id="8" name="Footer Placeholder 7"/>
          <p:cNvSpPr>
            <a:spLocks noGrp="1"/>
          </p:cNvSpPr>
          <p:nvPr>
            <p:ph type="ftr" sz="quarter" idx="11"/>
          </p:nvPr>
        </p:nvSpPr>
        <p:spPr/>
        <p:txBody>
          <a:bodyPr/>
          <a:lstStyle/>
          <a:p>
            <a:r>
              <a:rPr lang="en-US" smtClean="0"/>
              <a:t>European Geosciences Union | General Assembly 2015 | Vienna | Austria</a:t>
            </a:r>
            <a:endParaRPr lang="en-US"/>
          </a:p>
        </p:txBody>
      </p:sp>
      <p:sp>
        <p:nvSpPr>
          <p:cNvPr id="9" name="Slide Number Placeholder 8"/>
          <p:cNvSpPr>
            <a:spLocks noGrp="1"/>
          </p:cNvSpPr>
          <p:nvPr>
            <p:ph type="sldNum" sz="quarter" idx="12"/>
          </p:nvPr>
        </p:nvSpPr>
        <p:spPr/>
        <p:txBody>
          <a:bodyPr/>
          <a:lstStyle/>
          <a:p>
            <a:fld id="{61DBA16F-89DC-4EBA-A98F-490188B8DEEB}" type="slidenum">
              <a:rPr lang="en-US" smtClean="0"/>
              <a:t>‹#›</a:t>
            </a:fld>
            <a:endParaRPr lang="en-US"/>
          </a:p>
        </p:txBody>
      </p:sp>
    </p:spTree>
    <p:extLst>
      <p:ext uri="{BB962C8B-B14F-4D97-AF65-F5344CB8AC3E}">
        <p14:creationId xmlns:p14="http://schemas.microsoft.com/office/powerpoint/2010/main" val="1784786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17 April 2015</a:t>
            </a:r>
            <a:endParaRPr lang="en-US"/>
          </a:p>
        </p:txBody>
      </p:sp>
      <p:sp>
        <p:nvSpPr>
          <p:cNvPr id="4" name="Footer Placeholder 3"/>
          <p:cNvSpPr>
            <a:spLocks noGrp="1"/>
          </p:cNvSpPr>
          <p:nvPr>
            <p:ph type="ftr" sz="quarter" idx="11"/>
          </p:nvPr>
        </p:nvSpPr>
        <p:spPr/>
        <p:txBody>
          <a:bodyPr/>
          <a:lstStyle/>
          <a:p>
            <a:r>
              <a:rPr lang="en-US" smtClean="0"/>
              <a:t>European Geosciences Union | General Assembly 2015 | Vienna | Austria</a:t>
            </a:r>
            <a:endParaRPr lang="en-US"/>
          </a:p>
        </p:txBody>
      </p:sp>
      <p:sp>
        <p:nvSpPr>
          <p:cNvPr id="5" name="Slide Number Placeholder 4"/>
          <p:cNvSpPr>
            <a:spLocks noGrp="1"/>
          </p:cNvSpPr>
          <p:nvPr>
            <p:ph type="sldNum" sz="quarter" idx="12"/>
          </p:nvPr>
        </p:nvSpPr>
        <p:spPr/>
        <p:txBody>
          <a:bodyPr/>
          <a:lstStyle/>
          <a:p>
            <a:fld id="{61DBA16F-89DC-4EBA-A98F-490188B8DEEB}" type="slidenum">
              <a:rPr lang="en-US" smtClean="0"/>
              <a:t>‹#›</a:t>
            </a:fld>
            <a:endParaRPr lang="en-US"/>
          </a:p>
        </p:txBody>
      </p:sp>
    </p:spTree>
    <p:extLst>
      <p:ext uri="{BB962C8B-B14F-4D97-AF65-F5344CB8AC3E}">
        <p14:creationId xmlns:p14="http://schemas.microsoft.com/office/powerpoint/2010/main" val="3581584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17 April 2015</a:t>
            </a:r>
            <a:endParaRPr lang="en-US"/>
          </a:p>
        </p:txBody>
      </p:sp>
      <p:sp>
        <p:nvSpPr>
          <p:cNvPr id="3" name="Footer Placeholder 2"/>
          <p:cNvSpPr>
            <a:spLocks noGrp="1"/>
          </p:cNvSpPr>
          <p:nvPr>
            <p:ph type="ftr" sz="quarter" idx="11"/>
          </p:nvPr>
        </p:nvSpPr>
        <p:spPr/>
        <p:txBody>
          <a:bodyPr/>
          <a:lstStyle/>
          <a:p>
            <a:r>
              <a:rPr lang="en-US" smtClean="0"/>
              <a:t>European Geosciences Union | General Assembly 2015 | Vienna | Austria</a:t>
            </a:r>
            <a:endParaRPr lang="en-US"/>
          </a:p>
        </p:txBody>
      </p:sp>
      <p:sp>
        <p:nvSpPr>
          <p:cNvPr id="4" name="Slide Number Placeholder 3"/>
          <p:cNvSpPr>
            <a:spLocks noGrp="1"/>
          </p:cNvSpPr>
          <p:nvPr>
            <p:ph type="sldNum" sz="quarter" idx="12"/>
          </p:nvPr>
        </p:nvSpPr>
        <p:spPr/>
        <p:txBody>
          <a:bodyPr/>
          <a:lstStyle/>
          <a:p>
            <a:fld id="{61DBA16F-89DC-4EBA-A98F-490188B8DEEB}" type="slidenum">
              <a:rPr lang="en-US" smtClean="0"/>
              <a:t>‹#›</a:t>
            </a:fld>
            <a:endParaRPr lang="en-US"/>
          </a:p>
        </p:txBody>
      </p:sp>
    </p:spTree>
    <p:extLst>
      <p:ext uri="{BB962C8B-B14F-4D97-AF65-F5344CB8AC3E}">
        <p14:creationId xmlns:p14="http://schemas.microsoft.com/office/powerpoint/2010/main" val="356379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17 April 2015</a:t>
            </a:r>
            <a:endParaRPr lang="en-US"/>
          </a:p>
        </p:txBody>
      </p:sp>
      <p:sp>
        <p:nvSpPr>
          <p:cNvPr id="6" name="Footer Placeholder 5"/>
          <p:cNvSpPr>
            <a:spLocks noGrp="1"/>
          </p:cNvSpPr>
          <p:nvPr>
            <p:ph type="ftr" sz="quarter" idx="11"/>
          </p:nvPr>
        </p:nvSpPr>
        <p:spPr/>
        <p:txBody>
          <a:bodyPr/>
          <a:lstStyle/>
          <a:p>
            <a:r>
              <a:rPr lang="en-US" smtClean="0"/>
              <a:t>European Geosciences Union | General Assembly 2015 | Vienna | Austria</a:t>
            </a:r>
            <a:endParaRPr lang="en-US"/>
          </a:p>
        </p:txBody>
      </p:sp>
      <p:sp>
        <p:nvSpPr>
          <p:cNvPr id="7" name="Slide Number Placeholder 6"/>
          <p:cNvSpPr>
            <a:spLocks noGrp="1"/>
          </p:cNvSpPr>
          <p:nvPr>
            <p:ph type="sldNum" sz="quarter" idx="12"/>
          </p:nvPr>
        </p:nvSpPr>
        <p:spPr/>
        <p:txBody>
          <a:bodyPr/>
          <a:lstStyle/>
          <a:p>
            <a:fld id="{61DBA16F-89DC-4EBA-A98F-490188B8DEEB}" type="slidenum">
              <a:rPr lang="en-US" smtClean="0"/>
              <a:t>‹#›</a:t>
            </a:fld>
            <a:endParaRPr lang="en-US"/>
          </a:p>
        </p:txBody>
      </p:sp>
    </p:spTree>
    <p:extLst>
      <p:ext uri="{BB962C8B-B14F-4D97-AF65-F5344CB8AC3E}">
        <p14:creationId xmlns:p14="http://schemas.microsoft.com/office/powerpoint/2010/main" val="3880668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17 April 2015</a:t>
            </a:r>
            <a:endParaRPr lang="en-US"/>
          </a:p>
        </p:txBody>
      </p:sp>
      <p:sp>
        <p:nvSpPr>
          <p:cNvPr id="6" name="Footer Placeholder 5"/>
          <p:cNvSpPr>
            <a:spLocks noGrp="1"/>
          </p:cNvSpPr>
          <p:nvPr>
            <p:ph type="ftr" sz="quarter" idx="11"/>
          </p:nvPr>
        </p:nvSpPr>
        <p:spPr/>
        <p:txBody>
          <a:bodyPr/>
          <a:lstStyle/>
          <a:p>
            <a:r>
              <a:rPr lang="en-US" smtClean="0"/>
              <a:t>European Geosciences Union | General Assembly 2015 | Vienna | Austria</a:t>
            </a:r>
            <a:endParaRPr lang="en-US"/>
          </a:p>
        </p:txBody>
      </p:sp>
      <p:sp>
        <p:nvSpPr>
          <p:cNvPr id="7" name="Slide Number Placeholder 6"/>
          <p:cNvSpPr>
            <a:spLocks noGrp="1"/>
          </p:cNvSpPr>
          <p:nvPr>
            <p:ph type="sldNum" sz="quarter" idx="12"/>
          </p:nvPr>
        </p:nvSpPr>
        <p:spPr/>
        <p:txBody>
          <a:bodyPr/>
          <a:lstStyle/>
          <a:p>
            <a:fld id="{61DBA16F-89DC-4EBA-A98F-490188B8DEEB}" type="slidenum">
              <a:rPr lang="en-US" smtClean="0"/>
              <a:t>‹#›</a:t>
            </a:fld>
            <a:endParaRPr lang="en-US"/>
          </a:p>
        </p:txBody>
      </p:sp>
    </p:spTree>
    <p:extLst>
      <p:ext uri="{BB962C8B-B14F-4D97-AF65-F5344CB8AC3E}">
        <p14:creationId xmlns:p14="http://schemas.microsoft.com/office/powerpoint/2010/main" val="713609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17 April 2015</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European Geosciences Union | General Assembly 2015 | Vienna | Austria</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BA16F-89DC-4EBA-A98F-490188B8DEEB}" type="slidenum">
              <a:rPr lang="en-US" smtClean="0"/>
              <a:t>‹#›</a:t>
            </a:fld>
            <a:endParaRPr lang="en-US"/>
          </a:p>
        </p:txBody>
      </p:sp>
    </p:spTree>
    <p:extLst>
      <p:ext uri="{BB962C8B-B14F-4D97-AF65-F5344CB8AC3E}">
        <p14:creationId xmlns:p14="http://schemas.microsoft.com/office/powerpoint/2010/main" val="556857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99CCFF"/>
            </a:gs>
          </a:gsLst>
          <a:lin ang="5400000" scaled="1"/>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752" y="0"/>
            <a:ext cx="841248" cy="841248"/>
          </a:xfrm>
          <a:prstGeom prst="rect">
            <a:avLst/>
          </a:prstGeom>
        </p:spPr>
      </p:pic>
      <p:sp>
        <p:nvSpPr>
          <p:cNvPr id="8" name="Rectangle 7"/>
          <p:cNvSpPr/>
          <p:nvPr/>
        </p:nvSpPr>
        <p:spPr>
          <a:xfrm>
            <a:off x="1193800" y="1162829"/>
            <a:ext cx="6739467" cy="18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5764" y="1502214"/>
            <a:ext cx="8003554" cy="1569660"/>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3200" dirty="0" smtClean="0">
                <a:solidFill>
                  <a:srgbClr val="883454"/>
                </a:solidFill>
              </a:rPr>
              <a:t> </a:t>
            </a:r>
            <a:r>
              <a:rPr lang="en-US" sz="3200" b="1" dirty="0">
                <a:solidFill>
                  <a:srgbClr val="883454"/>
                </a:solidFill>
              </a:rPr>
              <a:t>Effect of data </a:t>
            </a:r>
            <a:r>
              <a:rPr lang="en-US" sz="3200" b="1" dirty="0" smtClean="0">
                <a:solidFill>
                  <a:srgbClr val="883454"/>
                </a:solidFill>
              </a:rPr>
              <a:t>gaps:</a:t>
            </a:r>
          </a:p>
          <a:p>
            <a:pPr algn="ctr"/>
            <a:r>
              <a:rPr lang="en-US" sz="3200" b="1" dirty="0" smtClean="0">
                <a:solidFill>
                  <a:srgbClr val="883454"/>
                </a:solidFill>
              </a:rPr>
              <a:t>Comparison </a:t>
            </a:r>
            <a:r>
              <a:rPr lang="en-US" sz="3200" b="1" dirty="0">
                <a:solidFill>
                  <a:srgbClr val="883454"/>
                </a:solidFill>
              </a:rPr>
              <a:t>of different </a:t>
            </a:r>
            <a:r>
              <a:rPr lang="en-US" sz="3200" b="1" dirty="0" smtClean="0">
                <a:solidFill>
                  <a:srgbClr val="883454"/>
                </a:solidFill>
              </a:rPr>
              <a:t>spectral</a:t>
            </a:r>
            <a:r>
              <a:rPr lang="en-US" sz="3200" dirty="0" smtClean="0">
                <a:solidFill>
                  <a:srgbClr val="883454"/>
                </a:solidFill>
              </a:rPr>
              <a:t> </a:t>
            </a:r>
            <a:r>
              <a:rPr lang="en-US" sz="3200" b="1" dirty="0">
                <a:solidFill>
                  <a:srgbClr val="883454"/>
                </a:solidFill>
              </a:rPr>
              <a:t>analysis methods </a:t>
            </a:r>
            <a:endParaRPr lang="en-US" sz="3000" b="1" dirty="0">
              <a:solidFill>
                <a:srgbClr val="883454"/>
              </a:solidFill>
              <a:effectLst>
                <a:outerShdw blurRad="38100" dist="38100" dir="2700000" algn="tl">
                  <a:srgbClr val="000000">
                    <a:alpha val="43137"/>
                  </a:srgbClr>
                </a:outerShdw>
              </a:effectLst>
            </a:endParaRPr>
          </a:p>
        </p:txBody>
      </p:sp>
      <p:sp>
        <p:nvSpPr>
          <p:cNvPr id="12" name="TextBox 11"/>
          <p:cNvSpPr txBox="1"/>
          <p:nvPr/>
        </p:nvSpPr>
        <p:spPr>
          <a:xfrm>
            <a:off x="1888043" y="3411743"/>
            <a:ext cx="5347929" cy="461659"/>
          </a:xfrm>
          <a:prstGeom prst="rect">
            <a:avLst/>
          </a:prstGeom>
          <a:noFill/>
        </p:spPr>
        <p:txBody>
          <a:bodyPr wrap="none" lIns="91435" tIns="45717" rIns="91435" bIns="45717" rtlCol="0">
            <a:spAutoFit/>
          </a:bodyPr>
          <a:lstStyle/>
          <a:p>
            <a:pPr algn="ctr"/>
            <a:r>
              <a:rPr lang="en-US" sz="2400" b="1" i="1" u="sng" dirty="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Catalin </a:t>
            </a:r>
            <a:r>
              <a:rPr lang="en-US" sz="2400" b="1" i="1" u="sng" dirty="0" err="1" smtClean="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Negrea</a:t>
            </a:r>
            <a:r>
              <a:rPr lang="en-US" sz="2400" b="1" i="1" dirty="0" smtClean="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baseline="30000" dirty="0" smtClean="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1,2,3 </a:t>
            </a:r>
            <a:r>
              <a:rPr lang="en-US" sz="2000" b="1" i="1" dirty="0" err="1">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Costel</a:t>
            </a:r>
            <a:r>
              <a:rPr lang="en-US" sz="2000" b="1" i="1" dirty="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smtClean="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Munteanu</a:t>
            </a:r>
            <a:r>
              <a:rPr lang="en-US" sz="2000" b="1" i="1" baseline="30000" dirty="0" smtClean="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1,4,5</a:t>
            </a:r>
            <a:endParaRPr lang="en-US" sz="2000" b="1" i="1" dirty="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Rectangle 12"/>
          <p:cNvSpPr/>
          <p:nvPr/>
        </p:nvSpPr>
        <p:spPr>
          <a:xfrm>
            <a:off x="1" y="4463567"/>
            <a:ext cx="9144000" cy="1323433"/>
          </a:xfrm>
          <a:prstGeom prst="rect">
            <a:avLst/>
          </a:prstGeom>
        </p:spPr>
        <p:txBody>
          <a:bodyPr wrap="square" lIns="91435" tIns="45717" rIns="91435" bIns="45717">
            <a:spAutoFit/>
          </a:bodyPr>
          <a:lstStyle/>
          <a:p>
            <a:pPr algn="ctr"/>
            <a:r>
              <a:rPr lang="en-US" sz="1600" i="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n-US" sz="1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Institute of Space Science, </a:t>
            </a:r>
            <a:r>
              <a:rPr lang="en-US" sz="1600"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Magurele</a:t>
            </a:r>
            <a:r>
              <a:rPr lang="en-US" sz="1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Romania,</a:t>
            </a:r>
          </a:p>
          <a:p>
            <a:pPr algn="ctr"/>
            <a:r>
              <a:rPr lang="en-US" sz="1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600" i="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1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6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CIRES, </a:t>
            </a:r>
            <a:r>
              <a:rPr lang="en-US" sz="1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University of </a:t>
            </a:r>
            <a:r>
              <a:rPr lang="en-US" sz="16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Colorado at Boulder,</a:t>
            </a:r>
          </a:p>
          <a:p>
            <a:pPr algn="ctr"/>
            <a:r>
              <a:rPr lang="en-US" sz="16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600" i="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16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NOAA/SWPC, Boulder, CO, USA,</a:t>
            </a:r>
          </a:p>
          <a:p>
            <a:pPr algn="ctr"/>
            <a:r>
              <a:rPr lang="en-US" sz="16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600" i="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n-US" sz="1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Department of Physics, University of Oulu, </a:t>
            </a:r>
            <a:r>
              <a:rPr lang="en-US" sz="16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Finland</a:t>
            </a:r>
            <a:endParaRPr lang="en-US" sz="1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1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600" i="1" baseline="30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r>
              <a:rPr lang="en-US" sz="1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Department of Physics, University of Bucharest, </a:t>
            </a:r>
            <a:r>
              <a:rPr lang="en-US" sz="1600"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Magurele</a:t>
            </a:r>
            <a:r>
              <a:rPr lang="en-US" sz="1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Romania</a:t>
            </a:r>
          </a:p>
        </p:txBody>
      </p:sp>
      <p:sp>
        <p:nvSpPr>
          <p:cNvPr id="19" name="Slide Number Placeholder 5"/>
          <p:cNvSpPr>
            <a:spLocks noGrp="1"/>
          </p:cNvSpPr>
          <p:nvPr>
            <p:ph type="sldNum" sz="quarter" idx="12"/>
          </p:nvPr>
        </p:nvSpPr>
        <p:spPr>
          <a:effectLst>
            <a:outerShdw blurRad="50800" dist="38100" dir="2700000" algn="tl" rotWithShape="0">
              <a:prstClr val="black">
                <a:alpha val="40000"/>
              </a:prstClr>
            </a:outerShdw>
          </a:effectLst>
        </p:spPr>
        <p:txBody>
          <a:bodyPr/>
          <a:lstStyle/>
          <a:p>
            <a:r>
              <a:rPr lang="en-US" b="1" dirty="0" smtClean="0">
                <a:solidFill>
                  <a:schemeClr val="bg1"/>
                </a:solidFill>
                <a:effectLst>
                  <a:outerShdw blurRad="38100" dist="38100" dir="2700000" algn="tl">
                    <a:srgbClr val="000000">
                      <a:alpha val="43137"/>
                    </a:srgbClr>
                  </a:outerShdw>
                </a:effectLst>
              </a:rPr>
              <a:t>1</a:t>
            </a:r>
            <a:endParaRPr lang="en-US" b="1" dirty="0">
              <a:solidFill>
                <a:schemeClr val="bg1"/>
              </a:solidFill>
              <a:effectLst>
                <a:outerShdw blurRad="38100" dist="38100" dir="2700000" algn="tl">
                  <a:srgbClr val="000000">
                    <a:alpha val="43137"/>
                  </a:srgbClr>
                </a:outerShdw>
              </a:effectLst>
            </a:endParaRPr>
          </a:p>
        </p:txBody>
      </p:sp>
      <p:sp>
        <p:nvSpPr>
          <p:cNvPr id="20" name="Date Placeholder 3"/>
          <p:cNvSpPr>
            <a:spLocks noGrp="1"/>
          </p:cNvSpPr>
          <p:nvPr>
            <p:ph type="dt" sz="half" idx="10"/>
          </p:nvPr>
        </p:nvSpPr>
        <p:spPr>
          <a:xfrm>
            <a:off x="2935244" y="6421655"/>
            <a:ext cx="3613837" cy="365125"/>
          </a:xfrm>
          <a:effectLst>
            <a:outerShdw blurRad="50800" dist="38100" dir="2700000" algn="tl" rotWithShape="0">
              <a:prstClr val="black">
                <a:alpha val="40000"/>
              </a:prstClr>
            </a:outerShdw>
          </a:effectLst>
        </p:spPr>
        <p:txBody>
          <a:bodyPr/>
          <a:lstStyle/>
          <a:p>
            <a:r>
              <a:rPr lang="en-US" dirty="0">
                <a:solidFill>
                  <a:schemeClr val="bg1"/>
                </a:solidFill>
                <a:latin typeface="Verdana" panose="020B0604030504040204" pitchFamily="34" charset="0"/>
              </a:rPr>
              <a:t>06-13 September </a:t>
            </a:r>
            <a:r>
              <a:rPr lang="en-US" dirty="0" smtClean="0">
                <a:solidFill>
                  <a:schemeClr val="bg1"/>
                </a:solidFill>
                <a:latin typeface="Verdana" panose="020B0604030504040204" pitchFamily="34" charset="0"/>
              </a:rPr>
              <a:t>2015 </a:t>
            </a:r>
            <a:r>
              <a:rPr lang="en-US" dirty="0">
                <a:solidFill>
                  <a:schemeClr val="bg1"/>
                </a:solidFill>
                <a:latin typeface="Verdana" panose="020B0604030504040204" pitchFamily="34" charset="0"/>
              </a:rPr>
              <a:t>| </a:t>
            </a:r>
            <a:r>
              <a:rPr lang="en-US" dirty="0" err="1">
                <a:solidFill>
                  <a:schemeClr val="bg1"/>
                </a:solidFill>
                <a:latin typeface="Verdana" panose="020B0604030504040204" pitchFamily="34" charset="0"/>
              </a:rPr>
              <a:t>Mamaia</a:t>
            </a:r>
            <a:r>
              <a:rPr lang="en-US" dirty="0">
                <a:solidFill>
                  <a:schemeClr val="bg1"/>
                </a:solidFill>
                <a:latin typeface="Verdana" panose="020B0604030504040204" pitchFamily="34" charset="0"/>
              </a:rPr>
              <a:t>, ROMANIA</a:t>
            </a:r>
            <a:endParaRPr lang="en-US" dirty="0">
              <a:solidFill>
                <a:schemeClr val="bg1"/>
              </a:solidFill>
              <a:latin typeface="Century Gothic" panose="020B0502020202020204" pitchFamily="34" charset="0"/>
            </a:endParaRPr>
          </a:p>
          <a:p>
            <a:endParaRPr lang="en-US" b="1" dirty="0">
              <a:solidFill>
                <a:schemeClr val="bg1"/>
              </a:solidFill>
              <a:effectLst>
                <a:outerShdw blurRad="38100" dist="38100" dir="2700000" algn="tl">
                  <a:srgbClr val="000000">
                    <a:alpha val="43137"/>
                  </a:srgbClr>
                </a:outerShdw>
              </a:effectLst>
            </a:endParaRPr>
          </a:p>
        </p:txBody>
      </p:sp>
      <p:sp>
        <p:nvSpPr>
          <p:cNvPr id="21" name="Rectangle 20"/>
          <p:cNvSpPr/>
          <p:nvPr/>
        </p:nvSpPr>
        <p:spPr>
          <a:xfrm>
            <a:off x="1185333" y="6334364"/>
            <a:ext cx="6739467" cy="18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nstitute of Space Sci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46"/>
            <a:ext cx="2075935" cy="8770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37967" y="73652"/>
            <a:ext cx="7159148" cy="1015663"/>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000" dirty="0">
                <a:latin typeface="Verdana" panose="020B0604030504040204" pitchFamily="34" charset="0"/>
                <a:ea typeface="Verdana" panose="020B0604030504040204" pitchFamily="34" charset="0"/>
                <a:cs typeface="Verdana" panose="020B0604030504040204" pitchFamily="34" charset="0"/>
              </a:rPr>
              <a:t>Solar </a:t>
            </a:r>
            <a:r>
              <a:rPr lang="en-US" sz="2000" dirty="0" smtClean="0">
                <a:latin typeface="Verdana" panose="020B0604030504040204" pitchFamily="34" charset="0"/>
                <a:ea typeface="Verdana" panose="020B0604030504040204" pitchFamily="34" charset="0"/>
                <a:cs typeface="Verdana" panose="020B0604030504040204" pitchFamily="34" charset="0"/>
              </a:rPr>
              <a:t>System Plasma Turbulence</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Intermittency </a:t>
            </a:r>
            <a:r>
              <a:rPr lang="en-US" sz="2000" dirty="0">
                <a:latin typeface="Verdana" panose="020B0604030504040204" pitchFamily="34" charset="0"/>
                <a:ea typeface="Verdana" panose="020B0604030504040204" pitchFamily="34" charset="0"/>
                <a:cs typeface="Verdana" panose="020B0604030504040204" pitchFamily="34" charset="0"/>
              </a:rPr>
              <a:t>and </a:t>
            </a:r>
            <a:r>
              <a:rPr lang="en-US" sz="2000" dirty="0" smtClean="0">
                <a:latin typeface="Verdana" panose="020B0604030504040204" pitchFamily="34" charset="0"/>
                <a:ea typeface="Verdana" panose="020B0604030504040204" pitchFamily="34" charset="0"/>
                <a:cs typeface="Verdana" panose="020B0604030504040204" pitchFamily="34" charset="0"/>
              </a:rPr>
              <a:t>Multifractals</a:t>
            </a:r>
            <a:endParaRPr lang="en-US" sz="2000" dirty="0">
              <a:latin typeface="Verdana" panose="020B0604030504040204" pitchFamily="34" charset="0"/>
              <a:ea typeface="Verdana" panose="020B0604030504040204" pitchFamily="34" charset="0"/>
              <a:cs typeface="Verdana" panose="020B0604030504040204" pitchFamily="34" charset="0"/>
            </a:endParaRPr>
          </a:p>
          <a:p>
            <a:pPr algn="ctr"/>
            <a:r>
              <a:rPr lang="en-US" sz="2000" dirty="0">
                <a:latin typeface="Verdana" panose="020B0604030504040204" pitchFamily="34" charset="0"/>
                <a:ea typeface="Verdana" panose="020B0604030504040204" pitchFamily="34" charset="0"/>
                <a:cs typeface="Verdana" panose="020B0604030504040204" pitchFamily="34" charset="0"/>
              </a:rPr>
              <a:t>International Workshop and </a:t>
            </a:r>
            <a:r>
              <a:rPr lang="en-US" sz="2000" dirty="0" smtClean="0">
                <a:latin typeface="Verdana" panose="020B0604030504040204" pitchFamily="34" charset="0"/>
                <a:ea typeface="Verdana" panose="020B0604030504040204" pitchFamily="34" charset="0"/>
                <a:cs typeface="Verdana" panose="020B0604030504040204" pitchFamily="34" charset="0"/>
              </a:rPr>
              <a:t>School</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6172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99CCFF"/>
            </a:gs>
          </a:gsLst>
          <a:lin ang="5400000" scaled="1"/>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ffectLst>
            <a:outerShdw blurRad="50800" dist="38100" dir="2700000" algn="tl" rotWithShape="0">
              <a:prstClr val="black">
                <a:alpha val="40000"/>
              </a:prstClr>
            </a:outerShdw>
          </a:effectLst>
        </p:spPr>
        <p:txBody>
          <a:bodyPr/>
          <a:lstStyle/>
          <a:p>
            <a:fld id="{61DBA16F-89DC-4EBA-A98F-490188B8DEEB}" type="slidenum">
              <a:rPr lang="en-US" b="1" smtClean="0">
                <a:solidFill>
                  <a:schemeClr val="bg1"/>
                </a:solidFill>
                <a:effectLst>
                  <a:outerShdw blurRad="38100" dist="38100" dir="2700000" algn="tl">
                    <a:srgbClr val="000000">
                      <a:alpha val="43137"/>
                    </a:srgbClr>
                  </a:outerShdw>
                </a:effectLst>
              </a:rPr>
              <a:t>10</a:t>
            </a:fld>
            <a:endParaRPr lang="en-US" b="1" dirty="0">
              <a:solidFill>
                <a:schemeClr val="bg1"/>
              </a:solidFill>
              <a:effectLst>
                <a:outerShdw blurRad="38100" dist="38100" dir="2700000" algn="tl">
                  <a:srgbClr val="000000">
                    <a:alpha val="43137"/>
                  </a:srgbClr>
                </a:outerShdw>
              </a:effectLst>
            </a:endParaRPr>
          </a:p>
        </p:txBody>
      </p:sp>
      <p:sp>
        <p:nvSpPr>
          <p:cNvPr id="9" name="Rectangle 8"/>
          <p:cNvSpPr/>
          <p:nvPr/>
        </p:nvSpPr>
        <p:spPr>
          <a:xfrm>
            <a:off x="1193800" y="915694"/>
            <a:ext cx="6739467" cy="18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85333" y="6334364"/>
            <a:ext cx="6739467" cy="18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46375" y="313680"/>
            <a:ext cx="4617381" cy="400110"/>
          </a:xfrm>
          <a:prstGeom prst="rect">
            <a:avLst/>
          </a:prstGeom>
        </p:spPr>
        <p:txBody>
          <a:bodyPr wrap="square">
            <a:spAutoFit/>
          </a:bodyPr>
          <a:lstStyle/>
          <a:p>
            <a:pPr algn="ctr"/>
            <a:r>
              <a:rPr lang="en-US" sz="2000" b="1" dirty="0">
                <a:solidFill>
                  <a:srgbClr val="883454"/>
                </a:solidFill>
                <a:effectLst>
                  <a:outerShdw blurRad="38100" dist="38100" dir="2700000" algn="tl">
                    <a:srgbClr val="000000">
                      <a:alpha val="43137"/>
                    </a:srgbClr>
                  </a:outerShdw>
                </a:effectLst>
                <a:latin typeface="arial" panose="020B0604020202020204" pitchFamily="34" charset="0"/>
              </a:rPr>
              <a:t>Tests on </a:t>
            </a:r>
            <a:r>
              <a:rPr lang="en-US" sz="2000" b="1" dirty="0" smtClean="0">
                <a:solidFill>
                  <a:srgbClr val="883454"/>
                </a:solidFill>
                <a:effectLst>
                  <a:outerShdw blurRad="38100" dist="38100" dir="2700000" algn="tl">
                    <a:srgbClr val="000000">
                      <a:alpha val="43137"/>
                    </a:srgbClr>
                  </a:outerShdw>
                </a:effectLst>
                <a:latin typeface="arial" panose="020B0604020202020204" pitchFamily="34" charset="0"/>
              </a:rPr>
              <a:t>Venus Express </a:t>
            </a:r>
            <a:r>
              <a:rPr lang="en-US" sz="2000" b="1" dirty="0">
                <a:solidFill>
                  <a:srgbClr val="883454"/>
                </a:solidFill>
                <a:effectLst>
                  <a:outerShdw blurRad="38100" dist="38100" dir="2700000" algn="tl">
                    <a:srgbClr val="000000">
                      <a:alpha val="43137"/>
                    </a:srgbClr>
                  </a:outerShdw>
                </a:effectLst>
                <a:latin typeface="arial" panose="020B0604020202020204" pitchFamily="34" charset="0"/>
              </a:rPr>
              <a:t>Data</a:t>
            </a:r>
            <a:endParaRPr lang="en-US" sz="2000" b="1" dirty="0">
              <a:solidFill>
                <a:srgbClr val="883454"/>
              </a:solidFill>
              <a:effectLst>
                <a:outerShdw blurRad="38100" dist="38100" dir="2700000" algn="tl">
                  <a:srgbClr val="000000">
                    <a:alpha val="43137"/>
                  </a:srgbClr>
                </a:outerShdw>
              </a:effectLst>
            </a:endParaRPr>
          </a:p>
        </p:txBody>
      </p:sp>
      <p:sp>
        <p:nvSpPr>
          <p:cNvPr id="14" name="TextBox 13"/>
          <p:cNvSpPr txBox="1"/>
          <p:nvPr/>
        </p:nvSpPr>
        <p:spPr>
          <a:xfrm>
            <a:off x="235840" y="2061019"/>
            <a:ext cx="3529570" cy="2862322"/>
          </a:xfrm>
          <a:prstGeom prst="rect">
            <a:avLst/>
          </a:prstGeom>
          <a:noFill/>
        </p:spPr>
        <p:txBody>
          <a:bodyPr wrap="square" rtlCol="0">
            <a:spAutoFit/>
          </a:bodyPr>
          <a:lstStyle/>
          <a:p>
            <a:pPr marL="285750" indent="-285750" algn="just">
              <a:buFont typeface="Arial" panose="020B0604020202020204" pitchFamily="34" charset="0"/>
              <a:buChar char="•"/>
            </a:pPr>
            <a:r>
              <a:rPr lang="en-US" b="1" dirty="0" smtClean="0">
                <a:solidFill>
                  <a:schemeClr val="tx2">
                    <a:lumMod val="50000"/>
                  </a:schemeClr>
                </a:solidFill>
                <a:latin typeface="Arial" panose="020B0604020202020204" pitchFamily="34" charset="0"/>
                <a:cs typeface="Arial" panose="020B0604020202020204" pitchFamily="34" charset="0"/>
              </a:rPr>
              <a:t>A continuous magnetic field dataset taken by Venus Express in 2007 was also analyzed.</a:t>
            </a:r>
          </a:p>
          <a:p>
            <a:pPr marL="285750" indent="-285750" algn="just">
              <a:buFont typeface="Arial" panose="020B0604020202020204" pitchFamily="34" charset="0"/>
              <a:buChar char="•"/>
            </a:pPr>
            <a:endParaRPr lang="en-US" b="1" dirty="0">
              <a:solidFill>
                <a:schemeClr val="tx2">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b="1" dirty="0" smtClean="0">
                <a:solidFill>
                  <a:schemeClr val="tx2">
                    <a:lumMod val="50000"/>
                  </a:schemeClr>
                </a:solidFill>
                <a:latin typeface="Arial" panose="020B0604020202020204" pitchFamily="34" charset="0"/>
                <a:cs typeface="Arial" panose="020B0604020202020204" pitchFamily="34" charset="0"/>
              </a:rPr>
              <a:t>The same methodology was used, applying different configurations of gaps to test the behavior of the 4 spectral analysis methods.</a:t>
            </a:r>
            <a:endParaRPr lang="en-US" b="1" dirty="0">
              <a:solidFill>
                <a:schemeClr val="tx2">
                  <a:lumMod val="50000"/>
                </a:schemeClr>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752" y="0"/>
            <a:ext cx="841248" cy="841248"/>
          </a:xfrm>
          <a:prstGeom prst="rect">
            <a:avLst/>
          </a:prstGeom>
        </p:spPr>
      </p:pic>
      <p:sp>
        <p:nvSpPr>
          <p:cNvPr id="13" name="Date Placeholder 3"/>
          <p:cNvSpPr>
            <a:spLocks noGrp="1"/>
          </p:cNvSpPr>
          <p:nvPr>
            <p:ph type="dt" sz="half" idx="10"/>
          </p:nvPr>
        </p:nvSpPr>
        <p:spPr>
          <a:xfrm>
            <a:off x="2935244" y="6421655"/>
            <a:ext cx="3613837" cy="365125"/>
          </a:xfrm>
          <a:effectLst>
            <a:outerShdw blurRad="50800" dist="38100" dir="2700000" algn="tl" rotWithShape="0">
              <a:prstClr val="black">
                <a:alpha val="40000"/>
              </a:prstClr>
            </a:outerShdw>
          </a:effectLst>
        </p:spPr>
        <p:txBody>
          <a:bodyPr/>
          <a:lstStyle/>
          <a:p>
            <a:r>
              <a:rPr lang="en-US" dirty="0">
                <a:solidFill>
                  <a:schemeClr val="bg1"/>
                </a:solidFill>
                <a:latin typeface="Verdana" panose="020B0604030504040204" pitchFamily="34" charset="0"/>
              </a:rPr>
              <a:t>06-13 September </a:t>
            </a:r>
            <a:r>
              <a:rPr lang="en-US" dirty="0" smtClean="0">
                <a:solidFill>
                  <a:schemeClr val="bg1"/>
                </a:solidFill>
                <a:latin typeface="Verdana" panose="020B0604030504040204" pitchFamily="34" charset="0"/>
              </a:rPr>
              <a:t>2015 </a:t>
            </a:r>
            <a:r>
              <a:rPr lang="en-US" dirty="0">
                <a:solidFill>
                  <a:schemeClr val="bg1"/>
                </a:solidFill>
                <a:latin typeface="Verdana" panose="020B0604030504040204" pitchFamily="34" charset="0"/>
              </a:rPr>
              <a:t>| </a:t>
            </a:r>
            <a:r>
              <a:rPr lang="en-US" dirty="0" err="1">
                <a:solidFill>
                  <a:schemeClr val="bg1"/>
                </a:solidFill>
                <a:latin typeface="Verdana" panose="020B0604030504040204" pitchFamily="34" charset="0"/>
              </a:rPr>
              <a:t>Mamaia</a:t>
            </a:r>
            <a:r>
              <a:rPr lang="en-US" dirty="0">
                <a:solidFill>
                  <a:schemeClr val="bg1"/>
                </a:solidFill>
                <a:latin typeface="Verdana" panose="020B0604030504040204" pitchFamily="34" charset="0"/>
              </a:rPr>
              <a:t>, ROMANIA</a:t>
            </a:r>
            <a:endParaRPr lang="en-US" dirty="0">
              <a:solidFill>
                <a:schemeClr val="bg1"/>
              </a:solidFill>
              <a:latin typeface="Century Gothic" panose="020B0502020202020204" pitchFamily="34" charset="0"/>
            </a:endParaRPr>
          </a:p>
          <a:p>
            <a:endParaRPr lang="en-US" b="1" dirty="0">
              <a:solidFill>
                <a:schemeClr val="bg1"/>
              </a:solidFill>
              <a:effectLst>
                <a:outerShdw blurRad="38100" dist="38100" dir="2700000" algn="tl">
                  <a:srgbClr val="000000">
                    <a:alpha val="43137"/>
                  </a:srgbClr>
                </a:outerShdw>
              </a:effectLst>
            </a:endParaRPr>
          </a:p>
        </p:txBody>
      </p:sp>
      <p:pic>
        <p:nvPicPr>
          <p:cNvPr id="15" name="Picture 2" descr="Institute of Space Sci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46"/>
            <a:ext cx="2075935" cy="8770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5410" y="1459209"/>
            <a:ext cx="5125815" cy="4338856"/>
          </a:xfrm>
          <a:prstGeom prst="rect">
            <a:avLst/>
          </a:prstGeom>
        </p:spPr>
      </p:pic>
    </p:spTree>
    <p:extLst>
      <p:ext uri="{BB962C8B-B14F-4D97-AF65-F5344CB8AC3E}">
        <p14:creationId xmlns:p14="http://schemas.microsoft.com/office/powerpoint/2010/main" val="520769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99CCFF"/>
            </a:gs>
          </a:gsLst>
          <a:lin ang="5400000" scaled="1"/>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ffectLst>
            <a:outerShdw blurRad="50800" dist="38100" dir="2700000" algn="tl" rotWithShape="0">
              <a:prstClr val="black">
                <a:alpha val="40000"/>
              </a:prstClr>
            </a:outerShdw>
          </a:effectLst>
        </p:spPr>
        <p:txBody>
          <a:bodyPr/>
          <a:lstStyle/>
          <a:p>
            <a:fld id="{61DBA16F-89DC-4EBA-A98F-490188B8DEEB}" type="slidenum">
              <a:rPr lang="en-US" b="1" smtClean="0">
                <a:solidFill>
                  <a:schemeClr val="bg1"/>
                </a:solidFill>
                <a:effectLst>
                  <a:outerShdw blurRad="38100" dist="38100" dir="2700000" algn="tl">
                    <a:srgbClr val="000000">
                      <a:alpha val="43137"/>
                    </a:srgbClr>
                  </a:outerShdw>
                </a:effectLst>
              </a:rPr>
              <a:t>11</a:t>
            </a:fld>
            <a:endParaRPr lang="en-US" b="1" dirty="0">
              <a:solidFill>
                <a:schemeClr val="bg1"/>
              </a:solidFill>
              <a:effectLst>
                <a:outerShdw blurRad="38100" dist="38100" dir="2700000" algn="tl">
                  <a:srgbClr val="000000">
                    <a:alpha val="43137"/>
                  </a:srgbClr>
                </a:outerShdw>
              </a:effectLst>
            </a:endParaRPr>
          </a:p>
        </p:txBody>
      </p:sp>
      <p:sp>
        <p:nvSpPr>
          <p:cNvPr id="9" name="Rectangle 8"/>
          <p:cNvSpPr/>
          <p:nvPr/>
        </p:nvSpPr>
        <p:spPr>
          <a:xfrm>
            <a:off x="1193800" y="915694"/>
            <a:ext cx="6739467" cy="18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85333" y="6334364"/>
            <a:ext cx="6739467" cy="18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46375" y="313680"/>
            <a:ext cx="4617381" cy="400110"/>
          </a:xfrm>
          <a:prstGeom prst="rect">
            <a:avLst/>
          </a:prstGeom>
        </p:spPr>
        <p:txBody>
          <a:bodyPr wrap="square">
            <a:spAutoFit/>
          </a:bodyPr>
          <a:lstStyle/>
          <a:p>
            <a:pPr algn="ctr"/>
            <a:r>
              <a:rPr lang="en-US" sz="2000" b="1" dirty="0">
                <a:solidFill>
                  <a:srgbClr val="883454"/>
                </a:solidFill>
                <a:effectLst>
                  <a:outerShdw blurRad="38100" dist="38100" dir="2700000" algn="tl">
                    <a:srgbClr val="000000">
                      <a:alpha val="43137"/>
                    </a:srgbClr>
                  </a:outerShdw>
                </a:effectLst>
                <a:latin typeface="arial" panose="020B0604020202020204" pitchFamily="34" charset="0"/>
              </a:rPr>
              <a:t>Tests on Venus Express Data</a:t>
            </a:r>
            <a:endParaRPr lang="en-US" sz="2000" b="1" dirty="0">
              <a:solidFill>
                <a:srgbClr val="883454"/>
              </a:solidFill>
              <a:effectLst>
                <a:outerShdw blurRad="38100" dist="38100" dir="2700000" algn="tl">
                  <a:srgbClr val="000000">
                    <a:alpha val="43137"/>
                  </a:srgbClr>
                </a:outerShdw>
              </a:effectLst>
            </a:endParaRPr>
          </a:p>
        </p:txBody>
      </p:sp>
      <p:sp>
        <p:nvSpPr>
          <p:cNvPr id="14" name="TextBox 13"/>
          <p:cNvSpPr txBox="1"/>
          <p:nvPr/>
        </p:nvSpPr>
        <p:spPr>
          <a:xfrm>
            <a:off x="235841" y="1236033"/>
            <a:ext cx="8279509" cy="923330"/>
          </a:xfrm>
          <a:prstGeom prst="rect">
            <a:avLst/>
          </a:prstGeom>
          <a:noFill/>
        </p:spPr>
        <p:txBody>
          <a:bodyPr wrap="square" rtlCol="0">
            <a:spAutoFit/>
          </a:bodyPr>
          <a:lstStyle/>
          <a:p>
            <a:pPr marL="285750" indent="-285750" algn="just">
              <a:buFont typeface="Arial" panose="020B0604020202020204" pitchFamily="34" charset="0"/>
              <a:buChar char="•"/>
            </a:pPr>
            <a:r>
              <a:rPr lang="en-US" b="1" dirty="0" smtClean="0">
                <a:solidFill>
                  <a:schemeClr val="tx2">
                    <a:lumMod val="50000"/>
                  </a:schemeClr>
                </a:solidFill>
                <a:latin typeface="Arial" panose="020B0604020202020204" pitchFamily="34" charset="0"/>
                <a:cs typeface="Arial" panose="020B0604020202020204" pitchFamily="34" charset="0"/>
              </a:rPr>
              <a:t>When applying a single large gap to the data, </a:t>
            </a:r>
            <a:r>
              <a:rPr lang="en-US" b="1" dirty="0" smtClean="0">
                <a:solidFill>
                  <a:schemeClr val="tx2">
                    <a:lumMod val="50000"/>
                  </a:schemeClr>
                </a:solidFill>
                <a:latin typeface="Arial" panose="020B0604020202020204" pitchFamily="34" charset="0"/>
                <a:cs typeface="Arial" panose="020B0604020202020204" pitchFamily="34" charset="0"/>
              </a:rPr>
              <a:t>the ZTR and LST results show a positive bias, while the FFT and DFT results show a negative bias.</a:t>
            </a:r>
            <a:endParaRPr lang="en-US" b="1" dirty="0">
              <a:solidFill>
                <a:schemeClr val="tx2">
                  <a:lumMod val="50000"/>
                </a:schemeClr>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752" y="0"/>
            <a:ext cx="841248" cy="841248"/>
          </a:xfrm>
          <a:prstGeom prst="rect">
            <a:avLst/>
          </a:prstGeom>
        </p:spPr>
      </p:pic>
      <p:sp>
        <p:nvSpPr>
          <p:cNvPr id="13" name="Date Placeholder 3"/>
          <p:cNvSpPr>
            <a:spLocks noGrp="1"/>
          </p:cNvSpPr>
          <p:nvPr>
            <p:ph type="dt" sz="half" idx="10"/>
          </p:nvPr>
        </p:nvSpPr>
        <p:spPr>
          <a:xfrm>
            <a:off x="2935244" y="6421655"/>
            <a:ext cx="3613837" cy="365125"/>
          </a:xfrm>
          <a:effectLst>
            <a:outerShdw blurRad="50800" dist="38100" dir="2700000" algn="tl" rotWithShape="0">
              <a:prstClr val="black">
                <a:alpha val="40000"/>
              </a:prstClr>
            </a:outerShdw>
          </a:effectLst>
        </p:spPr>
        <p:txBody>
          <a:bodyPr/>
          <a:lstStyle/>
          <a:p>
            <a:r>
              <a:rPr lang="en-US" dirty="0">
                <a:solidFill>
                  <a:schemeClr val="bg1"/>
                </a:solidFill>
                <a:latin typeface="Verdana" panose="020B0604030504040204" pitchFamily="34" charset="0"/>
              </a:rPr>
              <a:t>06-13 September </a:t>
            </a:r>
            <a:r>
              <a:rPr lang="en-US" dirty="0" smtClean="0">
                <a:solidFill>
                  <a:schemeClr val="bg1"/>
                </a:solidFill>
                <a:latin typeface="Verdana" panose="020B0604030504040204" pitchFamily="34" charset="0"/>
              </a:rPr>
              <a:t>2015 </a:t>
            </a:r>
            <a:r>
              <a:rPr lang="en-US" dirty="0">
                <a:solidFill>
                  <a:schemeClr val="bg1"/>
                </a:solidFill>
                <a:latin typeface="Verdana" panose="020B0604030504040204" pitchFamily="34" charset="0"/>
              </a:rPr>
              <a:t>| </a:t>
            </a:r>
            <a:r>
              <a:rPr lang="en-US" dirty="0" err="1">
                <a:solidFill>
                  <a:schemeClr val="bg1"/>
                </a:solidFill>
                <a:latin typeface="Verdana" panose="020B0604030504040204" pitchFamily="34" charset="0"/>
              </a:rPr>
              <a:t>Mamaia</a:t>
            </a:r>
            <a:r>
              <a:rPr lang="en-US" dirty="0">
                <a:solidFill>
                  <a:schemeClr val="bg1"/>
                </a:solidFill>
                <a:latin typeface="Verdana" panose="020B0604030504040204" pitchFamily="34" charset="0"/>
              </a:rPr>
              <a:t>, ROMANIA</a:t>
            </a:r>
            <a:endParaRPr lang="en-US" dirty="0">
              <a:solidFill>
                <a:schemeClr val="bg1"/>
              </a:solidFill>
              <a:latin typeface="Century Gothic" panose="020B0502020202020204" pitchFamily="34" charset="0"/>
            </a:endParaRPr>
          </a:p>
          <a:p>
            <a:endParaRPr lang="en-US" b="1" dirty="0">
              <a:solidFill>
                <a:schemeClr val="bg1"/>
              </a:solidFill>
              <a:effectLst>
                <a:outerShdw blurRad="38100" dist="38100" dir="2700000" algn="tl">
                  <a:srgbClr val="000000">
                    <a:alpha val="43137"/>
                  </a:srgbClr>
                </a:outerShdw>
              </a:effectLst>
            </a:endParaRPr>
          </a:p>
        </p:txBody>
      </p:sp>
      <p:pic>
        <p:nvPicPr>
          <p:cNvPr id="15" name="Picture 2" descr="Institute of Space Sci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46"/>
            <a:ext cx="2075935" cy="8770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6720" y="2129410"/>
            <a:ext cx="6833626" cy="4099483"/>
          </a:xfrm>
          <a:prstGeom prst="rect">
            <a:avLst/>
          </a:prstGeom>
        </p:spPr>
      </p:pic>
    </p:spTree>
    <p:extLst>
      <p:ext uri="{BB962C8B-B14F-4D97-AF65-F5344CB8AC3E}">
        <p14:creationId xmlns:p14="http://schemas.microsoft.com/office/powerpoint/2010/main" val="1369514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99CCFF"/>
            </a:gs>
          </a:gsLst>
          <a:lin ang="5400000" scaled="1"/>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ffectLst>
            <a:outerShdw blurRad="50800" dist="38100" dir="2700000" algn="tl" rotWithShape="0">
              <a:prstClr val="black">
                <a:alpha val="40000"/>
              </a:prstClr>
            </a:outerShdw>
          </a:effectLst>
        </p:spPr>
        <p:txBody>
          <a:bodyPr/>
          <a:lstStyle/>
          <a:p>
            <a:fld id="{61DBA16F-89DC-4EBA-A98F-490188B8DEEB}" type="slidenum">
              <a:rPr lang="en-US" b="1" smtClean="0">
                <a:solidFill>
                  <a:schemeClr val="bg1"/>
                </a:solidFill>
                <a:effectLst>
                  <a:outerShdw blurRad="38100" dist="38100" dir="2700000" algn="tl">
                    <a:srgbClr val="000000">
                      <a:alpha val="43137"/>
                    </a:srgbClr>
                  </a:outerShdw>
                </a:effectLst>
              </a:rPr>
              <a:t>12</a:t>
            </a:fld>
            <a:endParaRPr lang="en-US" b="1" dirty="0">
              <a:solidFill>
                <a:schemeClr val="bg1"/>
              </a:solidFill>
              <a:effectLst>
                <a:outerShdw blurRad="38100" dist="38100" dir="2700000" algn="tl">
                  <a:srgbClr val="000000">
                    <a:alpha val="43137"/>
                  </a:srgbClr>
                </a:outerShdw>
              </a:effectLst>
            </a:endParaRPr>
          </a:p>
        </p:txBody>
      </p:sp>
      <p:sp>
        <p:nvSpPr>
          <p:cNvPr id="9" name="Rectangle 8"/>
          <p:cNvSpPr/>
          <p:nvPr/>
        </p:nvSpPr>
        <p:spPr>
          <a:xfrm>
            <a:off x="1193800" y="915694"/>
            <a:ext cx="6739467" cy="18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85333" y="6334364"/>
            <a:ext cx="6739467" cy="18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46375" y="313680"/>
            <a:ext cx="4617381" cy="400110"/>
          </a:xfrm>
          <a:prstGeom prst="rect">
            <a:avLst/>
          </a:prstGeom>
        </p:spPr>
        <p:txBody>
          <a:bodyPr wrap="square">
            <a:spAutoFit/>
          </a:bodyPr>
          <a:lstStyle/>
          <a:p>
            <a:pPr algn="ctr"/>
            <a:r>
              <a:rPr lang="en-US" sz="2000" b="1" dirty="0">
                <a:solidFill>
                  <a:srgbClr val="883454"/>
                </a:solidFill>
                <a:effectLst>
                  <a:outerShdw blurRad="38100" dist="38100" dir="2700000" algn="tl">
                    <a:srgbClr val="000000">
                      <a:alpha val="43137"/>
                    </a:srgbClr>
                  </a:outerShdw>
                </a:effectLst>
                <a:latin typeface="arial" panose="020B0604020202020204" pitchFamily="34" charset="0"/>
              </a:rPr>
              <a:t>Tests on Venus Express Data</a:t>
            </a:r>
            <a:endParaRPr lang="en-US" sz="2000" b="1" dirty="0">
              <a:solidFill>
                <a:srgbClr val="883454"/>
              </a:solidFill>
              <a:effectLst>
                <a:outerShdw blurRad="38100" dist="38100" dir="2700000" algn="tl">
                  <a:srgbClr val="000000">
                    <a:alpha val="43137"/>
                  </a:srgbClr>
                </a:outerShdw>
              </a:effectLst>
            </a:endParaRPr>
          </a:p>
        </p:txBody>
      </p:sp>
      <p:sp>
        <p:nvSpPr>
          <p:cNvPr id="14" name="TextBox 13"/>
          <p:cNvSpPr txBox="1"/>
          <p:nvPr/>
        </p:nvSpPr>
        <p:spPr>
          <a:xfrm>
            <a:off x="235841" y="1236033"/>
            <a:ext cx="8279509" cy="646331"/>
          </a:xfrm>
          <a:prstGeom prst="rect">
            <a:avLst/>
          </a:prstGeom>
          <a:noFill/>
        </p:spPr>
        <p:txBody>
          <a:bodyPr wrap="square" rtlCol="0">
            <a:spAutoFit/>
          </a:bodyPr>
          <a:lstStyle/>
          <a:p>
            <a:pPr marL="285750" indent="-285750" algn="just">
              <a:buFont typeface="Arial" panose="020B0604020202020204" pitchFamily="34" charset="0"/>
              <a:buChar char="•"/>
            </a:pPr>
            <a:r>
              <a:rPr lang="en-US" b="1" dirty="0" smtClean="0">
                <a:solidFill>
                  <a:schemeClr val="tx2">
                    <a:lumMod val="50000"/>
                  </a:schemeClr>
                </a:solidFill>
                <a:latin typeface="Arial" panose="020B0604020202020204" pitchFamily="34" charset="0"/>
                <a:cs typeface="Arial" panose="020B0604020202020204" pitchFamily="34" charset="0"/>
              </a:rPr>
              <a:t>Integrating the Power Spectra gives a better idea of the behavior of each method as a function of gap size.</a:t>
            </a:r>
            <a:endParaRPr lang="en-US" b="1" dirty="0">
              <a:solidFill>
                <a:schemeClr val="tx2">
                  <a:lumMod val="50000"/>
                </a:schemeClr>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752" y="0"/>
            <a:ext cx="841248" cy="841248"/>
          </a:xfrm>
          <a:prstGeom prst="rect">
            <a:avLst/>
          </a:prstGeom>
        </p:spPr>
      </p:pic>
      <p:sp>
        <p:nvSpPr>
          <p:cNvPr id="13" name="Date Placeholder 3"/>
          <p:cNvSpPr>
            <a:spLocks noGrp="1"/>
          </p:cNvSpPr>
          <p:nvPr>
            <p:ph type="dt" sz="half" idx="10"/>
          </p:nvPr>
        </p:nvSpPr>
        <p:spPr>
          <a:xfrm>
            <a:off x="2935244" y="6421655"/>
            <a:ext cx="3613837" cy="365125"/>
          </a:xfrm>
          <a:effectLst>
            <a:outerShdw blurRad="50800" dist="38100" dir="2700000" algn="tl" rotWithShape="0">
              <a:prstClr val="black">
                <a:alpha val="40000"/>
              </a:prstClr>
            </a:outerShdw>
          </a:effectLst>
        </p:spPr>
        <p:txBody>
          <a:bodyPr/>
          <a:lstStyle/>
          <a:p>
            <a:r>
              <a:rPr lang="en-US" dirty="0">
                <a:solidFill>
                  <a:schemeClr val="bg1"/>
                </a:solidFill>
                <a:latin typeface="Verdana" panose="020B0604030504040204" pitchFamily="34" charset="0"/>
              </a:rPr>
              <a:t>06-13 September </a:t>
            </a:r>
            <a:r>
              <a:rPr lang="en-US" dirty="0" smtClean="0">
                <a:solidFill>
                  <a:schemeClr val="bg1"/>
                </a:solidFill>
                <a:latin typeface="Verdana" panose="020B0604030504040204" pitchFamily="34" charset="0"/>
              </a:rPr>
              <a:t>2015 </a:t>
            </a:r>
            <a:r>
              <a:rPr lang="en-US" dirty="0">
                <a:solidFill>
                  <a:schemeClr val="bg1"/>
                </a:solidFill>
                <a:latin typeface="Verdana" panose="020B0604030504040204" pitchFamily="34" charset="0"/>
              </a:rPr>
              <a:t>| </a:t>
            </a:r>
            <a:r>
              <a:rPr lang="en-US" dirty="0" err="1">
                <a:solidFill>
                  <a:schemeClr val="bg1"/>
                </a:solidFill>
                <a:latin typeface="Verdana" panose="020B0604030504040204" pitchFamily="34" charset="0"/>
              </a:rPr>
              <a:t>Mamaia</a:t>
            </a:r>
            <a:r>
              <a:rPr lang="en-US" dirty="0">
                <a:solidFill>
                  <a:schemeClr val="bg1"/>
                </a:solidFill>
                <a:latin typeface="Verdana" panose="020B0604030504040204" pitchFamily="34" charset="0"/>
              </a:rPr>
              <a:t>, ROMANIA</a:t>
            </a:r>
            <a:endParaRPr lang="en-US" dirty="0">
              <a:solidFill>
                <a:schemeClr val="bg1"/>
              </a:solidFill>
              <a:latin typeface="Century Gothic" panose="020B0502020202020204" pitchFamily="34" charset="0"/>
            </a:endParaRPr>
          </a:p>
          <a:p>
            <a:endParaRPr lang="en-US" b="1" dirty="0">
              <a:solidFill>
                <a:schemeClr val="bg1"/>
              </a:solidFill>
              <a:effectLst>
                <a:outerShdw blurRad="38100" dist="38100" dir="2700000" algn="tl">
                  <a:srgbClr val="000000">
                    <a:alpha val="43137"/>
                  </a:srgbClr>
                </a:outerShdw>
              </a:effectLst>
            </a:endParaRPr>
          </a:p>
        </p:txBody>
      </p:sp>
      <p:pic>
        <p:nvPicPr>
          <p:cNvPr id="15" name="Picture 2" descr="Institute of Space Sci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46"/>
            <a:ext cx="2075935" cy="87708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8201" y="2021842"/>
            <a:ext cx="7073728" cy="4243519"/>
          </a:xfrm>
          <a:prstGeom prst="rect">
            <a:avLst/>
          </a:prstGeom>
        </p:spPr>
      </p:pic>
    </p:spTree>
    <p:extLst>
      <p:ext uri="{BB962C8B-B14F-4D97-AF65-F5344CB8AC3E}">
        <p14:creationId xmlns:p14="http://schemas.microsoft.com/office/powerpoint/2010/main" val="1309487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99CCFF"/>
            </a:gs>
          </a:gsLst>
          <a:lin ang="540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6585" y="1105439"/>
            <a:ext cx="4987563" cy="4986720"/>
          </a:xfrm>
          <a:prstGeom prst="rect">
            <a:avLst/>
          </a:prstGeom>
        </p:spPr>
      </p:pic>
      <p:sp>
        <p:nvSpPr>
          <p:cNvPr id="6" name="Slide Number Placeholder 5"/>
          <p:cNvSpPr>
            <a:spLocks noGrp="1"/>
          </p:cNvSpPr>
          <p:nvPr>
            <p:ph type="sldNum" sz="quarter" idx="12"/>
          </p:nvPr>
        </p:nvSpPr>
        <p:spPr>
          <a:effectLst>
            <a:outerShdw blurRad="50800" dist="38100" dir="2700000" algn="tl" rotWithShape="0">
              <a:prstClr val="black">
                <a:alpha val="40000"/>
              </a:prstClr>
            </a:outerShdw>
          </a:effectLst>
        </p:spPr>
        <p:txBody>
          <a:bodyPr/>
          <a:lstStyle/>
          <a:p>
            <a:fld id="{61DBA16F-89DC-4EBA-A98F-490188B8DEEB}" type="slidenum">
              <a:rPr lang="en-US" b="1" smtClean="0">
                <a:solidFill>
                  <a:schemeClr val="bg1"/>
                </a:solidFill>
                <a:effectLst>
                  <a:outerShdw blurRad="38100" dist="38100" dir="2700000" algn="tl">
                    <a:srgbClr val="000000">
                      <a:alpha val="43137"/>
                    </a:srgbClr>
                  </a:outerShdw>
                </a:effectLst>
              </a:rPr>
              <a:t>13</a:t>
            </a:fld>
            <a:endParaRPr lang="en-US" b="1" dirty="0">
              <a:solidFill>
                <a:schemeClr val="bg1"/>
              </a:solidFill>
              <a:effectLst>
                <a:outerShdw blurRad="38100" dist="38100" dir="2700000" algn="tl">
                  <a:srgbClr val="000000">
                    <a:alpha val="43137"/>
                  </a:srgbClr>
                </a:outerShdw>
              </a:effectLst>
            </a:endParaRPr>
          </a:p>
        </p:txBody>
      </p:sp>
      <p:sp>
        <p:nvSpPr>
          <p:cNvPr id="9" name="Rectangle 8"/>
          <p:cNvSpPr/>
          <p:nvPr/>
        </p:nvSpPr>
        <p:spPr>
          <a:xfrm>
            <a:off x="1193800" y="915694"/>
            <a:ext cx="6739467" cy="18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85333" y="6334364"/>
            <a:ext cx="6739467" cy="18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46375" y="313680"/>
            <a:ext cx="4617381" cy="400110"/>
          </a:xfrm>
          <a:prstGeom prst="rect">
            <a:avLst/>
          </a:prstGeom>
        </p:spPr>
        <p:txBody>
          <a:bodyPr wrap="square">
            <a:spAutoFit/>
          </a:bodyPr>
          <a:lstStyle/>
          <a:p>
            <a:pPr algn="ctr"/>
            <a:r>
              <a:rPr lang="en-US" sz="2000" b="1" dirty="0">
                <a:solidFill>
                  <a:srgbClr val="883454"/>
                </a:solidFill>
                <a:effectLst>
                  <a:outerShdw blurRad="38100" dist="38100" dir="2700000" algn="tl">
                    <a:srgbClr val="000000">
                      <a:alpha val="43137"/>
                    </a:srgbClr>
                  </a:outerShdw>
                </a:effectLst>
                <a:latin typeface="arial" panose="020B0604020202020204" pitchFamily="34" charset="0"/>
              </a:rPr>
              <a:t>Tests on Venus Express Data</a:t>
            </a:r>
            <a:endParaRPr lang="en-US" sz="2000" b="1" dirty="0">
              <a:solidFill>
                <a:srgbClr val="883454"/>
              </a:solidFill>
              <a:effectLst>
                <a:outerShdw blurRad="38100" dist="38100" dir="2700000" algn="tl">
                  <a:srgbClr val="000000">
                    <a:alpha val="43137"/>
                  </a:srgbClr>
                </a:outerShdw>
              </a:effectLst>
            </a:endParaRPr>
          </a:p>
        </p:txBody>
      </p:sp>
      <p:sp>
        <p:nvSpPr>
          <p:cNvPr id="14" name="TextBox 13"/>
          <p:cNvSpPr txBox="1"/>
          <p:nvPr/>
        </p:nvSpPr>
        <p:spPr>
          <a:xfrm>
            <a:off x="235842" y="1236033"/>
            <a:ext cx="3570744" cy="4247317"/>
          </a:xfrm>
          <a:prstGeom prst="rect">
            <a:avLst/>
          </a:prstGeom>
          <a:noFill/>
        </p:spPr>
        <p:txBody>
          <a:bodyPr wrap="square" rtlCol="0">
            <a:spAutoFit/>
          </a:bodyPr>
          <a:lstStyle/>
          <a:p>
            <a:pPr marL="285750" indent="-285750" algn="just">
              <a:buFont typeface="Arial" panose="020B0604020202020204" pitchFamily="34" charset="0"/>
              <a:buChar char="•"/>
            </a:pPr>
            <a:r>
              <a:rPr lang="en-US" b="1" dirty="0" smtClean="0">
                <a:solidFill>
                  <a:schemeClr val="tx2">
                    <a:lumMod val="50000"/>
                  </a:schemeClr>
                </a:solidFill>
                <a:latin typeface="Arial" panose="020B0604020202020204" pitchFamily="34" charset="0"/>
                <a:cs typeface="Arial" panose="020B0604020202020204" pitchFamily="34" charset="0"/>
              </a:rPr>
              <a:t>In the case of multiple small gaps applied on Venus Express data, the results are surprising.</a:t>
            </a:r>
          </a:p>
          <a:p>
            <a:pPr marL="285750" indent="-285750" algn="just">
              <a:buFont typeface="Arial" panose="020B0604020202020204" pitchFamily="34" charset="0"/>
              <a:buChar char="•"/>
            </a:pPr>
            <a:endParaRPr lang="en-US" b="1" dirty="0">
              <a:solidFill>
                <a:schemeClr val="tx2">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b="1" dirty="0" smtClean="0">
                <a:solidFill>
                  <a:schemeClr val="tx2">
                    <a:lumMod val="50000"/>
                  </a:schemeClr>
                </a:solidFill>
                <a:latin typeface="Arial" panose="020B0604020202020204" pitchFamily="34" charset="0"/>
                <a:cs typeface="Arial" panose="020B0604020202020204" pitchFamily="34" charset="0"/>
              </a:rPr>
              <a:t>The method that best preserves the shape (and slope) of the spectra is the FFT with linear interpolation.</a:t>
            </a:r>
          </a:p>
          <a:p>
            <a:pPr marL="285750" indent="-285750" algn="just">
              <a:buFont typeface="Arial" panose="020B0604020202020204" pitchFamily="34" charset="0"/>
              <a:buChar char="•"/>
            </a:pPr>
            <a:endParaRPr lang="en-US" b="1" dirty="0">
              <a:solidFill>
                <a:schemeClr val="tx2">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b="1" dirty="0" smtClean="0">
                <a:solidFill>
                  <a:schemeClr val="tx2">
                    <a:lumMod val="50000"/>
                  </a:schemeClr>
                </a:solidFill>
                <a:latin typeface="Arial" panose="020B0604020202020204" pitchFamily="34" charset="0"/>
                <a:cs typeface="Arial" panose="020B0604020202020204" pitchFamily="34" charset="0"/>
              </a:rPr>
              <a:t>The DFT, ZTR and LST report biased spectra, with a frequency dependence to this bias.</a:t>
            </a:r>
            <a:endParaRPr lang="en-US" b="1" dirty="0">
              <a:solidFill>
                <a:schemeClr val="tx2">
                  <a:lumMod val="50000"/>
                </a:schemeClr>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2752" y="0"/>
            <a:ext cx="841248" cy="841248"/>
          </a:xfrm>
          <a:prstGeom prst="rect">
            <a:avLst/>
          </a:prstGeom>
        </p:spPr>
      </p:pic>
      <p:sp>
        <p:nvSpPr>
          <p:cNvPr id="13" name="Date Placeholder 3"/>
          <p:cNvSpPr>
            <a:spLocks noGrp="1"/>
          </p:cNvSpPr>
          <p:nvPr>
            <p:ph type="dt" sz="half" idx="10"/>
          </p:nvPr>
        </p:nvSpPr>
        <p:spPr>
          <a:xfrm>
            <a:off x="2935244" y="6421655"/>
            <a:ext cx="3613837" cy="365125"/>
          </a:xfrm>
          <a:effectLst>
            <a:outerShdw blurRad="50800" dist="38100" dir="2700000" algn="tl" rotWithShape="0">
              <a:prstClr val="black">
                <a:alpha val="40000"/>
              </a:prstClr>
            </a:outerShdw>
          </a:effectLst>
        </p:spPr>
        <p:txBody>
          <a:bodyPr/>
          <a:lstStyle/>
          <a:p>
            <a:r>
              <a:rPr lang="en-US" dirty="0">
                <a:solidFill>
                  <a:schemeClr val="bg1"/>
                </a:solidFill>
                <a:latin typeface="Verdana" panose="020B0604030504040204" pitchFamily="34" charset="0"/>
              </a:rPr>
              <a:t>06-13 September </a:t>
            </a:r>
            <a:r>
              <a:rPr lang="en-US" dirty="0" smtClean="0">
                <a:solidFill>
                  <a:schemeClr val="bg1"/>
                </a:solidFill>
                <a:latin typeface="Verdana" panose="020B0604030504040204" pitchFamily="34" charset="0"/>
              </a:rPr>
              <a:t>2015 </a:t>
            </a:r>
            <a:r>
              <a:rPr lang="en-US" dirty="0">
                <a:solidFill>
                  <a:schemeClr val="bg1"/>
                </a:solidFill>
                <a:latin typeface="Verdana" panose="020B0604030504040204" pitchFamily="34" charset="0"/>
              </a:rPr>
              <a:t>| </a:t>
            </a:r>
            <a:r>
              <a:rPr lang="en-US" dirty="0" err="1">
                <a:solidFill>
                  <a:schemeClr val="bg1"/>
                </a:solidFill>
                <a:latin typeface="Verdana" panose="020B0604030504040204" pitchFamily="34" charset="0"/>
              </a:rPr>
              <a:t>Mamaia</a:t>
            </a:r>
            <a:r>
              <a:rPr lang="en-US" dirty="0">
                <a:solidFill>
                  <a:schemeClr val="bg1"/>
                </a:solidFill>
                <a:latin typeface="Verdana" panose="020B0604030504040204" pitchFamily="34" charset="0"/>
              </a:rPr>
              <a:t>, ROMANIA</a:t>
            </a:r>
            <a:endParaRPr lang="en-US" dirty="0">
              <a:solidFill>
                <a:schemeClr val="bg1"/>
              </a:solidFill>
              <a:latin typeface="Century Gothic" panose="020B0502020202020204" pitchFamily="34" charset="0"/>
            </a:endParaRPr>
          </a:p>
          <a:p>
            <a:endParaRPr lang="en-US" b="1" dirty="0">
              <a:solidFill>
                <a:schemeClr val="bg1"/>
              </a:solidFill>
              <a:effectLst>
                <a:outerShdw blurRad="38100" dist="38100" dir="2700000" algn="tl">
                  <a:srgbClr val="000000">
                    <a:alpha val="43137"/>
                  </a:srgbClr>
                </a:outerShdw>
              </a:effectLst>
            </a:endParaRPr>
          </a:p>
        </p:txBody>
      </p:sp>
      <p:pic>
        <p:nvPicPr>
          <p:cNvPr id="15" name="Picture 2" descr="Institute of Space Scien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946"/>
            <a:ext cx="2075935" cy="87708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6585" y="1105440"/>
            <a:ext cx="4987563" cy="4986719"/>
          </a:xfrm>
          <a:prstGeom prst="rect">
            <a:avLst/>
          </a:prstGeom>
        </p:spPr>
      </p:pic>
    </p:spTree>
    <p:extLst>
      <p:ext uri="{BB962C8B-B14F-4D97-AF65-F5344CB8AC3E}">
        <p14:creationId xmlns:p14="http://schemas.microsoft.com/office/powerpoint/2010/main" val="759110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99CCFF"/>
            </a:gs>
          </a:gsLst>
          <a:lin ang="5400000" scaled="1"/>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ffectLst>
            <a:outerShdw blurRad="50800" dist="38100" dir="2700000" algn="tl" rotWithShape="0">
              <a:prstClr val="black">
                <a:alpha val="40000"/>
              </a:prstClr>
            </a:outerShdw>
          </a:effectLst>
        </p:spPr>
        <p:txBody>
          <a:bodyPr/>
          <a:lstStyle/>
          <a:p>
            <a:fld id="{61DBA16F-89DC-4EBA-A98F-490188B8DEEB}" type="slidenum">
              <a:rPr lang="en-US" b="1" smtClean="0">
                <a:solidFill>
                  <a:schemeClr val="bg1"/>
                </a:solidFill>
                <a:effectLst>
                  <a:outerShdw blurRad="38100" dist="38100" dir="2700000" algn="tl">
                    <a:srgbClr val="000000">
                      <a:alpha val="43137"/>
                    </a:srgbClr>
                  </a:outerShdw>
                </a:effectLst>
              </a:rPr>
              <a:t>14</a:t>
            </a:fld>
            <a:endParaRPr lang="en-US" b="1" dirty="0">
              <a:solidFill>
                <a:schemeClr val="bg1"/>
              </a:solidFill>
              <a:effectLst>
                <a:outerShdw blurRad="38100" dist="38100" dir="2700000" algn="tl">
                  <a:srgbClr val="000000">
                    <a:alpha val="43137"/>
                  </a:srgbClr>
                </a:outerShdw>
              </a:effectLst>
            </a:endParaRPr>
          </a:p>
        </p:txBody>
      </p:sp>
      <p:sp>
        <p:nvSpPr>
          <p:cNvPr id="9" name="Rectangle 8"/>
          <p:cNvSpPr/>
          <p:nvPr/>
        </p:nvSpPr>
        <p:spPr>
          <a:xfrm>
            <a:off x="1193800" y="915694"/>
            <a:ext cx="6739467" cy="18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85333" y="6334364"/>
            <a:ext cx="6739467" cy="18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46375" y="313680"/>
            <a:ext cx="4617381" cy="400110"/>
          </a:xfrm>
          <a:prstGeom prst="rect">
            <a:avLst/>
          </a:prstGeom>
        </p:spPr>
        <p:txBody>
          <a:bodyPr wrap="square">
            <a:spAutoFit/>
          </a:bodyPr>
          <a:lstStyle/>
          <a:p>
            <a:pPr algn="ctr"/>
            <a:r>
              <a:rPr lang="en-US" sz="2000" b="1" dirty="0">
                <a:solidFill>
                  <a:srgbClr val="883454"/>
                </a:solidFill>
                <a:effectLst>
                  <a:outerShdw blurRad="38100" dist="38100" dir="2700000" algn="tl">
                    <a:srgbClr val="000000">
                      <a:alpha val="43137"/>
                    </a:srgbClr>
                  </a:outerShdw>
                </a:effectLst>
                <a:latin typeface="arial" panose="020B0604020202020204" pitchFamily="34" charset="0"/>
              </a:rPr>
              <a:t>Tests on Venus Express Data</a:t>
            </a:r>
            <a:endParaRPr lang="en-US" sz="2000" b="1" dirty="0">
              <a:solidFill>
                <a:srgbClr val="883454"/>
              </a:solidFill>
              <a:effectLst>
                <a:outerShdw blurRad="38100" dist="38100" dir="2700000" algn="tl">
                  <a:srgbClr val="000000">
                    <a:alpha val="43137"/>
                  </a:srgbClr>
                </a:outerShdw>
              </a:effectLst>
            </a:endParaRPr>
          </a:p>
        </p:txBody>
      </p:sp>
      <p:sp>
        <p:nvSpPr>
          <p:cNvPr id="14" name="TextBox 13"/>
          <p:cNvSpPr txBox="1"/>
          <p:nvPr/>
        </p:nvSpPr>
        <p:spPr>
          <a:xfrm>
            <a:off x="235840" y="1383009"/>
            <a:ext cx="8655385" cy="1200329"/>
          </a:xfrm>
          <a:prstGeom prst="rect">
            <a:avLst/>
          </a:prstGeom>
          <a:noFill/>
        </p:spPr>
        <p:txBody>
          <a:bodyPr wrap="square" rtlCol="0">
            <a:spAutoFit/>
          </a:bodyPr>
          <a:lstStyle/>
          <a:p>
            <a:pPr marL="285750" indent="-285750" algn="just">
              <a:buFont typeface="Arial" panose="020B0604020202020204" pitchFamily="34" charset="0"/>
              <a:buChar char="•"/>
            </a:pPr>
            <a:r>
              <a:rPr lang="en-US" b="1" dirty="0" smtClean="0">
                <a:solidFill>
                  <a:schemeClr val="tx2">
                    <a:lumMod val="50000"/>
                  </a:schemeClr>
                </a:solidFill>
                <a:latin typeface="Arial" panose="020B0604020202020204" pitchFamily="34" charset="0"/>
                <a:cs typeface="Arial" panose="020B0604020202020204" pitchFamily="34" charset="0"/>
              </a:rPr>
              <a:t>The behavior of the integral of the spectrum as a function of total gap percentage gives a better idea on the extent of this bias.</a:t>
            </a:r>
            <a:endParaRPr lang="en-US" b="1" dirty="0" smtClean="0">
              <a:solidFill>
                <a:schemeClr val="tx2">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b="1" dirty="0">
              <a:solidFill>
                <a:schemeClr val="tx2">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b="1" dirty="0">
              <a:solidFill>
                <a:schemeClr val="tx2">
                  <a:lumMod val="50000"/>
                </a:schemeClr>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752" y="0"/>
            <a:ext cx="841248" cy="841248"/>
          </a:xfrm>
          <a:prstGeom prst="rect">
            <a:avLst/>
          </a:prstGeom>
        </p:spPr>
      </p:pic>
      <p:sp>
        <p:nvSpPr>
          <p:cNvPr id="13" name="Date Placeholder 3"/>
          <p:cNvSpPr>
            <a:spLocks noGrp="1"/>
          </p:cNvSpPr>
          <p:nvPr>
            <p:ph type="dt" sz="half" idx="10"/>
          </p:nvPr>
        </p:nvSpPr>
        <p:spPr>
          <a:xfrm>
            <a:off x="2935244" y="6421655"/>
            <a:ext cx="3613837" cy="365125"/>
          </a:xfrm>
          <a:effectLst>
            <a:outerShdw blurRad="50800" dist="38100" dir="2700000" algn="tl" rotWithShape="0">
              <a:prstClr val="black">
                <a:alpha val="40000"/>
              </a:prstClr>
            </a:outerShdw>
          </a:effectLst>
        </p:spPr>
        <p:txBody>
          <a:bodyPr/>
          <a:lstStyle/>
          <a:p>
            <a:r>
              <a:rPr lang="en-US" dirty="0">
                <a:solidFill>
                  <a:schemeClr val="bg1"/>
                </a:solidFill>
                <a:latin typeface="Verdana" panose="020B0604030504040204" pitchFamily="34" charset="0"/>
              </a:rPr>
              <a:t>06-13 September </a:t>
            </a:r>
            <a:r>
              <a:rPr lang="en-US" dirty="0" smtClean="0">
                <a:solidFill>
                  <a:schemeClr val="bg1"/>
                </a:solidFill>
                <a:latin typeface="Verdana" panose="020B0604030504040204" pitchFamily="34" charset="0"/>
              </a:rPr>
              <a:t>2015 </a:t>
            </a:r>
            <a:r>
              <a:rPr lang="en-US" dirty="0">
                <a:solidFill>
                  <a:schemeClr val="bg1"/>
                </a:solidFill>
                <a:latin typeface="Verdana" panose="020B0604030504040204" pitchFamily="34" charset="0"/>
              </a:rPr>
              <a:t>| </a:t>
            </a:r>
            <a:r>
              <a:rPr lang="en-US" dirty="0" err="1">
                <a:solidFill>
                  <a:schemeClr val="bg1"/>
                </a:solidFill>
                <a:latin typeface="Verdana" panose="020B0604030504040204" pitchFamily="34" charset="0"/>
              </a:rPr>
              <a:t>Mamaia</a:t>
            </a:r>
            <a:r>
              <a:rPr lang="en-US" dirty="0">
                <a:solidFill>
                  <a:schemeClr val="bg1"/>
                </a:solidFill>
                <a:latin typeface="Verdana" panose="020B0604030504040204" pitchFamily="34" charset="0"/>
              </a:rPr>
              <a:t>, ROMANIA</a:t>
            </a:r>
            <a:endParaRPr lang="en-US" dirty="0">
              <a:solidFill>
                <a:schemeClr val="bg1"/>
              </a:solidFill>
              <a:latin typeface="Century Gothic" panose="020B0502020202020204" pitchFamily="34" charset="0"/>
            </a:endParaRPr>
          </a:p>
          <a:p>
            <a:endParaRPr lang="en-US" b="1" dirty="0">
              <a:solidFill>
                <a:schemeClr val="bg1"/>
              </a:solidFill>
              <a:effectLst>
                <a:outerShdw blurRad="38100" dist="38100" dir="2700000" algn="tl">
                  <a:srgbClr val="000000">
                    <a:alpha val="43137"/>
                  </a:srgbClr>
                </a:outerShdw>
              </a:effectLst>
            </a:endParaRPr>
          </a:p>
        </p:txBody>
      </p:sp>
      <p:pic>
        <p:nvPicPr>
          <p:cNvPr id="15" name="Picture 2" descr="Institute of Space Sci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46"/>
            <a:ext cx="2075935" cy="87708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8098" y="2410949"/>
            <a:ext cx="6365750" cy="3818805"/>
          </a:xfrm>
          <a:prstGeom prst="rect">
            <a:avLst/>
          </a:prstGeom>
        </p:spPr>
      </p:pic>
    </p:spTree>
    <p:extLst>
      <p:ext uri="{BB962C8B-B14F-4D97-AF65-F5344CB8AC3E}">
        <p14:creationId xmlns:p14="http://schemas.microsoft.com/office/powerpoint/2010/main" val="1454006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99CCFF"/>
            </a:gs>
          </a:gsLst>
          <a:lin ang="5400000" scaled="1"/>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ffectLst>
            <a:outerShdw blurRad="50800" dist="38100" dir="2700000" algn="tl" rotWithShape="0">
              <a:prstClr val="black">
                <a:alpha val="40000"/>
              </a:prstClr>
            </a:outerShdw>
          </a:effectLst>
        </p:spPr>
        <p:txBody>
          <a:bodyPr/>
          <a:lstStyle/>
          <a:p>
            <a:fld id="{61DBA16F-89DC-4EBA-A98F-490188B8DEEB}" type="slidenum">
              <a:rPr lang="en-US" b="1" smtClean="0">
                <a:solidFill>
                  <a:schemeClr val="bg1"/>
                </a:solidFill>
                <a:effectLst>
                  <a:outerShdw blurRad="38100" dist="38100" dir="2700000" algn="tl">
                    <a:srgbClr val="000000">
                      <a:alpha val="43137"/>
                    </a:srgbClr>
                  </a:outerShdw>
                </a:effectLst>
              </a:rPr>
              <a:t>15</a:t>
            </a:fld>
            <a:endParaRPr lang="en-US" b="1" dirty="0">
              <a:solidFill>
                <a:schemeClr val="bg1"/>
              </a:solidFill>
              <a:effectLst>
                <a:outerShdw blurRad="38100" dist="38100" dir="2700000" algn="tl">
                  <a:srgbClr val="000000">
                    <a:alpha val="43137"/>
                  </a:srgbClr>
                </a:outerShdw>
              </a:effectLst>
            </a:endParaRPr>
          </a:p>
        </p:txBody>
      </p:sp>
      <p:sp>
        <p:nvSpPr>
          <p:cNvPr id="9" name="Rectangle 8"/>
          <p:cNvSpPr/>
          <p:nvPr/>
        </p:nvSpPr>
        <p:spPr>
          <a:xfrm>
            <a:off x="1193800" y="915694"/>
            <a:ext cx="6739467" cy="18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85333" y="6334364"/>
            <a:ext cx="6739467" cy="18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46375" y="313680"/>
            <a:ext cx="4617381" cy="400110"/>
          </a:xfrm>
          <a:prstGeom prst="rect">
            <a:avLst/>
          </a:prstGeom>
        </p:spPr>
        <p:txBody>
          <a:bodyPr wrap="square">
            <a:spAutoFit/>
          </a:bodyPr>
          <a:lstStyle/>
          <a:p>
            <a:pPr algn="ctr"/>
            <a:r>
              <a:rPr lang="en-US" sz="2000" b="1" dirty="0" smtClean="0">
                <a:solidFill>
                  <a:srgbClr val="883454"/>
                </a:solidFill>
                <a:effectLst>
                  <a:outerShdw blurRad="38100" dist="38100" dir="2700000" algn="tl">
                    <a:srgbClr val="000000">
                      <a:alpha val="43137"/>
                    </a:srgbClr>
                  </a:outerShdw>
                </a:effectLst>
                <a:latin typeface="arial" panose="020B0604020202020204" pitchFamily="34" charset="0"/>
              </a:rPr>
              <a:t>Conclusions</a:t>
            </a:r>
            <a:endParaRPr lang="en-US" sz="2000" b="1" dirty="0">
              <a:solidFill>
                <a:srgbClr val="883454"/>
              </a:solidFill>
              <a:effectLst>
                <a:outerShdw blurRad="38100" dist="38100" dir="2700000" algn="tl">
                  <a:srgbClr val="000000">
                    <a:alpha val="43137"/>
                  </a:srgbClr>
                </a:outerShdw>
              </a:effectLst>
            </a:endParaRPr>
          </a:p>
        </p:txBody>
      </p:sp>
      <p:sp>
        <p:nvSpPr>
          <p:cNvPr id="14" name="TextBox 13"/>
          <p:cNvSpPr txBox="1"/>
          <p:nvPr/>
        </p:nvSpPr>
        <p:spPr>
          <a:xfrm>
            <a:off x="235840" y="1383009"/>
            <a:ext cx="8655385" cy="4801314"/>
          </a:xfrm>
          <a:prstGeom prst="rect">
            <a:avLst/>
          </a:prstGeom>
          <a:noFill/>
        </p:spPr>
        <p:txBody>
          <a:bodyPr wrap="square" rtlCol="0">
            <a:spAutoFit/>
          </a:bodyPr>
          <a:lstStyle/>
          <a:p>
            <a:pPr marL="285750" indent="-285750" algn="just">
              <a:buFont typeface="Arial" panose="020B0604020202020204" pitchFamily="34" charset="0"/>
              <a:buChar char="•"/>
            </a:pPr>
            <a:r>
              <a:rPr lang="en-US" b="1" dirty="0" smtClean="0">
                <a:solidFill>
                  <a:schemeClr val="tx2">
                    <a:lumMod val="50000"/>
                  </a:schemeClr>
                </a:solidFill>
                <a:latin typeface="Arial" panose="020B0604020202020204" pitchFamily="34" charset="0"/>
                <a:cs typeface="Arial" panose="020B0604020202020204" pitchFamily="34" charset="0"/>
              </a:rPr>
              <a:t>There is no generally valid solution for the problems caused by data gaps. The method chosen will depend on the type of data analyzed and on the signal of interest.</a:t>
            </a:r>
          </a:p>
          <a:p>
            <a:pPr marL="285750" indent="-285750" algn="just">
              <a:buFont typeface="Arial" panose="020B0604020202020204" pitchFamily="34" charset="0"/>
              <a:buChar char="•"/>
            </a:pPr>
            <a:endParaRPr lang="en-US" b="1" dirty="0">
              <a:solidFill>
                <a:schemeClr val="tx2">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b="1" dirty="0" smtClean="0">
                <a:solidFill>
                  <a:schemeClr val="tx2">
                    <a:lumMod val="50000"/>
                  </a:schemeClr>
                </a:solidFill>
                <a:latin typeface="Arial" panose="020B0604020202020204" pitchFamily="34" charset="0"/>
                <a:cs typeface="Arial" panose="020B0604020202020204" pitchFamily="34" charset="0"/>
              </a:rPr>
              <a:t>In the analysis of time series containing strong sinusoidal harmonics, the most accurate methods are found to be Lomb-</a:t>
            </a:r>
            <a:r>
              <a:rPr lang="en-US" b="1" dirty="0" err="1" smtClean="0">
                <a:solidFill>
                  <a:schemeClr val="tx2">
                    <a:lumMod val="50000"/>
                  </a:schemeClr>
                </a:solidFill>
                <a:latin typeface="Arial" panose="020B0604020202020204" pitchFamily="34" charset="0"/>
                <a:cs typeface="Arial" panose="020B0604020202020204" pitchFamily="34" charset="0"/>
              </a:rPr>
              <a:t>Scargle</a:t>
            </a:r>
            <a:r>
              <a:rPr lang="en-US" b="1" dirty="0" smtClean="0">
                <a:solidFill>
                  <a:schemeClr val="tx2">
                    <a:lumMod val="50000"/>
                  </a:schemeClr>
                </a:solidFill>
                <a:latin typeface="Arial" panose="020B0604020202020204" pitchFamily="34" charset="0"/>
                <a:cs typeface="Arial" panose="020B0604020202020204" pitchFamily="34" charset="0"/>
              </a:rPr>
              <a:t> and the Z-Transform. The reported amplitudes are accurate even in the presence of very large data gaps, with the price of a lower SNR.</a:t>
            </a:r>
            <a:endParaRPr lang="en-US" b="1" dirty="0">
              <a:solidFill>
                <a:schemeClr val="tx2">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b="1" dirty="0" smtClean="0">
              <a:solidFill>
                <a:schemeClr val="tx2">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b="1" dirty="0" smtClean="0">
                <a:solidFill>
                  <a:schemeClr val="tx2">
                    <a:lumMod val="50000"/>
                  </a:schemeClr>
                </a:solidFill>
                <a:latin typeface="Arial" panose="020B0604020202020204" pitchFamily="34" charset="0"/>
                <a:cs typeface="Arial" panose="020B0604020202020204" pitchFamily="34" charset="0"/>
              </a:rPr>
              <a:t>For </a:t>
            </a:r>
            <a:r>
              <a:rPr lang="en-US" b="1" dirty="0">
                <a:solidFill>
                  <a:schemeClr val="tx2">
                    <a:lumMod val="50000"/>
                  </a:schemeClr>
                </a:solidFill>
                <a:latin typeface="Arial" panose="020B0604020202020204" pitchFamily="34" charset="0"/>
                <a:cs typeface="Arial" panose="020B0604020202020204" pitchFamily="34" charset="0"/>
              </a:rPr>
              <a:t>more turbulent spectra, the appearance of side lobs and spectral noise makes the effect of data gaps more pronounced for </a:t>
            </a:r>
            <a:r>
              <a:rPr lang="en-US" b="1" dirty="0" smtClean="0">
                <a:solidFill>
                  <a:schemeClr val="tx2">
                    <a:lumMod val="50000"/>
                  </a:schemeClr>
                </a:solidFill>
                <a:latin typeface="Arial" panose="020B0604020202020204" pitchFamily="34" charset="0"/>
                <a:cs typeface="Arial" panose="020B0604020202020204" pitchFamily="34" charset="0"/>
              </a:rPr>
              <a:t>the DFT, ZTR and LST </a:t>
            </a:r>
            <a:r>
              <a:rPr lang="en-US" b="1" dirty="0">
                <a:solidFill>
                  <a:schemeClr val="tx2">
                    <a:lumMod val="50000"/>
                  </a:schemeClr>
                </a:solidFill>
                <a:latin typeface="Arial" panose="020B0604020202020204" pitchFamily="34" charset="0"/>
                <a:cs typeface="Arial" panose="020B0604020202020204" pitchFamily="34" charset="0"/>
              </a:rPr>
              <a:t>methods than for FFT. Thus, our results indicate that, at least when the data includes gaps, FFT is the best method to approximate reliably the spectral slope of a signal recorded in a turbulent environment</a:t>
            </a:r>
            <a:r>
              <a:rPr lang="en-US" b="1" dirty="0" smtClean="0">
                <a:solidFill>
                  <a:schemeClr val="tx2">
                    <a:lumMod val="50000"/>
                  </a:schemeClr>
                </a:solidFill>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en-US" b="1" dirty="0">
              <a:solidFill>
                <a:schemeClr val="tx2">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b="1" dirty="0" smtClean="0">
                <a:solidFill>
                  <a:schemeClr val="tx2">
                    <a:lumMod val="50000"/>
                  </a:schemeClr>
                </a:solidFill>
                <a:latin typeface="Arial" panose="020B0604020202020204" pitchFamily="34" charset="0"/>
                <a:cs typeface="Arial" panose="020B0604020202020204" pitchFamily="34" charset="0"/>
              </a:rPr>
              <a:t>Other, more complicated errors may also occur in the case of particular </a:t>
            </a:r>
            <a:r>
              <a:rPr lang="en-US" b="1" smtClean="0">
                <a:solidFill>
                  <a:schemeClr val="tx2">
                    <a:lumMod val="50000"/>
                  </a:schemeClr>
                </a:solidFill>
                <a:latin typeface="Arial" panose="020B0604020202020204" pitchFamily="34" charset="0"/>
                <a:cs typeface="Arial" panose="020B0604020202020204" pitchFamily="34" charset="0"/>
              </a:rPr>
              <a:t>gap configurations.</a:t>
            </a:r>
            <a:endParaRPr lang="en-US" b="1" dirty="0" smtClean="0">
              <a:solidFill>
                <a:schemeClr val="tx2">
                  <a:lumMod val="50000"/>
                </a:schemeClr>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752" y="0"/>
            <a:ext cx="841248" cy="841248"/>
          </a:xfrm>
          <a:prstGeom prst="rect">
            <a:avLst/>
          </a:prstGeom>
        </p:spPr>
      </p:pic>
      <p:sp>
        <p:nvSpPr>
          <p:cNvPr id="13" name="Date Placeholder 3"/>
          <p:cNvSpPr>
            <a:spLocks noGrp="1"/>
          </p:cNvSpPr>
          <p:nvPr>
            <p:ph type="dt" sz="half" idx="10"/>
          </p:nvPr>
        </p:nvSpPr>
        <p:spPr>
          <a:xfrm>
            <a:off x="2935244" y="6421655"/>
            <a:ext cx="3613837" cy="365125"/>
          </a:xfrm>
          <a:effectLst>
            <a:outerShdw blurRad="50800" dist="38100" dir="2700000" algn="tl" rotWithShape="0">
              <a:prstClr val="black">
                <a:alpha val="40000"/>
              </a:prstClr>
            </a:outerShdw>
          </a:effectLst>
        </p:spPr>
        <p:txBody>
          <a:bodyPr/>
          <a:lstStyle/>
          <a:p>
            <a:r>
              <a:rPr lang="en-US" dirty="0">
                <a:solidFill>
                  <a:schemeClr val="bg1"/>
                </a:solidFill>
                <a:latin typeface="Verdana" panose="020B0604030504040204" pitchFamily="34" charset="0"/>
              </a:rPr>
              <a:t>06-13 September </a:t>
            </a:r>
            <a:r>
              <a:rPr lang="en-US" dirty="0" smtClean="0">
                <a:solidFill>
                  <a:schemeClr val="bg1"/>
                </a:solidFill>
                <a:latin typeface="Verdana" panose="020B0604030504040204" pitchFamily="34" charset="0"/>
              </a:rPr>
              <a:t>2015 </a:t>
            </a:r>
            <a:r>
              <a:rPr lang="en-US" dirty="0">
                <a:solidFill>
                  <a:schemeClr val="bg1"/>
                </a:solidFill>
                <a:latin typeface="Verdana" panose="020B0604030504040204" pitchFamily="34" charset="0"/>
              </a:rPr>
              <a:t>| </a:t>
            </a:r>
            <a:r>
              <a:rPr lang="en-US" dirty="0" err="1">
                <a:solidFill>
                  <a:schemeClr val="bg1"/>
                </a:solidFill>
                <a:latin typeface="Verdana" panose="020B0604030504040204" pitchFamily="34" charset="0"/>
              </a:rPr>
              <a:t>Mamaia</a:t>
            </a:r>
            <a:r>
              <a:rPr lang="en-US" dirty="0">
                <a:solidFill>
                  <a:schemeClr val="bg1"/>
                </a:solidFill>
                <a:latin typeface="Verdana" panose="020B0604030504040204" pitchFamily="34" charset="0"/>
              </a:rPr>
              <a:t>, ROMANIA</a:t>
            </a:r>
            <a:endParaRPr lang="en-US" dirty="0">
              <a:solidFill>
                <a:schemeClr val="bg1"/>
              </a:solidFill>
              <a:latin typeface="Century Gothic" panose="020B0502020202020204" pitchFamily="34" charset="0"/>
            </a:endParaRPr>
          </a:p>
          <a:p>
            <a:endParaRPr lang="en-US" b="1" dirty="0">
              <a:solidFill>
                <a:schemeClr val="bg1"/>
              </a:solidFill>
              <a:effectLst>
                <a:outerShdw blurRad="38100" dist="38100" dir="2700000" algn="tl">
                  <a:srgbClr val="000000">
                    <a:alpha val="43137"/>
                  </a:srgbClr>
                </a:outerShdw>
              </a:effectLst>
            </a:endParaRPr>
          </a:p>
        </p:txBody>
      </p:sp>
      <p:pic>
        <p:nvPicPr>
          <p:cNvPr id="15" name="Picture 2" descr="Institute of Space Sci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46"/>
            <a:ext cx="2075935" cy="877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639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99CCFF"/>
            </a:gs>
          </a:gsLst>
          <a:lin ang="5400000" scaled="1"/>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ffectLst>
            <a:outerShdw blurRad="50800" dist="38100" dir="2700000" algn="tl" rotWithShape="0">
              <a:prstClr val="black">
                <a:alpha val="40000"/>
              </a:prstClr>
            </a:outerShdw>
          </a:effectLst>
        </p:spPr>
        <p:txBody>
          <a:bodyPr/>
          <a:lstStyle/>
          <a:p>
            <a:fld id="{61DBA16F-89DC-4EBA-A98F-490188B8DEEB}" type="slidenum">
              <a:rPr lang="en-US" b="1" smtClean="0">
                <a:solidFill>
                  <a:schemeClr val="bg1"/>
                </a:solidFill>
                <a:effectLst>
                  <a:outerShdw blurRad="38100" dist="38100" dir="2700000" algn="tl">
                    <a:srgbClr val="000000">
                      <a:alpha val="43137"/>
                    </a:srgbClr>
                  </a:outerShdw>
                </a:effectLst>
              </a:rPr>
              <a:t>16</a:t>
            </a:fld>
            <a:endParaRPr lang="en-US" b="1" dirty="0">
              <a:solidFill>
                <a:schemeClr val="bg1"/>
              </a:solidFill>
              <a:effectLst>
                <a:outerShdw blurRad="38100" dist="38100" dir="2700000" algn="tl">
                  <a:srgbClr val="000000">
                    <a:alpha val="43137"/>
                  </a:srgbClr>
                </a:outerShdw>
              </a:effectLst>
            </a:endParaRPr>
          </a:p>
        </p:txBody>
      </p:sp>
      <p:sp>
        <p:nvSpPr>
          <p:cNvPr id="9" name="Rectangle 8"/>
          <p:cNvSpPr/>
          <p:nvPr/>
        </p:nvSpPr>
        <p:spPr>
          <a:xfrm>
            <a:off x="1193800" y="915694"/>
            <a:ext cx="6739467" cy="18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85333" y="6334364"/>
            <a:ext cx="6739467" cy="18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46375" y="3245056"/>
            <a:ext cx="4617381" cy="707886"/>
          </a:xfrm>
          <a:prstGeom prst="rect">
            <a:avLst/>
          </a:prstGeom>
        </p:spPr>
        <p:txBody>
          <a:bodyPr wrap="square">
            <a:spAutoFit/>
          </a:bodyPr>
          <a:lstStyle/>
          <a:p>
            <a:pPr algn="ctr"/>
            <a:r>
              <a:rPr lang="en-US" sz="4000" b="1" dirty="0" smtClean="0">
                <a:solidFill>
                  <a:srgbClr val="883454"/>
                </a:solidFill>
                <a:effectLst>
                  <a:outerShdw blurRad="38100" dist="38100" dir="2700000" algn="tl">
                    <a:srgbClr val="000000">
                      <a:alpha val="43137"/>
                    </a:srgbClr>
                  </a:outerShdw>
                </a:effectLst>
                <a:latin typeface="arial" panose="020B0604020202020204" pitchFamily="34" charset="0"/>
              </a:rPr>
              <a:t>Thank you!</a:t>
            </a:r>
            <a:endParaRPr lang="en-US" sz="4000" b="1" dirty="0">
              <a:solidFill>
                <a:srgbClr val="883454"/>
              </a:solidFill>
              <a:effectLst>
                <a:outerShdw blurRad="38100" dist="38100" dir="2700000" algn="tl">
                  <a:srgbClr val="000000">
                    <a:alpha val="43137"/>
                  </a:srgbClr>
                </a:outerShdw>
              </a:effectLs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752" y="0"/>
            <a:ext cx="841248" cy="841248"/>
          </a:xfrm>
          <a:prstGeom prst="rect">
            <a:avLst/>
          </a:prstGeom>
        </p:spPr>
      </p:pic>
      <p:sp>
        <p:nvSpPr>
          <p:cNvPr id="13" name="Date Placeholder 3"/>
          <p:cNvSpPr>
            <a:spLocks noGrp="1"/>
          </p:cNvSpPr>
          <p:nvPr>
            <p:ph type="dt" sz="half" idx="10"/>
          </p:nvPr>
        </p:nvSpPr>
        <p:spPr>
          <a:xfrm>
            <a:off x="2935244" y="6421655"/>
            <a:ext cx="3613837" cy="365125"/>
          </a:xfrm>
          <a:effectLst>
            <a:outerShdw blurRad="50800" dist="38100" dir="2700000" algn="tl" rotWithShape="0">
              <a:prstClr val="black">
                <a:alpha val="40000"/>
              </a:prstClr>
            </a:outerShdw>
          </a:effectLst>
        </p:spPr>
        <p:txBody>
          <a:bodyPr/>
          <a:lstStyle/>
          <a:p>
            <a:r>
              <a:rPr lang="en-US" dirty="0">
                <a:solidFill>
                  <a:schemeClr val="bg1"/>
                </a:solidFill>
                <a:latin typeface="Verdana" panose="020B0604030504040204" pitchFamily="34" charset="0"/>
              </a:rPr>
              <a:t>06-13 September </a:t>
            </a:r>
            <a:r>
              <a:rPr lang="en-US" dirty="0" smtClean="0">
                <a:solidFill>
                  <a:schemeClr val="bg1"/>
                </a:solidFill>
                <a:latin typeface="Verdana" panose="020B0604030504040204" pitchFamily="34" charset="0"/>
              </a:rPr>
              <a:t>2015 </a:t>
            </a:r>
            <a:r>
              <a:rPr lang="en-US" dirty="0">
                <a:solidFill>
                  <a:schemeClr val="bg1"/>
                </a:solidFill>
                <a:latin typeface="Verdana" panose="020B0604030504040204" pitchFamily="34" charset="0"/>
              </a:rPr>
              <a:t>| </a:t>
            </a:r>
            <a:r>
              <a:rPr lang="en-US" dirty="0" err="1">
                <a:solidFill>
                  <a:schemeClr val="bg1"/>
                </a:solidFill>
                <a:latin typeface="Verdana" panose="020B0604030504040204" pitchFamily="34" charset="0"/>
              </a:rPr>
              <a:t>Mamaia</a:t>
            </a:r>
            <a:r>
              <a:rPr lang="en-US" dirty="0">
                <a:solidFill>
                  <a:schemeClr val="bg1"/>
                </a:solidFill>
                <a:latin typeface="Verdana" panose="020B0604030504040204" pitchFamily="34" charset="0"/>
              </a:rPr>
              <a:t>, ROMANIA</a:t>
            </a:r>
            <a:endParaRPr lang="en-US" dirty="0">
              <a:solidFill>
                <a:schemeClr val="bg1"/>
              </a:solidFill>
              <a:latin typeface="Century Gothic" panose="020B0502020202020204" pitchFamily="34" charset="0"/>
            </a:endParaRPr>
          </a:p>
          <a:p>
            <a:endParaRPr lang="en-US" b="1" dirty="0">
              <a:solidFill>
                <a:schemeClr val="bg1"/>
              </a:solidFill>
              <a:effectLst>
                <a:outerShdw blurRad="38100" dist="38100" dir="2700000" algn="tl">
                  <a:srgbClr val="000000">
                    <a:alpha val="43137"/>
                  </a:srgbClr>
                </a:outerShdw>
              </a:effectLst>
            </a:endParaRPr>
          </a:p>
        </p:txBody>
      </p:sp>
      <p:pic>
        <p:nvPicPr>
          <p:cNvPr id="15" name="Picture 2" descr="Institute of Space Sci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46"/>
            <a:ext cx="2075935" cy="877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902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99CCFF"/>
            </a:gs>
          </a:gsLst>
          <a:lin ang="5400000" scaled="1"/>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ffectLst>
            <a:outerShdw blurRad="50800" dist="38100" dir="2700000" algn="tl" rotWithShape="0">
              <a:prstClr val="black">
                <a:alpha val="40000"/>
              </a:prstClr>
            </a:outerShdw>
          </a:effectLst>
        </p:spPr>
        <p:txBody>
          <a:bodyPr/>
          <a:lstStyle/>
          <a:p>
            <a:fld id="{61DBA16F-89DC-4EBA-A98F-490188B8DEEB}" type="slidenum">
              <a:rPr lang="en-US" b="1" smtClean="0">
                <a:solidFill>
                  <a:schemeClr val="bg1"/>
                </a:solidFill>
                <a:effectLst>
                  <a:outerShdw blurRad="38100" dist="38100" dir="2700000" algn="tl">
                    <a:srgbClr val="000000">
                      <a:alpha val="43137"/>
                    </a:srgbClr>
                  </a:outerShdw>
                </a:effectLst>
              </a:rPr>
              <a:t>17</a:t>
            </a:fld>
            <a:endParaRPr lang="en-US" b="1" dirty="0">
              <a:solidFill>
                <a:schemeClr val="bg1"/>
              </a:solidFill>
              <a:effectLst>
                <a:outerShdw blurRad="38100" dist="38100" dir="2700000" algn="tl">
                  <a:srgbClr val="000000">
                    <a:alpha val="43137"/>
                  </a:srgbClr>
                </a:outerShdw>
              </a:effectLst>
            </a:endParaRPr>
          </a:p>
        </p:txBody>
      </p:sp>
      <p:sp>
        <p:nvSpPr>
          <p:cNvPr id="9" name="Rectangle 8"/>
          <p:cNvSpPr/>
          <p:nvPr/>
        </p:nvSpPr>
        <p:spPr>
          <a:xfrm>
            <a:off x="1193800" y="915694"/>
            <a:ext cx="6739467" cy="18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85333" y="6334364"/>
            <a:ext cx="6739467" cy="18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46375" y="313680"/>
            <a:ext cx="4617381" cy="400110"/>
          </a:xfrm>
          <a:prstGeom prst="rect">
            <a:avLst/>
          </a:prstGeom>
        </p:spPr>
        <p:txBody>
          <a:bodyPr wrap="square">
            <a:spAutoFit/>
          </a:bodyPr>
          <a:lstStyle/>
          <a:p>
            <a:pPr algn="ctr"/>
            <a:r>
              <a:rPr lang="en-US" sz="2000" b="1" dirty="0" smtClean="0">
                <a:solidFill>
                  <a:srgbClr val="883454"/>
                </a:solidFill>
                <a:effectLst>
                  <a:outerShdw blurRad="38100" dist="38100" dir="2700000" algn="tl">
                    <a:srgbClr val="000000">
                      <a:alpha val="43137"/>
                    </a:srgbClr>
                  </a:outerShdw>
                </a:effectLst>
                <a:latin typeface="arial" panose="020B0604020202020204" pitchFamily="34" charset="0"/>
              </a:rPr>
              <a:t>Confidence Test</a:t>
            </a:r>
            <a:endParaRPr lang="en-US" sz="2000" b="1" dirty="0">
              <a:solidFill>
                <a:srgbClr val="883454"/>
              </a:solidFill>
              <a:effectLst>
                <a:outerShdw blurRad="38100" dist="38100" dir="2700000" algn="tl">
                  <a:srgbClr val="000000">
                    <a:alpha val="43137"/>
                  </a:srgbClr>
                </a:outerShdw>
              </a:effectLs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752" y="0"/>
            <a:ext cx="841248" cy="841248"/>
          </a:xfrm>
          <a:prstGeom prst="rect">
            <a:avLst/>
          </a:prstGeom>
        </p:spPr>
      </p:pic>
      <p:sp>
        <p:nvSpPr>
          <p:cNvPr id="13" name="Date Placeholder 3"/>
          <p:cNvSpPr>
            <a:spLocks noGrp="1"/>
          </p:cNvSpPr>
          <p:nvPr>
            <p:ph type="dt" sz="half" idx="10"/>
          </p:nvPr>
        </p:nvSpPr>
        <p:spPr>
          <a:xfrm>
            <a:off x="2935244" y="6421655"/>
            <a:ext cx="3613837" cy="365125"/>
          </a:xfrm>
          <a:effectLst>
            <a:outerShdw blurRad="50800" dist="38100" dir="2700000" algn="tl" rotWithShape="0">
              <a:prstClr val="black">
                <a:alpha val="40000"/>
              </a:prstClr>
            </a:outerShdw>
          </a:effectLst>
        </p:spPr>
        <p:txBody>
          <a:bodyPr/>
          <a:lstStyle/>
          <a:p>
            <a:r>
              <a:rPr lang="en-US" dirty="0">
                <a:solidFill>
                  <a:schemeClr val="bg1"/>
                </a:solidFill>
                <a:latin typeface="Verdana" panose="020B0604030504040204" pitchFamily="34" charset="0"/>
              </a:rPr>
              <a:t>06-13 September </a:t>
            </a:r>
            <a:r>
              <a:rPr lang="en-US" dirty="0" smtClean="0">
                <a:solidFill>
                  <a:schemeClr val="bg1"/>
                </a:solidFill>
                <a:latin typeface="Verdana" panose="020B0604030504040204" pitchFamily="34" charset="0"/>
              </a:rPr>
              <a:t>2015 </a:t>
            </a:r>
            <a:r>
              <a:rPr lang="en-US" dirty="0">
                <a:solidFill>
                  <a:schemeClr val="bg1"/>
                </a:solidFill>
                <a:latin typeface="Verdana" panose="020B0604030504040204" pitchFamily="34" charset="0"/>
              </a:rPr>
              <a:t>| </a:t>
            </a:r>
            <a:r>
              <a:rPr lang="en-US" dirty="0" err="1">
                <a:solidFill>
                  <a:schemeClr val="bg1"/>
                </a:solidFill>
                <a:latin typeface="Verdana" panose="020B0604030504040204" pitchFamily="34" charset="0"/>
              </a:rPr>
              <a:t>Mamaia</a:t>
            </a:r>
            <a:r>
              <a:rPr lang="en-US" dirty="0">
                <a:solidFill>
                  <a:schemeClr val="bg1"/>
                </a:solidFill>
                <a:latin typeface="Verdana" panose="020B0604030504040204" pitchFamily="34" charset="0"/>
              </a:rPr>
              <a:t>, ROMANIA</a:t>
            </a:r>
            <a:endParaRPr lang="en-US" dirty="0">
              <a:solidFill>
                <a:schemeClr val="bg1"/>
              </a:solidFill>
              <a:latin typeface="Century Gothic" panose="020B0502020202020204" pitchFamily="34" charset="0"/>
            </a:endParaRPr>
          </a:p>
          <a:p>
            <a:endParaRPr lang="en-US" b="1" dirty="0">
              <a:solidFill>
                <a:schemeClr val="bg1"/>
              </a:solidFill>
              <a:effectLst>
                <a:outerShdw blurRad="38100" dist="38100" dir="2700000" algn="tl">
                  <a:srgbClr val="000000">
                    <a:alpha val="43137"/>
                  </a:srgbClr>
                </a:outerShdw>
              </a:effectLst>
            </a:endParaRPr>
          </a:p>
        </p:txBody>
      </p:sp>
      <p:pic>
        <p:nvPicPr>
          <p:cNvPr id="15" name="Picture 2" descr="Institute of Space Sci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46"/>
            <a:ext cx="2075935" cy="8770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4884" y="1844674"/>
            <a:ext cx="5390802" cy="4198992"/>
          </a:xfrm>
          <a:prstGeom prst="rect">
            <a:avLst/>
          </a:prstGeom>
        </p:spPr>
      </p:pic>
    </p:spTree>
    <p:extLst>
      <p:ext uri="{BB962C8B-B14F-4D97-AF65-F5344CB8AC3E}">
        <p14:creationId xmlns:p14="http://schemas.microsoft.com/office/powerpoint/2010/main" val="4035951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99CCFF"/>
            </a:gs>
          </a:gsLst>
          <a:lin ang="5400000" scaled="1"/>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ffectLst>
            <a:outerShdw blurRad="50800" dist="38100" dir="2700000" algn="tl" rotWithShape="0">
              <a:prstClr val="black">
                <a:alpha val="40000"/>
              </a:prstClr>
            </a:outerShdw>
          </a:effectLst>
        </p:spPr>
        <p:txBody>
          <a:bodyPr/>
          <a:lstStyle/>
          <a:p>
            <a:fld id="{61DBA16F-89DC-4EBA-A98F-490188B8DEEB}" type="slidenum">
              <a:rPr lang="en-US" b="1" smtClean="0">
                <a:solidFill>
                  <a:schemeClr val="bg1"/>
                </a:solidFill>
                <a:effectLst>
                  <a:outerShdw blurRad="38100" dist="38100" dir="2700000" algn="tl">
                    <a:srgbClr val="000000">
                      <a:alpha val="43137"/>
                    </a:srgbClr>
                  </a:outerShdw>
                </a:effectLst>
              </a:rPr>
              <a:t>2</a:t>
            </a:fld>
            <a:endParaRPr lang="en-US" b="1" dirty="0">
              <a:solidFill>
                <a:schemeClr val="bg1"/>
              </a:solidFill>
              <a:effectLst>
                <a:outerShdw blurRad="38100" dist="38100" dir="2700000" algn="tl">
                  <a:srgbClr val="000000">
                    <a:alpha val="43137"/>
                  </a:srgbClr>
                </a:outerShdw>
              </a:effectLst>
            </a:endParaRPr>
          </a:p>
        </p:txBody>
      </p:sp>
      <p:sp>
        <p:nvSpPr>
          <p:cNvPr id="9" name="Rectangle 8"/>
          <p:cNvSpPr/>
          <p:nvPr/>
        </p:nvSpPr>
        <p:spPr>
          <a:xfrm>
            <a:off x="1193800" y="915694"/>
            <a:ext cx="6739467" cy="18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85333" y="6334364"/>
            <a:ext cx="6739467" cy="18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46375" y="313680"/>
            <a:ext cx="4617381" cy="400110"/>
          </a:xfrm>
          <a:prstGeom prst="rect">
            <a:avLst/>
          </a:prstGeom>
        </p:spPr>
        <p:txBody>
          <a:bodyPr wrap="square">
            <a:spAutoFit/>
          </a:bodyPr>
          <a:lstStyle/>
          <a:p>
            <a:pPr algn="ctr"/>
            <a:r>
              <a:rPr lang="en-US" sz="2000" b="1" dirty="0" smtClean="0">
                <a:solidFill>
                  <a:srgbClr val="883454"/>
                </a:solidFill>
                <a:effectLst>
                  <a:outerShdw blurRad="38100" dist="38100" dir="2700000" algn="tl">
                    <a:srgbClr val="000000">
                      <a:alpha val="43137"/>
                    </a:srgbClr>
                  </a:outerShdw>
                </a:effectLst>
                <a:latin typeface="arial" panose="020B0604020202020204" pitchFamily="34" charset="0"/>
              </a:rPr>
              <a:t>Basic Spectral Analysis</a:t>
            </a:r>
            <a:endParaRPr lang="en-US" sz="2000" b="1" dirty="0">
              <a:solidFill>
                <a:srgbClr val="883454"/>
              </a:solidFill>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14" name="TextBox 13"/>
              <p:cNvSpPr txBox="1"/>
              <p:nvPr/>
            </p:nvSpPr>
            <p:spPr>
              <a:xfrm>
                <a:off x="235840" y="1383009"/>
                <a:ext cx="8655385" cy="4420826"/>
              </a:xfrm>
              <a:prstGeom prst="rect">
                <a:avLst/>
              </a:prstGeom>
              <a:noFill/>
            </p:spPr>
            <p:txBody>
              <a:bodyPr wrap="square" rtlCol="0">
                <a:spAutoFit/>
              </a:bodyPr>
              <a:lstStyle/>
              <a:p>
                <a:pPr marL="285750" indent="-285750" algn="just">
                  <a:buFont typeface="Arial" panose="020B0604020202020204" pitchFamily="34" charset="0"/>
                  <a:buChar char="•"/>
                </a:pPr>
                <a:r>
                  <a:rPr lang="en-US" b="1" dirty="0" smtClean="0">
                    <a:solidFill>
                      <a:schemeClr val="tx2">
                        <a:lumMod val="50000"/>
                      </a:schemeClr>
                    </a:solidFill>
                    <a:latin typeface="Arial" panose="020B0604020202020204" pitchFamily="34" charset="0"/>
                    <a:cs typeface="Arial" panose="020B0604020202020204" pitchFamily="34" charset="0"/>
                  </a:rPr>
                  <a:t>Spectral analysis tools are used in a multitude of scientific fields.</a:t>
                </a:r>
              </a:p>
              <a:p>
                <a:pPr marL="285750" indent="-285750" algn="just">
                  <a:buFont typeface="Arial" panose="020B0604020202020204" pitchFamily="34" charset="0"/>
                  <a:buChar char="•"/>
                </a:pPr>
                <a:endParaRPr lang="en-US" b="1" dirty="0" smtClean="0">
                  <a:solidFill>
                    <a:schemeClr val="tx2">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b="1" dirty="0">
                  <a:solidFill>
                    <a:schemeClr val="tx2">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b="1" dirty="0" smtClean="0">
                    <a:solidFill>
                      <a:schemeClr val="tx2">
                        <a:lumMod val="50000"/>
                      </a:schemeClr>
                    </a:solidFill>
                    <a:latin typeface="Arial" panose="020B0604020202020204" pitchFamily="34" charset="0"/>
                    <a:cs typeface="Arial" panose="020B0604020202020204" pitchFamily="34" charset="0"/>
                  </a:rPr>
                  <a:t>Ideal </a:t>
                </a:r>
                <a:r>
                  <a:rPr lang="en-US" b="1" dirty="0" smtClean="0">
                    <a:solidFill>
                      <a:schemeClr val="tx2">
                        <a:lumMod val="50000"/>
                      </a:schemeClr>
                    </a:solidFill>
                    <a:latin typeface="Arial" panose="020B0604020202020204" pitchFamily="34" charset="0"/>
                    <a:cs typeface="Arial" panose="020B0604020202020204" pitchFamily="34" charset="0"/>
                  </a:rPr>
                  <a:t>case, uniform sampling:</a:t>
                </a:r>
              </a:p>
              <a:p>
                <a:pPr marL="285750" indent="-285750" algn="just">
                  <a:buFont typeface="Arial" panose="020B0604020202020204" pitchFamily="34" charset="0"/>
                  <a:buChar char="•"/>
                </a:pPr>
                <a:endParaRPr lang="en-US" b="1" dirty="0" smtClean="0">
                  <a:solidFill>
                    <a:schemeClr val="tx2">
                      <a:lumMod val="50000"/>
                    </a:schemeClr>
                  </a:solidFill>
                  <a:latin typeface="Arial" panose="020B0604020202020204" pitchFamily="34" charset="0"/>
                  <a:cs typeface="Arial" panose="020B0604020202020204" pitchFamily="34" charset="0"/>
                </a:endParaRPr>
              </a:p>
              <a:p>
                <a:pPr algn="just"/>
                <a14:m>
                  <m:oMath xmlns:m="http://schemas.openxmlformats.org/officeDocument/2006/math">
                    <m:r>
                      <a:rPr lang="en-US" b="1" i="1" smtClean="0">
                        <a:solidFill>
                          <a:schemeClr val="tx2">
                            <a:lumMod val="50000"/>
                          </a:schemeClr>
                        </a:solidFill>
                        <a:latin typeface="Cambria Math" panose="02040503050406030204" pitchFamily="18" charset="0"/>
                        <a:cs typeface="Arial" panose="020B0604020202020204" pitchFamily="34" charset="0"/>
                      </a:rPr>
                      <m:t>(</m:t>
                    </m:r>
                    <m:sSub>
                      <m:sSubPr>
                        <m:ctrlPr>
                          <a:rPr lang="en-US" b="1" i="1" smtClean="0">
                            <a:solidFill>
                              <a:schemeClr val="tx2">
                                <a:lumMod val="50000"/>
                              </a:schemeClr>
                            </a:solidFill>
                            <a:latin typeface="Cambria Math" panose="02040503050406030204" pitchFamily="18" charset="0"/>
                            <a:cs typeface="Arial" panose="020B0604020202020204" pitchFamily="34" charset="0"/>
                          </a:rPr>
                        </m:ctrlPr>
                      </m:sSubPr>
                      <m:e>
                        <m:r>
                          <a:rPr lang="en-US" b="1" i="1" smtClean="0">
                            <a:solidFill>
                              <a:schemeClr val="tx2">
                                <a:lumMod val="50000"/>
                              </a:schemeClr>
                            </a:solidFill>
                            <a:latin typeface="Cambria Math" panose="02040503050406030204" pitchFamily="18" charset="0"/>
                            <a:cs typeface="Arial" panose="020B0604020202020204" pitchFamily="34" charset="0"/>
                          </a:rPr>
                          <m:t>𝒙</m:t>
                        </m:r>
                      </m:e>
                      <m:sub>
                        <m:r>
                          <a:rPr lang="en-US" b="1" i="1" smtClean="0">
                            <a:solidFill>
                              <a:schemeClr val="tx2">
                                <a:lumMod val="50000"/>
                              </a:schemeClr>
                            </a:solidFill>
                            <a:latin typeface="Cambria Math" panose="02040503050406030204" pitchFamily="18" charset="0"/>
                            <a:cs typeface="Arial" panose="020B0604020202020204" pitchFamily="34" charset="0"/>
                          </a:rPr>
                          <m:t>𝟎</m:t>
                        </m:r>
                      </m:sub>
                    </m:sSub>
                    <m:r>
                      <a:rPr lang="en-US" b="1" i="1" smtClean="0">
                        <a:solidFill>
                          <a:schemeClr val="tx2">
                            <a:lumMod val="50000"/>
                          </a:schemeClr>
                        </a:solidFill>
                        <a:latin typeface="Cambria Math" panose="02040503050406030204" pitchFamily="18" charset="0"/>
                        <a:cs typeface="Arial" panose="020B0604020202020204" pitchFamily="34" charset="0"/>
                      </a:rPr>
                      <m:t>,</m:t>
                    </m:r>
                    <m:sSub>
                      <m:sSubPr>
                        <m:ctrlPr>
                          <a:rPr lang="en-US" b="1" i="1">
                            <a:solidFill>
                              <a:schemeClr val="tx2">
                                <a:lumMod val="50000"/>
                              </a:schemeClr>
                            </a:solidFill>
                            <a:latin typeface="Cambria Math" panose="02040503050406030204" pitchFamily="18" charset="0"/>
                            <a:cs typeface="Arial" panose="020B0604020202020204" pitchFamily="34" charset="0"/>
                          </a:rPr>
                        </m:ctrlPr>
                      </m:sSubPr>
                      <m:e>
                        <m:r>
                          <a:rPr lang="en-US" b="1" i="1">
                            <a:solidFill>
                              <a:schemeClr val="tx2">
                                <a:lumMod val="50000"/>
                              </a:schemeClr>
                            </a:solidFill>
                            <a:latin typeface="Cambria Math" panose="02040503050406030204" pitchFamily="18" charset="0"/>
                            <a:cs typeface="Arial" panose="020B0604020202020204" pitchFamily="34" charset="0"/>
                          </a:rPr>
                          <m:t>𝒙</m:t>
                        </m:r>
                      </m:e>
                      <m:sub>
                        <m:r>
                          <a:rPr lang="en-US" b="1" i="1" smtClean="0">
                            <a:solidFill>
                              <a:schemeClr val="tx2">
                                <a:lumMod val="50000"/>
                              </a:schemeClr>
                            </a:solidFill>
                            <a:latin typeface="Cambria Math" panose="02040503050406030204" pitchFamily="18" charset="0"/>
                            <a:cs typeface="Arial" panose="020B0604020202020204" pitchFamily="34" charset="0"/>
                          </a:rPr>
                          <m:t>𝟏</m:t>
                        </m:r>
                      </m:sub>
                    </m:sSub>
                    <m:r>
                      <a:rPr lang="en-US" b="1" i="1" smtClean="0">
                        <a:solidFill>
                          <a:schemeClr val="tx2">
                            <a:lumMod val="50000"/>
                          </a:schemeClr>
                        </a:solidFill>
                        <a:latin typeface="Cambria Math" panose="02040503050406030204" pitchFamily="18" charset="0"/>
                        <a:cs typeface="Arial" panose="020B0604020202020204" pitchFamily="34" charset="0"/>
                      </a:rPr>
                      <m:t>,…,</m:t>
                    </m:r>
                    <m:sSub>
                      <m:sSubPr>
                        <m:ctrlPr>
                          <a:rPr lang="en-US" b="1" i="1">
                            <a:solidFill>
                              <a:schemeClr val="tx2">
                                <a:lumMod val="50000"/>
                              </a:schemeClr>
                            </a:solidFill>
                            <a:latin typeface="Cambria Math" panose="02040503050406030204" pitchFamily="18" charset="0"/>
                            <a:cs typeface="Arial" panose="020B0604020202020204" pitchFamily="34" charset="0"/>
                          </a:rPr>
                        </m:ctrlPr>
                      </m:sSubPr>
                      <m:e>
                        <m:r>
                          <a:rPr lang="en-US" b="1" i="1">
                            <a:solidFill>
                              <a:schemeClr val="tx2">
                                <a:lumMod val="50000"/>
                              </a:schemeClr>
                            </a:solidFill>
                            <a:latin typeface="Cambria Math" panose="02040503050406030204" pitchFamily="18" charset="0"/>
                            <a:cs typeface="Arial" panose="020B0604020202020204" pitchFamily="34" charset="0"/>
                          </a:rPr>
                          <m:t>𝒙</m:t>
                        </m:r>
                      </m:e>
                      <m:sub>
                        <m:r>
                          <a:rPr lang="en-US" b="1" i="1" smtClean="0">
                            <a:solidFill>
                              <a:schemeClr val="tx2">
                                <a:lumMod val="50000"/>
                              </a:schemeClr>
                            </a:solidFill>
                            <a:latin typeface="Cambria Math" panose="02040503050406030204" pitchFamily="18" charset="0"/>
                            <a:cs typeface="Arial" panose="020B0604020202020204" pitchFamily="34" charset="0"/>
                          </a:rPr>
                          <m:t>𝒍</m:t>
                        </m:r>
                      </m:sub>
                    </m:sSub>
                    <m:r>
                      <a:rPr lang="en-US" b="1" i="1" smtClean="0">
                        <a:solidFill>
                          <a:schemeClr val="tx2">
                            <a:lumMod val="50000"/>
                          </a:schemeClr>
                        </a:solidFill>
                        <a:latin typeface="Cambria Math" panose="02040503050406030204" pitchFamily="18" charset="0"/>
                        <a:cs typeface="Arial" panose="020B0604020202020204" pitchFamily="34" charset="0"/>
                      </a:rPr>
                      <m:t>,…,</m:t>
                    </m:r>
                    <m:sSub>
                      <m:sSubPr>
                        <m:ctrlPr>
                          <a:rPr lang="en-US" b="1" i="1">
                            <a:solidFill>
                              <a:schemeClr val="tx2">
                                <a:lumMod val="50000"/>
                              </a:schemeClr>
                            </a:solidFill>
                            <a:latin typeface="Cambria Math" panose="02040503050406030204" pitchFamily="18" charset="0"/>
                            <a:cs typeface="Arial" panose="020B0604020202020204" pitchFamily="34" charset="0"/>
                          </a:rPr>
                        </m:ctrlPr>
                      </m:sSubPr>
                      <m:e>
                        <m:r>
                          <a:rPr lang="en-US" b="1" i="1">
                            <a:solidFill>
                              <a:schemeClr val="tx2">
                                <a:lumMod val="50000"/>
                              </a:schemeClr>
                            </a:solidFill>
                            <a:latin typeface="Cambria Math" panose="02040503050406030204" pitchFamily="18" charset="0"/>
                            <a:cs typeface="Arial" panose="020B0604020202020204" pitchFamily="34" charset="0"/>
                          </a:rPr>
                          <m:t>𝒙</m:t>
                        </m:r>
                      </m:e>
                      <m:sub>
                        <m:r>
                          <a:rPr lang="en-US" b="1" i="1" smtClean="0">
                            <a:solidFill>
                              <a:schemeClr val="tx2">
                                <a:lumMod val="50000"/>
                              </a:schemeClr>
                            </a:solidFill>
                            <a:latin typeface="Cambria Math" panose="02040503050406030204" pitchFamily="18" charset="0"/>
                            <a:cs typeface="Arial" panose="020B0604020202020204" pitchFamily="34" charset="0"/>
                          </a:rPr>
                          <m:t>𝒏</m:t>
                        </m:r>
                      </m:sub>
                    </m:sSub>
                    <m:r>
                      <a:rPr lang="en-US" b="1" i="1" smtClean="0">
                        <a:solidFill>
                          <a:schemeClr val="tx2">
                            <a:lumMod val="50000"/>
                          </a:schemeClr>
                        </a:solidFill>
                        <a:latin typeface="Cambria Math" panose="02040503050406030204" pitchFamily="18" charset="0"/>
                        <a:cs typeface="Arial" panose="020B0604020202020204" pitchFamily="34" charset="0"/>
                      </a:rPr>
                      <m:t>)</m:t>
                    </m:r>
                  </m:oMath>
                </a14:m>
                <a:r>
                  <a:rPr lang="en-US" b="1" dirty="0" smtClean="0">
                    <a:solidFill>
                      <a:schemeClr val="tx2">
                        <a:lumMod val="50000"/>
                      </a:schemeClr>
                    </a:solidFill>
                    <a:latin typeface="Arial" panose="020B0604020202020204" pitchFamily="34" charset="0"/>
                    <a:cs typeface="Arial" panose="020B0604020202020204" pitchFamily="34" charset="0"/>
                  </a:rPr>
                  <a:t>	         </a:t>
                </a:r>
                <a14:m>
                  <m:oMath xmlns:m="http://schemas.openxmlformats.org/officeDocument/2006/math">
                    <m:sSub>
                      <m:sSubPr>
                        <m:ctrlPr>
                          <a:rPr lang="en-US" b="1" i="1">
                            <a:solidFill>
                              <a:schemeClr val="tx2">
                                <a:lumMod val="50000"/>
                              </a:schemeClr>
                            </a:solidFill>
                            <a:latin typeface="Cambria Math" panose="02040503050406030204" pitchFamily="18" charset="0"/>
                            <a:cs typeface="Arial" panose="020B0604020202020204" pitchFamily="34" charset="0"/>
                          </a:rPr>
                        </m:ctrlPr>
                      </m:sSubPr>
                      <m:e>
                        <m:r>
                          <a:rPr lang="en-US" b="1" i="1">
                            <a:solidFill>
                              <a:schemeClr val="tx2">
                                <a:lumMod val="50000"/>
                              </a:schemeClr>
                            </a:solidFill>
                            <a:latin typeface="Cambria Math" panose="02040503050406030204" pitchFamily="18" charset="0"/>
                            <a:cs typeface="Arial" panose="020B0604020202020204" pitchFamily="34" charset="0"/>
                          </a:rPr>
                          <m:t>𝑿</m:t>
                        </m:r>
                      </m:e>
                      <m:sub>
                        <m:r>
                          <a:rPr lang="en-US" b="1" i="1">
                            <a:solidFill>
                              <a:schemeClr val="tx2">
                                <a:lumMod val="50000"/>
                              </a:schemeClr>
                            </a:solidFill>
                            <a:latin typeface="Cambria Math" panose="02040503050406030204" pitchFamily="18" charset="0"/>
                            <a:cs typeface="Arial" panose="020B0604020202020204" pitchFamily="34" charset="0"/>
                          </a:rPr>
                          <m:t>𝒋</m:t>
                        </m:r>
                      </m:sub>
                    </m:sSub>
                    <m:r>
                      <a:rPr lang="en-US" b="1" i="1" smtClean="0">
                        <a:solidFill>
                          <a:schemeClr val="tx2">
                            <a:lumMod val="50000"/>
                          </a:schemeClr>
                        </a:solidFill>
                        <a:latin typeface="Cambria Math" panose="02040503050406030204" pitchFamily="18" charset="0"/>
                        <a:cs typeface="Arial" panose="020B0604020202020204" pitchFamily="34" charset="0"/>
                      </a:rPr>
                      <m:t>=</m:t>
                    </m:r>
                    <m:nary>
                      <m:naryPr>
                        <m:chr m:val="∑"/>
                        <m:ctrlPr>
                          <a:rPr lang="en-US" b="1" i="1" smtClean="0">
                            <a:solidFill>
                              <a:schemeClr val="tx2">
                                <a:lumMod val="50000"/>
                              </a:schemeClr>
                            </a:solidFill>
                            <a:latin typeface="Cambria Math" panose="02040503050406030204" pitchFamily="18" charset="0"/>
                            <a:cs typeface="Arial" panose="020B0604020202020204" pitchFamily="34" charset="0"/>
                          </a:rPr>
                        </m:ctrlPr>
                      </m:naryPr>
                      <m:sub>
                        <m:r>
                          <m:rPr>
                            <m:brk m:alnAt="23"/>
                          </m:rPr>
                          <a:rPr lang="en-US" b="1" i="1" smtClean="0">
                            <a:solidFill>
                              <a:schemeClr val="tx2">
                                <a:lumMod val="50000"/>
                              </a:schemeClr>
                            </a:solidFill>
                            <a:latin typeface="Cambria Math" panose="02040503050406030204" pitchFamily="18" charset="0"/>
                            <a:cs typeface="Arial" panose="020B0604020202020204" pitchFamily="34" charset="0"/>
                          </a:rPr>
                          <m:t>𝒍</m:t>
                        </m:r>
                        <m:r>
                          <a:rPr lang="en-US" b="1" i="1" smtClean="0">
                            <a:solidFill>
                              <a:schemeClr val="tx2">
                                <a:lumMod val="50000"/>
                              </a:schemeClr>
                            </a:solidFill>
                            <a:latin typeface="Cambria Math" panose="02040503050406030204" pitchFamily="18" charset="0"/>
                            <a:cs typeface="Arial" panose="020B0604020202020204" pitchFamily="34" charset="0"/>
                          </a:rPr>
                          <m:t>=</m:t>
                        </m:r>
                        <m:r>
                          <a:rPr lang="en-US" b="1" i="1" smtClean="0">
                            <a:solidFill>
                              <a:schemeClr val="tx2">
                                <a:lumMod val="50000"/>
                              </a:schemeClr>
                            </a:solidFill>
                            <a:latin typeface="Cambria Math" panose="02040503050406030204" pitchFamily="18" charset="0"/>
                            <a:cs typeface="Arial" panose="020B0604020202020204" pitchFamily="34" charset="0"/>
                          </a:rPr>
                          <m:t>𝟎</m:t>
                        </m:r>
                      </m:sub>
                      <m:sup>
                        <m:r>
                          <a:rPr lang="en-US" b="1" i="1" smtClean="0">
                            <a:solidFill>
                              <a:schemeClr val="tx2">
                                <a:lumMod val="50000"/>
                              </a:schemeClr>
                            </a:solidFill>
                            <a:latin typeface="Cambria Math" panose="02040503050406030204" pitchFamily="18" charset="0"/>
                            <a:cs typeface="Arial" panose="020B0604020202020204" pitchFamily="34" charset="0"/>
                          </a:rPr>
                          <m:t>𝒏</m:t>
                        </m:r>
                      </m:sup>
                      <m:e>
                        <m:sSub>
                          <m:sSubPr>
                            <m:ctrlPr>
                              <a:rPr lang="en-US" b="1" i="1">
                                <a:solidFill>
                                  <a:schemeClr val="tx2">
                                    <a:lumMod val="50000"/>
                                  </a:schemeClr>
                                </a:solidFill>
                                <a:latin typeface="Cambria Math" panose="02040503050406030204" pitchFamily="18" charset="0"/>
                                <a:cs typeface="Arial" panose="020B0604020202020204" pitchFamily="34" charset="0"/>
                              </a:rPr>
                            </m:ctrlPr>
                          </m:sSubPr>
                          <m:e>
                            <m:r>
                              <a:rPr lang="en-US" b="1" i="1">
                                <a:solidFill>
                                  <a:schemeClr val="tx2">
                                    <a:lumMod val="50000"/>
                                  </a:schemeClr>
                                </a:solidFill>
                                <a:latin typeface="Cambria Math" panose="02040503050406030204" pitchFamily="18" charset="0"/>
                                <a:cs typeface="Arial" panose="020B0604020202020204" pitchFamily="34" charset="0"/>
                              </a:rPr>
                              <m:t>𝒙</m:t>
                            </m:r>
                          </m:e>
                          <m:sub>
                            <m:r>
                              <a:rPr lang="en-US" b="1" i="1">
                                <a:solidFill>
                                  <a:schemeClr val="tx2">
                                    <a:lumMod val="50000"/>
                                  </a:schemeClr>
                                </a:solidFill>
                                <a:latin typeface="Cambria Math" panose="02040503050406030204" pitchFamily="18" charset="0"/>
                                <a:cs typeface="Arial" panose="020B0604020202020204" pitchFamily="34" charset="0"/>
                              </a:rPr>
                              <m:t>𝒍</m:t>
                            </m:r>
                          </m:sub>
                        </m:sSub>
                        <m:sSup>
                          <m:sSupPr>
                            <m:ctrlPr>
                              <a:rPr lang="en-US" b="1" i="1" smtClean="0">
                                <a:solidFill>
                                  <a:schemeClr val="tx2">
                                    <a:lumMod val="50000"/>
                                  </a:schemeClr>
                                </a:solidFill>
                                <a:latin typeface="Cambria Math" panose="02040503050406030204" pitchFamily="18" charset="0"/>
                                <a:cs typeface="Arial" panose="020B0604020202020204" pitchFamily="34" charset="0"/>
                              </a:rPr>
                            </m:ctrlPr>
                          </m:sSupPr>
                          <m:e>
                            <m:r>
                              <a:rPr lang="en-US" b="1" i="1" smtClean="0">
                                <a:solidFill>
                                  <a:schemeClr val="tx2">
                                    <a:lumMod val="50000"/>
                                  </a:schemeClr>
                                </a:solidFill>
                                <a:latin typeface="Cambria Math" panose="02040503050406030204" pitchFamily="18" charset="0"/>
                                <a:cs typeface="Arial" panose="020B0604020202020204" pitchFamily="34" charset="0"/>
                              </a:rPr>
                              <m:t>𝒆</m:t>
                            </m:r>
                          </m:e>
                          <m:sup>
                            <m:r>
                              <a:rPr lang="en-US" b="1" i="1" smtClean="0">
                                <a:solidFill>
                                  <a:schemeClr val="tx2">
                                    <a:lumMod val="50000"/>
                                  </a:schemeClr>
                                </a:solidFill>
                                <a:latin typeface="Cambria Math" panose="02040503050406030204" pitchFamily="18" charset="0"/>
                                <a:cs typeface="Arial" panose="020B0604020202020204" pitchFamily="34" charset="0"/>
                              </a:rPr>
                              <m:t>−</m:t>
                            </m:r>
                            <m:r>
                              <a:rPr lang="en-US" b="1" i="1" smtClean="0">
                                <a:solidFill>
                                  <a:schemeClr val="tx2">
                                    <a:lumMod val="50000"/>
                                  </a:schemeClr>
                                </a:solidFill>
                                <a:latin typeface="Cambria Math" panose="02040503050406030204" pitchFamily="18" charset="0"/>
                                <a:cs typeface="Arial" panose="020B0604020202020204" pitchFamily="34" charset="0"/>
                              </a:rPr>
                              <m:t>𝒊</m:t>
                            </m:r>
                            <m:r>
                              <a:rPr lang="en-US" b="1" i="1" smtClean="0">
                                <a:solidFill>
                                  <a:schemeClr val="tx2">
                                    <a:lumMod val="50000"/>
                                  </a:schemeClr>
                                </a:solidFill>
                                <a:latin typeface="Cambria Math" panose="02040503050406030204" pitchFamily="18" charset="0"/>
                                <a:cs typeface="Arial" panose="020B0604020202020204" pitchFamily="34" charset="0"/>
                              </a:rPr>
                              <m:t>𝟐</m:t>
                            </m:r>
                            <m:r>
                              <a:rPr lang="en-US" b="1" i="1" smtClean="0">
                                <a:solidFill>
                                  <a:schemeClr val="tx2">
                                    <a:lumMod val="50000"/>
                                  </a:schemeClr>
                                </a:solidFill>
                                <a:latin typeface="Cambria Math" panose="02040503050406030204" pitchFamily="18" charset="0"/>
                                <a:ea typeface="Cambria Math" panose="02040503050406030204" pitchFamily="18" charset="0"/>
                                <a:cs typeface="Arial" panose="020B0604020202020204" pitchFamily="34" charset="0"/>
                              </a:rPr>
                              <m:t>𝝅</m:t>
                            </m:r>
                            <m:sSub>
                              <m:sSubPr>
                                <m:ctrlPr>
                                  <a:rPr lang="en-US" b="1" i="1">
                                    <a:solidFill>
                                      <a:schemeClr val="tx2">
                                        <a:lumMod val="50000"/>
                                      </a:schemeClr>
                                    </a:solidFill>
                                    <a:latin typeface="Cambria Math" panose="02040503050406030204" pitchFamily="18" charset="0"/>
                                    <a:cs typeface="Arial" panose="020B0604020202020204" pitchFamily="34" charset="0"/>
                                  </a:rPr>
                                </m:ctrlPr>
                              </m:sSubPr>
                              <m:e>
                                <m:r>
                                  <a:rPr lang="en-US" b="1" i="1">
                                    <a:solidFill>
                                      <a:schemeClr val="tx2">
                                        <a:lumMod val="50000"/>
                                      </a:schemeClr>
                                    </a:solidFill>
                                    <a:latin typeface="Cambria Math" panose="02040503050406030204" pitchFamily="18" charset="0"/>
                                    <a:cs typeface="Arial" panose="020B0604020202020204" pitchFamily="34" charset="0"/>
                                  </a:rPr>
                                  <m:t>𝒇</m:t>
                                </m:r>
                              </m:e>
                              <m:sub>
                                <m:r>
                                  <a:rPr lang="en-US" b="1" i="1">
                                    <a:solidFill>
                                      <a:schemeClr val="tx2">
                                        <a:lumMod val="50000"/>
                                      </a:schemeClr>
                                    </a:solidFill>
                                    <a:latin typeface="Cambria Math" panose="02040503050406030204" pitchFamily="18" charset="0"/>
                                    <a:cs typeface="Arial" panose="020B0604020202020204" pitchFamily="34" charset="0"/>
                                  </a:rPr>
                                  <m:t>𝒋</m:t>
                                </m:r>
                              </m:sub>
                            </m:sSub>
                            <m:sSub>
                              <m:sSubPr>
                                <m:ctrlPr>
                                  <a:rPr lang="en-US" b="1" i="1">
                                    <a:solidFill>
                                      <a:schemeClr val="tx2">
                                        <a:lumMod val="50000"/>
                                      </a:schemeClr>
                                    </a:solidFill>
                                    <a:latin typeface="Cambria Math" panose="02040503050406030204" pitchFamily="18" charset="0"/>
                                    <a:cs typeface="Arial" panose="020B0604020202020204" pitchFamily="34" charset="0"/>
                                  </a:rPr>
                                </m:ctrlPr>
                              </m:sSubPr>
                              <m:e>
                                <m:r>
                                  <a:rPr lang="en-US" b="1" i="1" smtClean="0">
                                    <a:solidFill>
                                      <a:schemeClr val="tx2">
                                        <a:lumMod val="50000"/>
                                      </a:schemeClr>
                                    </a:solidFill>
                                    <a:latin typeface="Cambria Math" panose="02040503050406030204" pitchFamily="18" charset="0"/>
                                    <a:cs typeface="Arial" panose="020B0604020202020204" pitchFamily="34" charset="0"/>
                                  </a:rPr>
                                  <m:t> </m:t>
                                </m:r>
                                <m:r>
                                  <a:rPr lang="en-US" b="1" i="1" smtClean="0">
                                    <a:solidFill>
                                      <a:schemeClr val="tx2">
                                        <a:lumMod val="50000"/>
                                      </a:schemeClr>
                                    </a:solidFill>
                                    <a:latin typeface="Cambria Math" panose="02040503050406030204" pitchFamily="18" charset="0"/>
                                    <a:cs typeface="Arial" panose="020B0604020202020204" pitchFamily="34" charset="0"/>
                                  </a:rPr>
                                  <m:t>𝒕</m:t>
                                </m:r>
                              </m:e>
                              <m:sub>
                                <m:r>
                                  <a:rPr lang="en-US" b="1" i="1" smtClean="0">
                                    <a:solidFill>
                                      <a:schemeClr val="tx2">
                                        <a:lumMod val="50000"/>
                                      </a:schemeClr>
                                    </a:solidFill>
                                    <a:latin typeface="Cambria Math" panose="02040503050406030204" pitchFamily="18" charset="0"/>
                                    <a:cs typeface="Arial" panose="020B0604020202020204" pitchFamily="34" charset="0"/>
                                  </a:rPr>
                                  <m:t>𝒍</m:t>
                                </m:r>
                              </m:sub>
                            </m:sSub>
                          </m:sup>
                        </m:sSup>
                      </m:e>
                    </m:nary>
                  </m:oMath>
                </a14:m>
                <a:r>
                  <a:rPr lang="en-US" b="1" dirty="0" smtClean="0">
                    <a:solidFill>
                      <a:schemeClr val="tx2">
                        <a:lumMod val="50000"/>
                      </a:schemeClr>
                    </a:solidFill>
                    <a:latin typeface="Arial" panose="020B0604020202020204" pitchFamily="34" charset="0"/>
                    <a:cs typeface="Arial" panose="020B0604020202020204" pitchFamily="34" charset="0"/>
                  </a:rPr>
                  <a:t>              </a:t>
                </a:r>
                <a14:m>
                  <m:oMath xmlns:m="http://schemas.openxmlformats.org/officeDocument/2006/math">
                    <m:r>
                      <a:rPr lang="en-US" b="1" i="1">
                        <a:solidFill>
                          <a:schemeClr val="tx2">
                            <a:lumMod val="50000"/>
                          </a:schemeClr>
                        </a:solidFill>
                        <a:latin typeface="Cambria Math" panose="02040503050406030204" pitchFamily="18" charset="0"/>
                        <a:cs typeface="Arial" panose="020B0604020202020204" pitchFamily="34" charset="0"/>
                      </a:rPr>
                      <m:t>(</m:t>
                    </m:r>
                    <m:sSub>
                      <m:sSubPr>
                        <m:ctrlPr>
                          <a:rPr lang="en-US" b="1" i="1">
                            <a:solidFill>
                              <a:schemeClr val="tx2">
                                <a:lumMod val="50000"/>
                              </a:schemeClr>
                            </a:solidFill>
                            <a:latin typeface="Cambria Math" panose="02040503050406030204" pitchFamily="18" charset="0"/>
                            <a:cs typeface="Arial" panose="020B0604020202020204" pitchFamily="34" charset="0"/>
                          </a:rPr>
                        </m:ctrlPr>
                      </m:sSubPr>
                      <m:e>
                        <m:r>
                          <a:rPr lang="en-US" b="1" i="1" smtClean="0">
                            <a:solidFill>
                              <a:schemeClr val="tx2">
                                <a:lumMod val="50000"/>
                              </a:schemeClr>
                            </a:solidFill>
                            <a:latin typeface="Cambria Math" panose="02040503050406030204" pitchFamily="18" charset="0"/>
                            <a:cs typeface="Arial" panose="020B0604020202020204" pitchFamily="34" charset="0"/>
                          </a:rPr>
                          <m:t>𝑿</m:t>
                        </m:r>
                      </m:e>
                      <m:sub>
                        <m:r>
                          <a:rPr lang="en-US" b="1" i="1">
                            <a:solidFill>
                              <a:schemeClr val="tx2">
                                <a:lumMod val="50000"/>
                              </a:schemeClr>
                            </a:solidFill>
                            <a:latin typeface="Cambria Math" panose="02040503050406030204" pitchFamily="18" charset="0"/>
                            <a:cs typeface="Arial" panose="020B0604020202020204" pitchFamily="34" charset="0"/>
                          </a:rPr>
                          <m:t>𝟎</m:t>
                        </m:r>
                      </m:sub>
                    </m:sSub>
                    <m:r>
                      <a:rPr lang="en-US" b="1" i="1">
                        <a:solidFill>
                          <a:schemeClr val="tx2">
                            <a:lumMod val="50000"/>
                          </a:schemeClr>
                        </a:solidFill>
                        <a:latin typeface="Cambria Math" panose="02040503050406030204" pitchFamily="18" charset="0"/>
                        <a:cs typeface="Arial" panose="020B0604020202020204" pitchFamily="34" charset="0"/>
                      </a:rPr>
                      <m:t>,</m:t>
                    </m:r>
                    <m:sSub>
                      <m:sSubPr>
                        <m:ctrlPr>
                          <a:rPr lang="en-US" b="1" i="1">
                            <a:solidFill>
                              <a:schemeClr val="tx2">
                                <a:lumMod val="50000"/>
                              </a:schemeClr>
                            </a:solidFill>
                            <a:latin typeface="Cambria Math" panose="02040503050406030204" pitchFamily="18" charset="0"/>
                            <a:cs typeface="Arial" panose="020B0604020202020204" pitchFamily="34" charset="0"/>
                          </a:rPr>
                        </m:ctrlPr>
                      </m:sSubPr>
                      <m:e>
                        <m:r>
                          <a:rPr lang="en-US" b="1" i="1" smtClean="0">
                            <a:solidFill>
                              <a:schemeClr val="tx2">
                                <a:lumMod val="50000"/>
                              </a:schemeClr>
                            </a:solidFill>
                            <a:latin typeface="Cambria Math" panose="02040503050406030204" pitchFamily="18" charset="0"/>
                            <a:cs typeface="Arial" panose="020B0604020202020204" pitchFamily="34" charset="0"/>
                          </a:rPr>
                          <m:t>𝑿</m:t>
                        </m:r>
                      </m:e>
                      <m:sub>
                        <m:r>
                          <a:rPr lang="en-US" b="1" i="1">
                            <a:solidFill>
                              <a:schemeClr val="tx2">
                                <a:lumMod val="50000"/>
                              </a:schemeClr>
                            </a:solidFill>
                            <a:latin typeface="Cambria Math" panose="02040503050406030204" pitchFamily="18" charset="0"/>
                            <a:cs typeface="Arial" panose="020B0604020202020204" pitchFamily="34" charset="0"/>
                          </a:rPr>
                          <m:t>𝟏</m:t>
                        </m:r>
                      </m:sub>
                    </m:sSub>
                    <m:r>
                      <a:rPr lang="en-US" b="1" i="1">
                        <a:solidFill>
                          <a:schemeClr val="tx2">
                            <a:lumMod val="50000"/>
                          </a:schemeClr>
                        </a:solidFill>
                        <a:latin typeface="Cambria Math" panose="02040503050406030204" pitchFamily="18" charset="0"/>
                        <a:cs typeface="Arial" panose="020B0604020202020204" pitchFamily="34" charset="0"/>
                      </a:rPr>
                      <m:t>,…,</m:t>
                    </m:r>
                    <m:sSub>
                      <m:sSubPr>
                        <m:ctrlPr>
                          <a:rPr lang="en-US" b="1" i="1">
                            <a:solidFill>
                              <a:schemeClr val="tx2">
                                <a:lumMod val="50000"/>
                              </a:schemeClr>
                            </a:solidFill>
                            <a:latin typeface="Cambria Math" panose="02040503050406030204" pitchFamily="18" charset="0"/>
                            <a:cs typeface="Arial" panose="020B0604020202020204" pitchFamily="34" charset="0"/>
                          </a:rPr>
                        </m:ctrlPr>
                      </m:sSubPr>
                      <m:e>
                        <m:r>
                          <a:rPr lang="en-US" b="1" i="1" smtClean="0">
                            <a:solidFill>
                              <a:schemeClr val="tx2">
                                <a:lumMod val="50000"/>
                              </a:schemeClr>
                            </a:solidFill>
                            <a:latin typeface="Cambria Math" panose="02040503050406030204" pitchFamily="18" charset="0"/>
                            <a:cs typeface="Arial" panose="020B0604020202020204" pitchFamily="34" charset="0"/>
                          </a:rPr>
                          <m:t>𝑿</m:t>
                        </m:r>
                      </m:e>
                      <m:sub>
                        <m:r>
                          <a:rPr lang="en-US" b="1" i="1" smtClean="0">
                            <a:solidFill>
                              <a:schemeClr val="tx2">
                                <a:lumMod val="50000"/>
                              </a:schemeClr>
                            </a:solidFill>
                            <a:latin typeface="Cambria Math" panose="02040503050406030204" pitchFamily="18" charset="0"/>
                            <a:cs typeface="Arial" panose="020B0604020202020204" pitchFamily="34" charset="0"/>
                          </a:rPr>
                          <m:t>𝒋</m:t>
                        </m:r>
                      </m:sub>
                    </m:sSub>
                    <m:r>
                      <a:rPr lang="en-US" b="1" i="1">
                        <a:solidFill>
                          <a:schemeClr val="tx2">
                            <a:lumMod val="50000"/>
                          </a:schemeClr>
                        </a:solidFill>
                        <a:latin typeface="Cambria Math" panose="02040503050406030204" pitchFamily="18" charset="0"/>
                        <a:cs typeface="Arial" panose="020B0604020202020204" pitchFamily="34" charset="0"/>
                      </a:rPr>
                      <m:t>,…,</m:t>
                    </m:r>
                    <m:sSub>
                      <m:sSubPr>
                        <m:ctrlPr>
                          <a:rPr lang="en-US" b="1" i="1">
                            <a:solidFill>
                              <a:schemeClr val="tx2">
                                <a:lumMod val="50000"/>
                              </a:schemeClr>
                            </a:solidFill>
                            <a:latin typeface="Cambria Math" panose="02040503050406030204" pitchFamily="18" charset="0"/>
                            <a:cs typeface="Arial" panose="020B0604020202020204" pitchFamily="34" charset="0"/>
                          </a:rPr>
                        </m:ctrlPr>
                      </m:sSubPr>
                      <m:e>
                        <m:r>
                          <a:rPr lang="en-US" b="1" i="1" smtClean="0">
                            <a:solidFill>
                              <a:schemeClr val="tx2">
                                <a:lumMod val="50000"/>
                              </a:schemeClr>
                            </a:solidFill>
                            <a:latin typeface="Cambria Math" panose="02040503050406030204" pitchFamily="18" charset="0"/>
                            <a:cs typeface="Arial" panose="020B0604020202020204" pitchFamily="34" charset="0"/>
                          </a:rPr>
                          <m:t>𝑿</m:t>
                        </m:r>
                      </m:e>
                      <m:sub>
                        <m:r>
                          <a:rPr lang="en-US" b="1" i="1" smtClean="0">
                            <a:solidFill>
                              <a:schemeClr val="tx2">
                                <a:lumMod val="50000"/>
                              </a:schemeClr>
                            </a:solidFill>
                            <a:latin typeface="Cambria Math" panose="02040503050406030204" pitchFamily="18" charset="0"/>
                            <a:cs typeface="Arial" panose="020B0604020202020204" pitchFamily="34" charset="0"/>
                          </a:rPr>
                          <m:t>𝑵</m:t>
                        </m:r>
                      </m:sub>
                    </m:sSub>
                    <m:r>
                      <a:rPr lang="en-US" b="1" i="1">
                        <a:solidFill>
                          <a:schemeClr val="tx2">
                            <a:lumMod val="50000"/>
                          </a:schemeClr>
                        </a:solidFill>
                        <a:latin typeface="Cambria Math" panose="02040503050406030204" pitchFamily="18" charset="0"/>
                        <a:cs typeface="Arial" panose="020B0604020202020204" pitchFamily="34" charset="0"/>
                      </a:rPr>
                      <m:t>)</m:t>
                    </m:r>
                  </m:oMath>
                </a14:m>
                <a:endParaRPr lang="en-US" b="1" dirty="0">
                  <a:solidFill>
                    <a:schemeClr val="tx2">
                      <a:lumMod val="50000"/>
                    </a:schemeClr>
                  </a:solidFill>
                  <a:latin typeface="Arial" panose="020B0604020202020204" pitchFamily="34" charset="0"/>
                  <a:cs typeface="Arial" panose="020B0604020202020204" pitchFamily="34" charset="0"/>
                </a:endParaRPr>
              </a:p>
              <a:p>
                <a:pPr algn="just"/>
                <a:endParaRPr lang="en-US" b="1" dirty="0" smtClean="0">
                  <a:solidFill>
                    <a:schemeClr val="tx2">
                      <a:lumMod val="50000"/>
                    </a:schemeClr>
                  </a:solidFill>
                  <a:latin typeface="Arial" panose="020B0604020202020204" pitchFamily="34" charset="0"/>
                  <a:cs typeface="Arial" panose="020B0604020202020204" pitchFamily="34" charset="0"/>
                </a:endParaRPr>
              </a:p>
              <a:p>
                <a:pPr algn="just"/>
                <a14:m>
                  <m:oMath xmlns:m="http://schemas.openxmlformats.org/officeDocument/2006/math">
                    <m:r>
                      <a:rPr lang="en-US" b="1" i="1">
                        <a:solidFill>
                          <a:schemeClr val="tx2">
                            <a:lumMod val="50000"/>
                          </a:schemeClr>
                        </a:solidFill>
                        <a:latin typeface="Cambria Math" panose="02040503050406030204" pitchFamily="18" charset="0"/>
                        <a:cs typeface="Arial" panose="020B0604020202020204" pitchFamily="34" charset="0"/>
                      </a:rPr>
                      <m:t>(</m:t>
                    </m:r>
                    <m:r>
                      <a:rPr lang="en-US" b="1" i="1" smtClean="0">
                        <a:solidFill>
                          <a:schemeClr val="tx2">
                            <a:lumMod val="50000"/>
                          </a:schemeClr>
                        </a:solidFill>
                        <a:latin typeface="Cambria Math" panose="02040503050406030204" pitchFamily="18" charset="0"/>
                        <a:cs typeface="Arial" panose="020B0604020202020204" pitchFamily="34" charset="0"/>
                      </a:rPr>
                      <m:t>𝟎</m:t>
                    </m:r>
                    <m:r>
                      <a:rPr lang="en-US" b="1" i="1">
                        <a:solidFill>
                          <a:schemeClr val="tx2">
                            <a:lumMod val="50000"/>
                          </a:schemeClr>
                        </a:solidFill>
                        <a:latin typeface="Cambria Math" panose="02040503050406030204" pitchFamily="18" charset="0"/>
                        <a:cs typeface="Arial" panose="020B0604020202020204" pitchFamily="34" charset="0"/>
                      </a:rPr>
                      <m:t>,</m:t>
                    </m:r>
                    <m:r>
                      <a:rPr lang="en-US" b="1" i="1">
                        <a:solidFill>
                          <a:schemeClr val="tx2">
                            <a:lumMod val="50000"/>
                          </a:schemeClr>
                        </a:solidFill>
                        <a:latin typeface="Cambria Math" panose="02040503050406030204" pitchFamily="18" charset="0"/>
                        <a:ea typeface="Cambria Math" panose="02040503050406030204" pitchFamily="18" charset="0"/>
                        <a:cs typeface="Arial" panose="020B0604020202020204" pitchFamily="34" charset="0"/>
                      </a:rPr>
                      <m:t>∆</m:t>
                    </m:r>
                    <m:r>
                      <a:rPr lang="en-US" b="1" i="1">
                        <a:solidFill>
                          <a:schemeClr val="tx2">
                            <a:lumMod val="50000"/>
                          </a:schemeClr>
                        </a:solidFill>
                        <a:latin typeface="Cambria Math" panose="02040503050406030204" pitchFamily="18" charset="0"/>
                        <a:ea typeface="Cambria Math" panose="02040503050406030204" pitchFamily="18" charset="0"/>
                        <a:cs typeface="Arial" panose="020B0604020202020204" pitchFamily="34" charset="0"/>
                      </a:rPr>
                      <m:t>𝒕</m:t>
                    </m:r>
                    <m:r>
                      <a:rPr lang="en-US" b="1" i="1">
                        <a:solidFill>
                          <a:schemeClr val="tx2">
                            <a:lumMod val="50000"/>
                          </a:schemeClr>
                        </a:solidFill>
                        <a:latin typeface="Cambria Math" panose="02040503050406030204" pitchFamily="18" charset="0"/>
                        <a:cs typeface="Arial" panose="020B0604020202020204" pitchFamily="34" charset="0"/>
                      </a:rPr>
                      <m:t>,…,</m:t>
                    </m:r>
                    <m:r>
                      <a:rPr lang="en-US" b="1" i="1" smtClean="0">
                        <a:solidFill>
                          <a:schemeClr val="tx2">
                            <a:lumMod val="50000"/>
                          </a:schemeClr>
                        </a:solidFill>
                        <a:latin typeface="Cambria Math" panose="02040503050406030204" pitchFamily="18" charset="0"/>
                        <a:cs typeface="Arial" panose="020B0604020202020204" pitchFamily="34" charset="0"/>
                      </a:rPr>
                      <m:t>𝒍</m:t>
                    </m:r>
                    <m:r>
                      <a:rPr lang="en-US" b="1" i="1" smtClean="0">
                        <a:solidFill>
                          <a:schemeClr val="tx2">
                            <a:lumMod val="50000"/>
                          </a:schemeClr>
                        </a:solidFill>
                        <a:latin typeface="Cambria Math" panose="02040503050406030204" pitchFamily="18" charset="0"/>
                        <a:cs typeface="Arial" panose="020B0604020202020204" pitchFamily="34" charset="0"/>
                      </a:rPr>
                      <m:t> ∆</m:t>
                    </m:r>
                    <m:r>
                      <a:rPr lang="en-US" b="1" i="1">
                        <a:solidFill>
                          <a:schemeClr val="tx2">
                            <a:lumMod val="50000"/>
                          </a:schemeClr>
                        </a:solidFill>
                        <a:latin typeface="Cambria Math" panose="02040503050406030204" pitchFamily="18" charset="0"/>
                        <a:ea typeface="Cambria Math" panose="02040503050406030204" pitchFamily="18" charset="0"/>
                        <a:cs typeface="Arial" panose="020B0604020202020204" pitchFamily="34" charset="0"/>
                      </a:rPr>
                      <m:t>𝒕</m:t>
                    </m:r>
                    <m:r>
                      <a:rPr lang="en-US" b="1" i="1">
                        <a:solidFill>
                          <a:schemeClr val="tx2">
                            <a:lumMod val="50000"/>
                          </a:schemeClr>
                        </a:solidFill>
                        <a:latin typeface="Cambria Math" panose="02040503050406030204" pitchFamily="18" charset="0"/>
                        <a:cs typeface="Arial" panose="020B0604020202020204" pitchFamily="34" charset="0"/>
                      </a:rPr>
                      <m:t>,…</m:t>
                    </m:r>
                    <m:r>
                      <a:rPr lang="en-US" b="1" i="1" smtClean="0">
                        <a:solidFill>
                          <a:schemeClr val="tx2">
                            <a:lumMod val="50000"/>
                          </a:schemeClr>
                        </a:solidFill>
                        <a:latin typeface="Cambria Math" panose="02040503050406030204" pitchFamily="18" charset="0"/>
                        <a:cs typeface="Arial" panose="020B0604020202020204" pitchFamily="34" charset="0"/>
                      </a:rPr>
                      <m:t>,</m:t>
                    </m:r>
                    <m:r>
                      <a:rPr lang="en-US" b="1" i="1" smtClean="0">
                        <a:solidFill>
                          <a:schemeClr val="tx2">
                            <a:lumMod val="50000"/>
                          </a:schemeClr>
                        </a:solidFill>
                        <a:latin typeface="Cambria Math" panose="02040503050406030204" pitchFamily="18" charset="0"/>
                        <a:cs typeface="Arial" panose="020B0604020202020204" pitchFamily="34" charset="0"/>
                      </a:rPr>
                      <m:t>𝒏</m:t>
                    </m:r>
                    <m:r>
                      <a:rPr lang="en-US" b="1" i="1" smtClean="0">
                        <a:solidFill>
                          <a:schemeClr val="tx2">
                            <a:lumMod val="50000"/>
                          </a:schemeClr>
                        </a:solidFill>
                        <a:latin typeface="Cambria Math" panose="02040503050406030204" pitchFamily="18" charset="0"/>
                        <a:cs typeface="Arial" panose="020B0604020202020204" pitchFamily="34" charset="0"/>
                      </a:rPr>
                      <m:t> ∆</m:t>
                    </m:r>
                    <m:r>
                      <a:rPr lang="en-US" b="1" i="1" smtClean="0">
                        <a:solidFill>
                          <a:schemeClr val="tx2">
                            <a:lumMod val="50000"/>
                          </a:schemeClr>
                        </a:solidFill>
                        <a:latin typeface="Cambria Math" panose="02040503050406030204" pitchFamily="18" charset="0"/>
                        <a:ea typeface="Cambria Math" panose="02040503050406030204" pitchFamily="18" charset="0"/>
                        <a:cs typeface="Arial" panose="020B0604020202020204" pitchFamily="34" charset="0"/>
                      </a:rPr>
                      <m:t>𝒕</m:t>
                    </m:r>
                    <m:r>
                      <a:rPr lang="en-US" b="1" i="1">
                        <a:solidFill>
                          <a:schemeClr val="tx2">
                            <a:lumMod val="50000"/>
                          </a:schemeClr>
                        </a:solidFill>
                        <a:latin typeface="Cambria Math" panose="02040503050406030204" pitchFamily="18" charset="0"/>
                        <a:cs typeface="Arial" panose="020B0604020202020204" pitchFamily="34" charset="0"/>
                      </a:rPr>
                      <m:t>)</m:t>
                    </m:r>
                  </m:oMath>
                </a14:m>
                <a:r>
                  <a:rPr lang="en-US" b="1" dirty="0" smtClean="0">
                    <a:solidFill>
                      <a:schemeClr val="tx2">
                        <a:lumMod val="50000"/>
                      </a:schemeClr>
                    </a:solidFill>
                    <a:latin typeface="Arial" panose="020B0604020202020204" pitchFamily="34" charset="0"/>
                    <a:cs typeface="Arial" panose="020B0604020202020204" pitchFamily="34" charset="0"/>
                  </a:rPr>
                  <a:t>		   </a:t>
                </a:r>
                <a14:m>
                  <m:oMath xmlns:m="http://schemas.openxmlformats.org/officeDocument/2006/math">
                    <m:sSub>
                      <m:sSubPr>
                        <m:ctrlPr>
                          <a:rPr lang="en-US" b="1" i="1">
                            <a:solidFill>
                              <a:schemeClr val="tx2">
                                <a:lumMod val="50000"/>
                              </a:schemeClr>
                            </a:solidFill>
                            <a:latin typeface="Cambria Math" panose="02040503050406030204" pitchFamily="18" charset="0"/>
                            <a:cs typeface="Arial" panose="020B0604020202020204" pitchFamily="34" charset="0"/>
                          </a:rPr>
                        </m:ctrlPr>
                      </m:sSubPr>
                      <m:e>
                        <m:r>
                          <a:rPr lang="en-US" b="1" i="1">
                            <a:solidFill>
                              <a:schemeClr val="tx2">
                                <a:lumMod val="50000"/>
                              </a:schemeClr>
                            </a:solidFill>
                            <a:latin typeface="Cambria Math" panose="02040503050406030204" pitchFamily="18" charset="0"/>
                            <a:cs typeface="Arial" panose="020B0604020202020204" pitchFamily="34" charset="0"/>
                          </a:rPr>
                          <m:t>𝒇</m:t>
                        </m:r>
                      </m:e>
                      <m:sub>
                        <m:r>
                          <a:rPr lang="en-US" b="1" i="1">
                            <a:solidFill>
                              <a:schemeClr val="tx2">
                                <a:lumMod val="50000"/>
                              </a:schemeClr>
                            </a:solidFill>
                            <a:latin typeface="Cambria Math" panose="02040503050406030204" pitchFamily="18" charset="0"/>
                            <a:cs typeface="Arial" panose="020B0604020202020204" pitchFamily="34" charset="0"/>
                          </a:rPr>
                          <m:t>𝒋</m:t>
                        </m:r>
                      </m:sub>
                    </m:sSub>
                    <m:r>
                      <a:rPr lang="en-US" b="1" i="0" smtClean="0">
                        <a:solidFill>
                          <a:schemeClr val="tx2">
                            <a:lumMod val="50000"/>
                          </a:schemeClr>
                        </a:solidFill>
                        <a:latin typeface="Cambria Math" panose="02040503050406030204" pitchFamily="18" charset="0"/>
                        <a:cs typeface="Arial" panose="020B0604020202020204" pitchFamily="34" charset="0"/>
                      </a:rPr>
                      <m:t>=</m:t>
                    </m:r>
                    <m:r>
                      <a:rPr lang="en-US" b="1" i="0" smtClean="0">
                        <a:solidFill>
                          <a:schemeClr val="tx2">
                            <a:lumMod val="50000"/>
                          </a:schemeClr>
                        </a:solidFill>
                        <a:latin typeface="Cambria Math" panose="02040503050406030204" pitchFamily="18" charset="0"/>
                        <a:cs typeface="Arial" panose="020B0604020202020204" pitchFamily="34" charset="0"/>
                      </a:rPr>
                      <m:t>𝐣</m:t>
                    </m:r>
                    <m:f>
                      <m:fPr>
                        <m:ctrlPr>
                          <a:rPr lang="en-US" b="1" i="1" smtClean="0">
                            <a:solidFill>
                              <a:schemeClr val="tx2">
                                <a:lumMod val="50000"/>
                              </a:schemeClr>
                            </a:solidFill>
                            <a:latin typeface="Cambria Math" panose="02040503050406030204" pitchFamily="18" charset="0"/>
                            <a:cs typeface="Arial" panose="020B0604020202020204" pitchFamily="34" charset="0"/>
                          </a:rPr>
                        </m:ctrlPr>
                      </m:fPr>
                      <m:num>
                        <m:r>
                          <a:rPr lang="en-US" b="1" i="1" smtClean="0">
                            <a:solidFill>
                              <a:schemeClr val="tx2">
                                <a:lumMod val="50000"/>
                              </a:schemeClr>
                            </a:solidFill>
                            <a:latin typeface="Cambria Math" panose="02040503050406030204" pitchFamily="18" charset="0"/>
                            <a:cs typeface="Arial" panose="020B0604020202020204" pitchFamily="34" charset="0"/>
                          </a:rPr>
                          <m:t>𝟏</m:t>
                        </m:r>
                      </m:num>
                      <m:den>
                        <m:r>
                          <a:rPr lang="en-US" b="1" i="1">
                            <a:solidFill>
                              <a:schemeClr val="tx2">
                                <a:lumMod val="50000"/>
                              </a:schemeClr>
                            </a:solidFill>
                            <a:latin typeface="Cambria Math" panose="02040503050406030204" pitchFamily="18" charset="0"/>
                            <a:cs typeface="Arial" panose="020B0604020202020204" pitchFamily="34" charset="0"/>
                          </a:rPr>
                          <m:t>𝒏</m:t>
                        </m:r>
                        <m:r>
                          <a:rPr lang="en-US" b="1" i="1">
                            <a:solidFill>
                              <a:schemeClr val="tx2">
                                <a:lumMod val="50000"/>
                              </a:schemeClr>
                            </a:solidFill>
                            <a:latin typeface="Cambria Math" panose="02040503050406030204" pitchFamily="18" charset="0"/>
                            <a:cs typeface="Arial" panose="020B0604020202020204" pitchFamily="34" charset="0"/>
                          </a:rPr>
                          <m:t> ∆</m:t>
                        </m:r>
                        <m:r>
                          <a:rPr lang="en-US" b="1" i="1">
                            <a:solidFill>
                              <a:schemeClr val="tx2">
                                <a:lumMod val="50000"/>
                              </a:schemeClr>
                            </a:solidFill>
                            <a:latin typeface="Cambria Math" panose="02040503050406030204" pitchFamily="18" charset="0"/>
                            <a:ea typeface="Cambria Math" panose="02040503050406030204" pitchFamily="18" charset="0"/>
                            <a:cs typeface="Arial" panose="020B0604020202020204" pitchFamily="34" charset="0"/>
                          </a:rPr>
                          <m:t>𝒕</m:t>
                        </m:r>
                      </m:den>
                    </m:f>
                  </m:oMath>
                </a14:m>
                <a:r>
                  <a:rPr lang="en-US" b="1" dirty="0" smtClean="0">
                    <a:solidFill>
                      <a:schemeClr val="tx2">
                        <a:lumMod val="50000"/>
                      </a:schemeClr>
                    </a:solidFill>
                    <a:latin typeface="Arial" panose="020B0604020202020204" pitchFamily="34" charset="0"/>
                    <a:cs typeface="Arial" panose="020B0604020202020204" pitchFamily="34" charset="0"/>
                  </a:rPr>
                  <a:t>		</a:t>
                </a:r>
                <a14:m>
                  <m:oMath xmlns:m="http://schemas.openxmlformats.org/officeDocument/2006/math">
                    <m:r>
                      <a:rPr lang="en-US" b="1" i="1">
                        <a:solidFill>
                          <a:schemeClr val="tx2">
                            <a:lumMod val="50000"/>
                          </a:schemeClr>
                        </a:solidFill>
                        <a:latin typeface="Cambria Math" panose="02040503050406030204" pitchFamily="18" charset="0"/>
                        <a:cs typeface="Arial" panose="020B0604020202020204" pitchFamily="34" charset="0"/>
                      </a:rPr>
                      <m:t>(</m:t>
                    </m:r>
                    <m:r>
                      <a:rPr lang="en-US" b="1" i="1" smtClean="0">
                        <a:solidFill>
                          <a:schemeClr val="tx2">
                            <a:lumMod val="50000"/>
                          </a:schemeClr>
                        </a:solidFill>
                        <a:latin typeface="Cambria Math" panose="02040503050406030204" pitchFamily="18" charset="0"/>
                        <a:cs typeface="Arial" panose="020B0604020202020204" pitchFamily="34" charset="0"/>
                      </a:rPr>
                      <m:t>𝟎</m:t>
                    </m:r>
                    <m:r>
                      <a:rPr lang="en-US" b="1" i="1">
                        <a:solidFill>
                          <a:schemeClr val="tx2">
                            <a:lumMod val="50000"/>
                          </a:schemeClr>
                        </a:solidFill>
                        <a:latin typeface="Cambria Math" panose="02040503050406030204" pitchFamily="18" charset="0"/>
                        <a:cs typeface="Arial" panose="020B0604020202020204" pitchFamily="34" charset="0"/>
                      </a:rPr>
                      <m:t>,</m:t>
                    </m:r>
                    <m:sSub>
                      <m:sSubPr>
                        <m:ctrlPr>
                          <a:rPr lang="en-US" b="1" i="1">
                            <a:solidFill>
                              <a:schemeClr val="tx2">
                                <a:lumMod val="50000"/>
                              </a:schemeClr>
                            </a:solidFill>
                            <a:latin typeface="Cambria Math" panose="02040503050406030204" pitchFamily="18" charset="0"/>
                            <a:cs typeface="Arial" panose="020B0604020202020204" pitchFamily="34" charset="0"/>
                          </a:rPr>
                        </m:ctrlPr>
                      </m:sSubPr>
                      <m:e>
                        <m:r>
                          <a:rPr lang="en-US" b="1" i="1" smtClean="0">
                            <a:solidFill>
                              <a:schemeClr val="tx2">
                                <a:lumMod val="50000"/>
                              </a:schemeClr>
                            </a:solidFill>
                            <a:latin typeface="Cambria Math" panose="02040503050406030204" pitchFamily="18" charset="0"/>
                            <a:cs typeface="Arial" panose="020B0604020202020204" pitchFamily="34" charset="0"/>
                          </a:rPr>
                          <m:t>𝒇</m:t>
                        </m:r>
                      </m:e>
                      <m:sub>
                        <m:r>
                          <a:rPr lang="en-US" b="1" i="1">
                            <a:solidFill>
                              <a:schemeClr val="tx2">
                                <a:lumMod val="50000"/>
                              </a:schemeClr>
                            </a:solidFill>
                            <a:latin typeface="Cambria Math" panose="02040503050406030204" pitchFamily="18" charset="0"/>
                            <a:cs typeface="Arial" panose="020B0604020202020204" pitchFamily="34" charset="0"/>
                          </a:rPr>
                          <m:t>𝟏</m:t>
                        </m:r>
                      </m:sub>
                    </m:sSub>
                    <m:r>
                      <a:rPr lang="en-US" b="1" i="1">
                        <a:solidFill>
                          <a:schemeClr val="tx2">
                            <a:lumMod val="50000"/>
                          </a:schemeClr>
                        </a:solidFill>
                        <a:latin typeface="Cambria Math" panose="02040503050406030204" pitchFamily="18" charset="0"/>
                        <a:cs typeface="Arial" panose="020B0604020202020204" pitchFamily="34" charset="0"/>
                      </a:rPr>
                      <m:t>,…,</m:t>
                    </m:r>
                    <m:sSub>
                      <m:sSubPr>
                        <m:ctrlPr>
                          <a:rPr lang="en-US" b="1" i="1">
                            <a:solidFill>
                              <a:schemeClr val="tx2">
                                <a:lumMod val="50000"/>
                              </a:schemeClr>
                            </a:solidFill>
                            <a:latin typeface="Cambria Math" panose="02040503050406030204" pitchFamily="18" charset="0"/>
                            <a:cs typeface="Arial" panose="020B0604020202020204" pitchFamily="34" charset="0"/>
                          </a:rPr>
                        </m:ctrlPr>
                      </m:sSubPr>
                      <m:e>
                        <m:r>
                          <a:rPr lang="en-US" b="1" i="1" smtClean="0">
                            <a:solidFill>
                              <a:schemeClr val="tx2">
                                <a:lumMod val="50000"/>
                              </a:schemeClr>
                            </a:solidFill>
                            <a:latin typeface="Cambria Math" panose="02040503050406030204" pitchFamily="18" charset="0"/>
                            <a:cs typeface="Arial" panose="020B0604020202020204" pitchFamily="34" charset="0"/>
                          </a:rPr>
                          <m:t>𝒇</m:t>
                        </m:r>
                      </m:e>
                      <m:sub>
                        <m:r>
                          <a:rPr lang="en-US" b="1" i="1" smtClean="0">
                            <a:solidFill>
                              <a:schemeClr val="tx2">
                                <a:lumMod val="50000"/>
                              </a:schemeClr>
                            </a:solidFill>
                            <a:latin typeface="Cambria Math" panose="02040503050406030204" pitchFamily="18" charset="0"/>
                            <a:cs typeface="Arial" panose="020B0604020202020204" pitchFamily="34" charset="0"/>
                          </a:rPr>
                          <m:t>𝒋</m:t>
                        </m:r>
                      </m:sub>
                    </m:sSub>
                    <m:r>
                      <a:rPr lang="en-US" b="1" i="1">
                        <a:solidFill>
                          <a:schemeClr val="tx2">
                            <a:lumMod val="50000"/>
                          </a:schemeClr>
                        </a:solidFill>
                        <a:latin typeface="Cambria Math" panose="02040503050406030204" pitchFamily="18" charset="0"/>
                        <a:cs typeface="Arial" panose="020B0604020202020204" pitchFamily="34" charset="0"/>
                      </a:rPr>
                      <m:t>,…,</m:t>
                    </m:r>
                    <m:sSub>
                      <m:sSubPr>
                        <m:ctrlPr>
                          <a:rPr lang="en-US" b="1" i="1">
                            <a:solidFill>
                              <a:schemeClr val="tx2">
                                <a:lumMod val="50000"/>
                              </a:schemeClr>
                            </a:solidFill>
                            <a:latin typeface="Cambria Math" panose="02040503050406030204" pitchFamily="18" charset="0"/>
                            <a:cs typeface="Arial" panose="020B0604020202020204" pitchFamily="34" charset="0"/>
                          </a:rPr>
                        </m:ctrlPr>
                      </m:sSubPr>
                      <m:e>
                        <m:r>
                          <a:rPr lang="en-US" b="1" i="1" smtClean="0">
                            <a:solidFill>
                              <a:schemeClr val="tx2">
                                <a:lumMod val="50000"/>
                              </a:schemeClr>
                            </a:solidFill>
                            <a:latin typeface="Cambria Math" panose="02040503050406030204" pitchFamily="18" charset="0"/>
                            <a:cs typeface="Arial" panose="020B0604020202020204" pitchFamily="34" charset="0"/>
                          </a:rPr>
                          <m:t>𝒇</m:t>
                        </m:r>
                      </m:e>
                      <m:sub>
                        <m:r>
                          <a:rPr lang="en-US" b="1" i="1" smtClean="0">
                            <a:solidFill>
                              <a:schemeClr val="tx2">
                                <a:lumMod val="50000"/>
                              </a:schemeClr>
                            </a:solidFill>
                            <a:latin typeface="Cambria Math" panose="02040503050406030204" pitchFamily="18" charset="0"/>
                            <a:cs typeface="Arial" panose="020B0604020202020204" pitchFamily="34" charset="0"/>
                          </a:rPr>
                          <m:t>𝑵</m:t>
                        </m:r>
                      </m:sub>
                    </m:sSub>
                    <m:r>
                      <a:rPr lang="en-US" b="1" i="1">
                        <a:solidFill>
                          <a:schemeClr val="tx2">
                            <a:lumMod val="50000"/>
                          </a:schemeClr>
                        </a:solidFill>
                        <a:latin typeface="Cambria Math" panose="02040503050406030204" pitchFamily="18" charset="0"/>
                        <a:cs typeface="Arial" panose="020B0604020202020204" pitchFamily="34" charset="0"/>
                      </a:rPr>
                      <m:t>)</m:t>
                    </m:r>
                  </m:oMath>
                </a14:m>
                <a:endParaRPr lang="en-US" b="1" dirty="0" smtClean="0">
                  <a:solidFill>
                    <a:schemeClr val="tx2">
                      <a:lumMod val="50000"/>
                    </a:schemeClr>
                  </a:solidFill>
                  <a:latin typeface="Arial" panose="020B0604020202020204" pitchFamily="34" charset="0"/>
                  <a:cs typeface="Arial" panose="020B0604020202020204" pitchFamily="34" charset="0"/>
                </a:endParaRPr>
              </a:p>
              <a:p>
                <a:pPr algn="just"/>
                <a:endParaRPr lang="en-US" b="1" dirty="0" smtClean="0">
                  <a:solidFill>
                    <a:schemeClr val="tx2">
                      <a:lumMod val="50000"/>
                    </a:schemeClr>
                  </a:solidFill>
                  <a:latin typeface="Arial" panose="020B0604020202020204" pitchFamily="34" charset="0"/>
                  <a:cs typeface="Arial" panose="020B0604020202020204" pitchFamily="34" charset="0"/>
                </a:endParaRPr>
              </a:p>
              <a:p>
                <a:pPr algn="just"/>
                <a:endParaRPr lang="en-US" b="1" dirty="0">
                  <a:solidFill>
                    <a:schemeClr val="tx2">
                      <a:lumMod val="50000"/>
                    </a:schemeClr>
                  </a:solidFill>
                  <a:latin typeface="Arial" panose="020B0604020202020204" pitchFamily="34" charset="0"/>
                  <a:cs typeface="Arial" panose="020B0604020202020204" pitchFamily="34" charset="0"/>
                </a:endParaRPr>
              </a:p>
              <a:p>
                <a:pPr algn="just"/>
                <a:endParaRPr lang="en-US" b="1" dirty="0" smtClean="0">
                  <a:solidFill>
                    <a:schemeClr val="tx2">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b="1" dirty="0" smtClean="0">
                    <a:solidFill>
                      <a:schemeClr val="tx2">
                        <a:lumMod val="50000"/>
                      </a:schemeClr>
                    </a:solidFill>
                    <a:latin typeface="Arial" panose="020B0604020202020204" pitchFamily="34" charset="0"/>
                    <a:cs typeface="Arial" panose="020B0604020202020204" pitchFamily="34" charset="0"/>
                  </a:rPr>
                  <a:t>The frequency set used by the FFT allows for very fast calculations.</a:t>
                </a:r>
                <a:endParaRPr lang="en-US" b="1" i="1" u="sng" dirty="0" smtClean="0">
                  <a:solidFill>
                    <a:schemeClr val="tx2">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b="1" i="1" u="sng" dirty="0">
                  <a:solidFill>
                    <a:schemeClr val="tx2">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b="1" dirty="0" smtClean="0">
                    <a:solidFill>
                      <a:schemeClr val="tx2">
                        <a:lumMod val="50000"/>
                      </a:schemeClr>
                    </a:solidFill>
                    <a:latin typeface="Arial" panose="020B0604020202020204" pitchFamily="34" charset="0"/>
                    <a:cs typeface="Arial" panose="020B0604020202020204" pitchFamily="34" charset="0"/>
                  </a:rPr>
                  <a:t>It is also an orthogonal set of frequencies, such that the amplitude determined for any of these frequencies is independent of all others.</a:t>
                </a:r>
              </a:p>
            </p:txBody>
          </p:sp>
        </mc:Choice>
        <mc:Fallback>
          <p:sp>
            <p:nvSpPr>
              <p:cNvPr id="14" name="TextBox 13"/>
              <p:cNvSpPr txBox="1">
                <a:spLocks noRot="1" noChangeAspect="1" noMove="1" noResize="1" noEditPoints="1" noAdjustHandles="1" noChangeArrowheads="1" noChangeShapeType="1" noTextEdit="1"/>
              </p:cNvSpPr>
              <p:nvPr/>
            </p:nvSpPr>
            <p:spPr>
              <a:xfrm>
                <a:off x="235840" y="1383009"/>
                <a:ext cx="8655385" cy="4420826"/>
              </a:xfrm>
              <a:prstGeom prst="rect">
                <a:avLst/>
              </a:prstGeom>
              <a:blipFill rotWithShape="0">
                <a:blip r:embed="rId3"/>
                <a:stretch>
                  <a:fillRect l="-493" t="-828" r="-563" b="-1379"/>
                </a:stretch>
              </a:blipFill>
            </p:spPr>
            <p:txBody>
              <a:bodyPr/>
              <a:lstStyle/>
              <a:p>
                <a:r>
                  <a:rPr lang="en-US">
                    <a:noFill/>
                  </a:rPr>
                  <a:t> </a:t>
                </a:r>
              </a:p>
            </p:txBody>
          </p:sp>
        </mc:Fallback>
      </mc:AlternateContent>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2752" y="0"/>
            <a:ext cx="841248" cy="841248"/>
          </a:xfrm>
          <a:prstGeom prst="rect">
            <a:avLst/>
          </a:prstGeom>
        </p:spPr>
      </p:pic>
      <p:sp>
        <p:nvSpPr>
          <p:cNvPr id="13" name="Date Placeholder 3"/>
          <p:cNvSpPr>
            <a:spLocks noGrp="1"/>
          </p:cNvSpPr>
          <p:nvPr>
            <p:ph type="dt" sz="half" idx="10"/>
          </p:nvPr>
        </p:nvSpPr>
        <p:spPr>
          <a:xfrm>
            <a:off x="2935244" y="6421655"/>
            <a:ext cx="3613837" cy="365125"/>
          </a:xfrm>
          <a:effectLst>
            <a:outerShdw blurRad="50800" dist="38100" dir="2700000" algn="tl" rotWithShape="0">
              <a:prstClr val="black">
                <a:alpha val="40000"/>
              </a:prstClr>
            </a:outerShdw>
          </a:effectLst>
        </p:spPr>
        <p:txBody>
          <a:bodyPr/>
          <a:lstStyle/>
          <a:p>
            <a:r>
              <a:rPr lang="en-US" dirty="0">
                <a:solidFill>
                  <a:schemeClr val="bg1"/>
                </a:solidFill>
                <a:latin typeface="Verdana" panose="020B0604030504040204" pitchFamily="34" charset="0"/>
              </a:rPr>
              <a:t>06-13 September </a:t>
            </a:r>
            <a:r>
              <a:rPr lang="en-US" dirty="0" smtClean="0">
                <a:solidFill>
                  <a:schemeClr val="bg1"/>
                </a:solidFill>
                <a:latin typeface="Verdana" panose="020B0604030504040204" pitchFamily="34" charset="0"/>
              </a:rPr>
              <a:t>2015 </a:t>
            </a:r>
            <a:r>
              <a:rPr lang="en-US" dirty="0">
                <a:solidFill>
                  <a:schemeClr val="bg1"/>
                </a:solidFill>
                <a:latin typeface="Verdana" panose="020B0604030504040204" pitchFamily="34" charset="0"/>
              </a:rPr>
              <a:t>| </a:t>
            </a:r>
            <a:r>
              <a:rPr lang="en-US" dirty="0" err="1">
                <a:solidFill>
                  <a:schemeClr val="bg1"/>
                </a:solidFill>
                <a:latin typeface="Verdana" panose="020B0604030504040204" pitchFamily="34" charset="0"/>
              </a:rPr>
              <a:t>Mamaia</a:t>
            </a:r>
            <a:r>
              <a:rPr lang="en-US" dirty="0">
                <a:solidFill>
                  <a:schemeClr val="bg1"/>
                </a:solidFill>
                <a:latin typeface="Verdana" panose="020B0604030504040204" pitchFamily="34" charset="0"/>
              </a:rPr>
              <a:t>, ROMANIA</a:t>
            </a:r>
            <a:endParaRPr lang="en-US" dirty="0">
              <a:solidFill>
                <a:schemeClr val="bg1"/>
              </a:solidFill>
              <a:latin typeface="Century Gothic" panose="020B0502020202020204" pitchFamily="34" charset="0"/>
            </a:endParaRPr>
          </a:p>
          <a:p>
            <a:endParaRPr lang="en-US" b="1" dirty="0">
              <a:solidFill>
                <a:schemeClr val="bg1"/>
              </a:solidFill>
              <a:effectLst>
                <a:outerShdw blurRad="38100" dist="38100" dir="2700000" algn="tl">
                  <a:srgbClr val="000000">
                    <a:alpha val="43137"/>
                  </a:srgbClr>
                </a:outerShdw>
              </a:effectLst>
            </a:endParaRPr>
          </a:p>
        </p:txBody>
      </p:sp>
      <p:pic>
        <p:nvPicPr>
          <p:cNvPr id="15" name="Picture 2" descr="Institute of Space Scien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946"/>
            <a:ext cx="2075935" cy="877083"/>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2685535" y="3080955"/>
            <a:ext cx="3863546" cy="378940"/>
          </a:xfrm>
          <a:prstGeom prst="rightArrow">
            <a:avLst/>
          </a:prstGeom>
          <a:solidFill>
            <a:srgbClr val="002060"/>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Fast Fourier Transform</a:t>
            </a:r>
            <a:endParaRPr lang="en-US" dirty="0"/>
          </a:p>
        </p:txBody>
      </p:sp>
    </p:spTree>
    <p:extLst>
      <p:ext uri="{BB962C8B-B14F-4D97-AF65-F5344CB8AC3E}">
        <p14:creationId xmlns:p14="http://schemas.microsoft.com/office/powerpoint/2010/main" val="2905822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99CCFF"/>
            </a:gs>
          </a:gsLst>
          <a:lin ang="5400000" scaled="1"/>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ffectLst>
            <a:outerShdw blurRad="50800" dist="38100" dir="2700000" algn="tl" rotWithShape="0">
              <a:prstClr val="black">
                <a:alpha val="40000"/>
              </a:prstClr>
            </a:outerShdw>
          </a:effectLst>
        </p:spPr>
        <p:txBody>
          <a:bodyPr/>
          <a:lstStyle/>
          <a:p>
            <a:fld id="{61DBA16F-89DC-4EBA-A98F-490188B8DEEB}" type="slidenum">
              <a:rPr lang="en-US" b="1" smtClean="0">
                <a:solidFill>
                  <a:schemeClr val="bg1"/>
                </a:solidFill>
                <a:effectLst>
                  <a:outerShdw blurRad="38100" dist="38100" dir="2700000" algn="tl">
                    <a:srgbClr val="000000">
                      <a:alpha val="43137"/>
                    </a:srgbClr>
                  </a:outerShdw>
                </a:effectLst>
              </a:rPr>
              <a:t>3</a:t>
            </a:fld>
            <a:endParaRPr lang="en-US" b="1" dirty="0">
              <a:solidFill>
                <a:schemeClr val="bg1"/>
              </a:solidFill>
              <a:effectLst>
                <a:outerShdw blurRad="38100" dist="38100" dir="2700000" algn="tl">
                  <a:srgbClr val="000000">
                    <a:alpha val="43137"/>
                  </a:srgbClr>
                </a:outerShdw>
              </a:effectLst>
            </a:endParaRPr>
          </a:p>
        </p:txBody>
      </p:sp>
      <p:sp>
        <p:nvSpPr>
          <p:cNvPr id="9" name="Rectangle 8"/>
          <p:cNvSpPr/>
          <p:nvPr/>
        </p:nvSpPr>
        <p:spPr>
          <a:xfrm>
            <a:off x="1193800" y="915694"/>
            <a:ext cx="6739467" cy="18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85333" y="6334364"/>
            <a:ext cx="6739467" cy="18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46375" y="313680"/>
            <a:ext cx="4617381" cy="400110"/>
          </a:xfrm>
          <a:prstGeom prst="rect">
            <a:avLst/>
          </a:prstGeom>
        </p:spPr>
        <p:txBody>
          <a:bodyPr wrap="square">
            <a:spAutoFit/>
          </a:bodyPr>
          <a:lstStyle/>
          <a:p>
            <a:pPr algn="ctr"/>
            <a:r>
              <a:rPr lang="en-US" sz="2000" b="1" dirty="0" smtClean="0">
                <a:solidFill>
                  <a:srgbClr val="883454"/>
                </a:solidFill>
                <a:effectLst>
                  <a:outerShdw blurRad="38100" dist="38100" dir="2700000" algn="tl">
                    <a:srgbClr val="000000">
                      <a:alpha val="43137"/>
                    </a:srgbClr>
                  </a:outerShdw>
                </a:effectLst>
                <a:latin typeface="arial" panose="020B0604020202020204" pitchFamily="34" charset="0"/>
              </a:rPr>
              <a:t>Basic Spectral Analysis</a:t>
            </a:r>
            <a:endParaRPr lang="en-US" sz="2000" b="1" dirty="0">
              <a:solidFill>
                <a:srgbClr val="883454"/>
              </a:solidFill>
              <a:effectLst>
                <a:outerShdw blurRad="38100" dist="38100" dir="2700000" algn="tl">
                  <a:srgbClr val="000000">
                    <a:alpha val="43137"/>
                  </a:srgbClr>
                </a:outerShdw>
              </a:effectLs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752" y="0"/>
            <a:ext cx="841248" cy="841248"/>
          </a:xfrm>
          <a:prstGeom prst="rect">
            <a:avLst/>
          </a:prstGeom>
        </p:spPr>
      </p:pic>
      <p:sp>
        <p:nvSpPr>
          <p:cNvPr id="13" name="Date Placeholder 3"/>
          <p:cNvSpPr>
            <a:spLocks noGrp="1"/>
          </p:cNvSpPr>
          <p:nvPr>
            <p:ph type="dt" sz="half" idx="10"/>
          </p:nvPr>
        </p:nvSpPr>
        <p:spPr>
          <a:xfrm>
            <a:off x="2935244" y="6421655"/>
            <a:ext cx="3613837" cy="365125"/>
          </a:xfrm>
          <a:effectLst>
            <a:outerShdw blurRad="50800" dist="38100" dir="2700000" algn="tl" rotWithShape="0">
              <a:prstClr val="black">
                <a:alpha val="40000"/>
              </a:prstClr>
            </a:outerShdw>
          </a:effectLst>
        </p:spPr>
        <p:txBody>
          <a:bodyPr/>
          <a:lstStyle/>
          <a:p>
            <a:r>
              <a:rPr lang="en-US" dirty="0">
                <a:solidFill>
                  <a:schemeClr val="bg1"/>
                </a:solidFill>
                <a:latin typeface="Verdana" panose="020B0604030504040204" pitchFamily="34" charset="0"/>
              </a:rPr>
              <a:t>06-13 September </a:t>
            </a:r>
            <a:r>
              <a:rPr lang="en-US" dirty="0" smtClean="0">
                <a:solidFill>
                  <a:schemeClr val="bg1"/>
                </a:solidFill>
                <a:latin typeface="Verdana" panose="020B0604030504040204" pitchFamily="34" charset="0"/>
              </a:rPr>
              <a:t>2015 </a:t>
            </a:r>
            <a:r>
              <a:rPr lang="en-US" dirty="0">
                <a:solidFill>
                  <a:schemeClr val="bg1"/>
                </a:solidFill>
                <a:latin typeface="Verdana" panose="020B0604030504040204" pitchFamily="34" charset="0"/>
              </a:rPr>
              <a:t>| </a:t>
            </a:r>
            <a:r>
              <a:rPr lang="en-US" dirty="0" err="1">
                <a:solidFill>
                  <a:schemeClr val="bg1"/>
                </a:solidFill>
                <a:latin typeface="Verdana" panose="020B0604030504040204" pitchFamily="34" charset="0"/>
              </a:rPr>
              <a:t>Mamaia</a:t>
            </a:r>
            <a:r>
              <a:rPr lang="en-US" dirty="0">
                <a:solidFill>
                  <a:schemeClr val="bg1"/>
                </a:solidFill>
                <a:latin typeface="Verdana" panose="020B0604030504040204" pitchFamily="34" charset="0"/>
              </a:rPr>
              <a:t>, ROMANIA</a:t>
            </a:r>
            <a:endParaRPr lang="en-US" dirty="0">
              <a:solidFill>
                <a:schemeClr val="bg1"/>
              </a:solidFill>
              <a:latin typeface="Century Gothic" panose="020B0502020202020204" pitchFamily="34" charset="0"/>
            </a:endParaRPr>
          </a:p>
          <a:p>
            <a:endParaRPr lang="en-US" b="1" dirty="0">
              <a:solidFill>
                <a:schemeClr val="bg1"/>
              </a:solidFill>
              <a:effectLst>
                <a:outerShdw blurRad="38100" dist="38100" dir="2700000" algn="tl">
                  <a:srgbClr val="000000">
                    <a:alpha val="43137"/>
                  </a:srgbClr>
                </a:outerShdw>
              </a:effectLst>
            </a:endParaRPr>
          </a:p>
        </p:txBody>
      </p:sp>
      <p:pic>
        <p:nvPicPr>
          <p:cNvPr id="15" name="Picture 2" descr="Institute of Space Sci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46"/>
            <a:ext cx="2075935" cy="87708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16" name="TextBox 15"/>
              <p:cNvSpPr txBox="1"/>
              <p:nvPr/>
            </p:nvSpPr>
            <p:spPr>
              <a:xfrm>
                <a:off x="235840" y="1383009"/>
                <a:ext cx="8655385" cy="4636269"/>
              </a:xfrm>
              <a:prstGeom prst="rect">
                <a:avLst/>
              </a:prstGeom>
              <a:noFill/>
            </p:spPr>
            <p:txBody>
              <a:bodyPr wrap="square" rtlCol="0">
                <a:spAutoFit/>
              </a:bodyPr>
              <a:lstStyle/>
              <a:p>
                <a:pPr marL="285750" indent="-285750" algn="just">
                  <a:buFont typeface="Arial" panose="020B0604020202020204" pitchFamily="34" charset="0"/>
                  <a:buChar char="•"/>
                </a:pPr>
                <a:r>
                  <a:rPr lang="en-US" b="1" dirty="0" smtClean="0">
                    <a:solidFill>
                      <a:schemeClr val="tx2">
                        <a:lumMod val="50000"/>
                      </a:schemeClr>
                    </a:solidFill>
                    <a:latin typeface="Arial" panose="020B0604020202020204" pitchFamily="34" charset="0"/>
                    <a:cs typeface="Arial" panose="020B0604020202020204" pitchFamily="34" charset="0"/>
                  </a:rPr>
                  <a:t>R</a:t>
                </a:r>
                <a:r>
                  <a:rPr lang="en-US" b="1" dirty="0" smtClean="0">
                    <a:solidFill>
                      <a:schemeClr val="tx2">
                        <a:lumMod val="50000"/>
                      </a:schemeClr>
                    </a:solidFill>
                    <a:latin typeface="Arial" panose="020B0604020202020204" pitchFamily="34" charset="0"/>
                    <a:cs typeface="Arial" panose="020B0604020202020204" pitchFamily="34" charset="0"/>
                  </a:rPr>
                  <a:t>eal case, non-uniform sampling:</a:t>
                </a:r>
              </a:p>
              <a:p>
                <a:pPr marL="285750" indent="-285750" algn="just">
                  <a:buFont typeface="Arial" panose="020B0604020202020204" pitchFamily="34" charset="0"/>
                  <a:buChar char="•"/>
                </a:pPr>
                <a:endParaRPr lang="en-US" b="1" dirty="0" smtClean="0">
                  <a:solidFill>
                    <a:schemeClr val="tx2">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b="1" dirty="0" smtClean="0">
                  <a:solidFill>
                    <a:schemeClr val="tx2">
                      <a:lumMod val="50000"/>
                    </a:schemeClr>
                  </a:solidFill>
                  <a:latin typeface="Arial" panose="020B0604020202020204" pitchFamily="34" charset="0"/>
                  <a:cs typeface="Arial" panose="020B0604020202020204" pitchFamily="34" charset="0"/>
                </a:endParaRPr>
              </a:p>
              <a:p>
                <a:pPr algn="just"/>
                <a14:m>
                  <m:oMath xmlns:m="http://schemas.openxmlformats.org/officeDocument/2006/math">
                    <m:r>
                      <a:rPr lang="en-US" b="1" i="1" smtClean="0">
                        <a:solidFill>
                          <a:schemeClr val="tx2">
                            <a:lumMod val="50000"/>
                          </a:schemeClr>
                        </a:solidFill>
                        <a:latin typeface="Cambria Math" panose="02040503050406030204" pitchFamily="18" charset="0"/>
                        <a:cs typeface="Arial" panose="020B0604020202020204" pitchFamily="34" charset="0"/>
                      </a:rPr>
                      <m:t>(</m:t>
                    </m:r>
                    <m:sSub>
                      <m:sSubPr>
                        <m:ctrlPr>
                          <a:rPr lang="en-US" b="1" i="1" smtClean="0">
                            <a:solidFill>
                              <a:schemeClr val="tx2">
                                <a:lumMod val="50000"/>
                              </a:schemeClr>
                            </a:solidFill>
                            <a:latin typeface="Cambria Math" panose="02040503050406030204" pitchFamily="18" charset="0"/>
                            <a:cs typeface="Arial" panose="020B0604020202020204" pitchFamily="34" charset="0"/>
                          </a:rPr>
                        </m:ctrlPr>
                      </m:sSubPr>
                      <m:e>
                        <m:r>
                          <a:rPr lang="en-US" b="1" i="1" smtClean="0">
                            <a:solidFill>
                              <a:schemeClr val="tx2">
                                <a:lumMod val="50000"/>
                              </a:schemeClr>
                            </a:solidFill>
                            <a:latin typeface="Cambria Math" panose="02040503050406030204" pitchFamily="18" charset="0"/>
                            <a:cs typeface="Arial" panose="020B0604020202020204" pitchFamily="34" charset="0"/>
                          </a:rPr>
                          <m:t>𝒙</m:t>
                        </m:r>
                      </m:e>
                      <m:sub>
                        <m:r>
                          <a:rPr lang="en-US" b="1" i="1" smtClean="0">
                            <a:solidFill>
                              <a:schemeClr val="tx2">
                                <a:lumMod val="50000"/>
                              </a:schemeClr>
                            </a:solidFill>
                            <a:latin typeface="Cambria Math" panose="02040503050406030204" pitchFamily="18" charset="0"/>
                            <a:cs typeface="Arial" panose="020B0604020202020204" pitchFamily="34" charset="0"/>
                          </a:rPr>
                          <m:t>𝟎</m:t>
                        </m:r>
                      </m:sub>
                    </m:sSub>
                    <m:r>
                      <a:rPr lang="en-US" b="1" i="1" smtClean="0">
                        <a:solidFill>
                          <a:schemeClr val="tx2">
                            <a:lumMod val="50000"/>
                          </a:schemeClr>
                        </a:solidFill>
                        <a:latin typeface="Cambria Math" panose="02040503050406030204" pitchFamily="18" charset="0"/>
                        <a:cs typeface="Arial" panose="020B0604020202020204" pitchFamily="34" charset="0"/>
                      </a:rPr>
                      <m:t>,</m:t>
                    </m:r>
                    <m:sSub>
                      <m:sSubPr>
                        <m:ctrlPr>
                          <a:rPr lang="en-US" b="1" i="1">
                            <a:solidFill>
                              <a:schemeClr val="tx2">
                                <a:lumMod val="50000"/>
                              </a:schemeClr>
                            </a:solidFill>
                            <a:latin typeface="Cambria Math" panose="02040503050406030204" pitchFamily="18" charset="0"/>
                            <a:cs typeface="Arial" panose="020B0604020202020204" pitchFamily="34" charset="0"/>
                          </a:rPr>
                        </m:ctrlPr>
                      </m:sSubPr>
                      <m:e>
                        <m:r>
                          <a:rPr lang="en-US" b="1" i="1">
                            <a:solidFill>
                              <a:schemeClr val="tx2">
                                <a:lumMod val="50000"/>
                              </a:schemeClr>
                            </a:solidFill>
                            <a:latin typeface="Cambria Math" panose="02040503050406030204" pitchFamily="18" charset="0"/>
                            <a:cs typeface="Arial" panose="020B0604020202020204" pitchFamily="34" charset="0"/>
                          </a:rPr>
                          <m:t>𝒙</m:t>
                        </m:r>
                      </m:e>
                      <m:sub>
                        <m:r>
                          <a:rPr lang="en-US" b="1" i="1" smtClean="0">
                            <a:solidFill>
                              <a:schemeClr val="tx2">
                                <a:lumMod val="50000"/>
                              </a:schemeClr>
                            </a:solidFill>
                            <a:latin typeface="Cambria Math" panose="02040503050406030204" pitchFamily="18" charset="0"/>
                            <a:cs typeface="Arial" panose="020B0604020202020204" pitchFamily="34" charset="0"/>
                          </a:rPr>
                          <m:t>𝟏</m:t>
                        </m:r>
                      </m:sub>
                    </m:sSub>
                    <m:r>
                      <a:rPr lang="en-US" b="1" i="1" smtClean="0">
                        <a:solidFill>
                          <a:schemeClr val="tx2">
                            <a:lumMod val="50000"/>
                          </a:schemeClr>
                        </a:solidFill>
                        <a:latin typeface="Cambria Math" panose="02040503050406030204" pitchFamily="18" charset="0"/>
                        <a:cs typeface="Arial" panose="020B0604020202020204" pitchFamily="34" charset="0"/>
                      </a:rPr>
                      <m:t>,…,</m:t>
                    </m:r>
                    <m:sSub>
                      <m:sSubPr>
                        <m:ctrlPr>
                          <a:rPr lang="en-US" b="1" i="1">
                            <a:solidFill>
                              <a:schemeClr val="tx2">
                                <a:lumMod val="50000"/>
                              </a:schemeClr>
                            </a:solidFill>
                            <a:latin typeface="Cambria Math" panose="02040503050406030204" pitchFamily="18" charset="0"/>
                            <a:cs typeface="Arial" panose="020B0604020202020204" pitchFamily="34" charset="0"/>
                          </a:rPr>
                        </m:ctrlPr>
                      </m:sSubPr>
                      <m:e>
                        <m:r>
                          <a:rPr lang="en-US" b="1" i="1">
                            <a:solidFill>
                              <a:schemeClr val="tx2">
                                <a:lumMod val="50000"/>
                              </a:schemeClr>
                            </a:solidFill>
                            <a:latin typeface="Cambria Math" panose="02040503050406030204" pitchFamily="18" charset="0"/>
                            <a:cs typeface="Arial" panose="020B0604020202020204" pitchFamily="34" charset="0"/>
                          </a:rPr>
                          <m:t>𝒙</m:t>
                        </m:r>
                      </m:e>
                      <m:sub>
                        <m:r>
                          <a:rPr lang="en-US" b="1" i="1" smtClean="0">
                            <a:solidFill>
                              <a:schemeClr val="tx2">
                                <a:lumMod val="50000"/>
                              </a:schemeClr>
                            </a:solidFill>
                            <a:latin typeface="Cambria Math" panose="02040503050406030204" pitchFamily="18" charset="0"/>
                            <a:cs typeface="Arial" panose="020B0604020202020204" pitchFamily="34" charset="0"/>
                          </a:rPr>
                          <m:t>𝒍</m:t>
                        </m:r>
                      </m:sub>
                    </m:sSub>
                    <m:r>
                      <a:rPr lang="en-US" b="1" i="1" smtClean="0">
                        <a:solidFill>
                          <a:schemeClr val="tx2">
                            <a:lumMod val="50000"/>
                          </a:schemeClr>
                        </a:solidFill>
                        <a:latin typeface="Cambria Math" panose="02040503050406030204" pitchFamily="18" charset="0"/>
                        <a:cs typeface="Arial" panose="020B0604020202020204" pitchFamily="34" charset="0"/>
                      </a:rPr>
                      <m:t>,…,</m:t>
                    </m:r>
                    <m:sSub>
                      <m:sSubPr>
                        <m:ctrlPr>
                          <a:rPr lang="en-US" b="1" i="1">
                            <a:solidFill>
                              <a:schemeClr val="tx2">
                                <a:lumMod val="50000"/>
                              </a:schemeClr>
                            </a:solidFill>
                            <a:latin typeface="Cambria Math" panose="02040503050406030204" pitchFamily="18" charset="0"/>
                            <a:cs typeface="Arial" panose="020B0604020202020204" pitchFamily="34" charset="0"/>
                          </a:rPr>
                        </m:ctrlPr>
                      </m:sSubPr>
                      <m:e>
                        <m:r>
                          <a:rPr lang="en-US" b="1" i="1">
                            <a:solidFill>
                              <a:schemeClr val="tx2">
                                <a:lumMod val="50000"/>
                              </a:schemeClr>
                            </a:solidFill>
                            <a:latin typeface="Cambria Math" panose="02040503050406030204" pitchFamily="18" charset="0"/>
                            <a:cs typeface="Arial" panose="020B0604020202020204" pitchFamily="34" charset="0"/>
                          </a:rPr>
                          <m:t>𝒙</m:t>
                        </m:r>
                      </m:e>
                      <m:sub>
                        <m:r>
                          <a:rPr lang="en-US" b="1" i="1" smtClean="0">
                            <a:solidFill>
                              <a:schemeClr val="tx2">
                                <a:lumMod val="50000"/>
                              </a:schemeClr>
                            </a:solidFill>
                            <a:latin typeface="Cambria Math" panose="02040503050406030204" pitchFamily="18" charset="0"/>
                            <a:cs typeface="Arial" panose="020B0604020202020204" pitchFamily="34" charset="0"/>
                          </a:rPr>
                          <m:t>𝒏</m:t>
                        </m:r>
                      </m:sub>
                    </m:sSub>
                    <m:r>
                      <a:rPr lang="en-US" b="1" i="1" smtClean="0">
                        <a:solidFill>
                          <a:schemeClr val="tx2">
                            <a:lumMod val="50000"/>
                          </a:schemeClr>
                        </a:solidFill>
                        <a:latin typeface="Cambria Math" panose="02040503050406030204" pitchFamily="18" charset="0"/>
                        <a:cs typeface="Arial" panose="020B0604020202020204" pitchFamily="34" charset="0"/>
                      </a:rPr>
                      <m:t>)</m:t>
                    </m:r>
                  </m:oMath>
                </a14:m>
                <a:r>
                  <a:rPr lang="en-US" b="1" dirty="0" smtClean="0">
                    <a:solidFill>
                      <a:schemeClr val="tx2">
                        <a:lumMod val="50000"/>
                      </a:schemeClr>
                    </a:solidFill>
                    <a:latin typeface="Arial" panose="020B0604020202020204" pitchFamily="34" charset="0"/>
                    <a:cs typeface="Arial" panose="020B0604020202020204" pitchFamily="34" charset="0"/>
                  </a:rPr>
                  <a:t>	         </a:t>
                </a:r>
                <a14:m>
                  <m:oMath xmlns:m="http://schemas.openxmlformats.org/officeDocument/2006/math">
                    <m:sSub>
                      <m:sSubPr>
                        <m:ctrlPr>
                          <a:rPr lang="en-US" b="1" i="1">
                            <a:solidFill>
                              <a:schemeClr val="tx2">
                                <a:lumMod val="50000"/>
                              </a:schemeClr>
                            </a:solidFill>
                            <a:latin typeface="Cambria Math" panose="02040503050406030204" pitchFamily="18" charset="0"/>
                            <a:cs typeface="Arial" panose="020B0604020202020204" pitchFamily="34" charset="0"/>
                          </a:rPr>
                        </m:ctrlPr>
                      </m:sSubPr>
                      <m:e>
                        <m:r>
                          <a:rPr lang="en-US" b="1" i="1">
                            <a:solidFill>
                              <a:schemeClr val="tx2">
                                <a:lumMod val="50000"/>
                              </a:schemeClr>
                            </a:solidFill>
                            <a:latin typeface="Cambria Math" panose="02040503050406030204" pitchFamily="18" charset="0"/>
                            <a:cs typeface="Arial" panose="020B0604020202020204" pitchFamily="34" charset="0"/>
                          </a:rPr>
                          <m:t>𝑿</m:t>
                        </m:r>
                      </m:e>
                      <m:sub>
                        <m:r>
                          <a:rPr lang="en-US" b="1" i="1">
                            <a:solidFill>
                              <a:schemeClr val="tx2">
                                <a:lumMod val="50000"/>
                              </a:schemeClr>
                            </a:solidFill>
                            <a:latin typeface="Cambria Math" panose="02040503050406030204" pitchFamily="18" charset="0"/>
                            <a:cs typeface="Arial" panose="020B0604020202020204" pitchFamily="34" charset="0"/>
                          </a:rPr>
                          <m:t>𝒋</m:t>
                        </m:r>
                      </m:sub>
                    </m:sSub>
                    <m:r>
                      <a:rPr lang="en-US" b="1" i="1" smtClean="0">
                        <a:solidFill>
                          <a:schemeClr val="tx2">
                            <a:lumMod val="50000"/>
                          </a:schemeClr>
                        </a:solidFill>
                        <a:latin typeface="Cambria Math" panose="02040503050406030204" pitchFamily="18" charset="0"/>
                        <a:cs typeface="Arial" panose="020B0604020202020204" pitchFamily="34" charset="0"/>
                      </a:rPr>
                      <m:t>=</m:t>
                    </m:r>
                    <m:nary>
                      <m:naryPr>
                        <m:chr m:val="∑"/>
                        <m:ctrlPr>
                          <a:rPr lang="en-US" b="1" i="1" smtClean="0">
                            <a:solidFill>
                              <a:schemeClr val="tx2">
                                <a:lumMod val="50000"/>
                              </a:schemeClr>
                            </a:solidFill>
                            <a:latin typeface="Cambria Math" panose="02040503050406030204" pitchFamily="18" charset="0"/>
                            <a:cs typeface="Arial" panose="020B0604020202020204" pitchFamily="34" charset="0"/>
                          </a:rPr>
                        </m:ctrlPr>
                      </m:naryPr>
                      <m:sub>
                        <m:r>
                          <m:rPr>
                            <m:brk m:alnAt="23"/>
                          </m:rPr>
                          <a:rPr lang="en-US" b="1" i="1" smtClean="0">
                            <a:solidFill>
                              <a:schemeClr val="tx2">
                                <a:lumMod val="50000"/>
                              </a:schemeClr>
                            </a:solidFill>
                            <a:latin typeface="Cambria Math" panose="02040503050406030204" pitchFamily="18" charset="0"/>
                            <a:cs typeface="Arial" panose="020B0604020202020204" pitchFamily="34" charset="0"/>
                          </a:rPr>
                          <m:t>𝒍</m:t>
                        </m:r>
                        <m:r>
                          <a:rPr lang="en-US" b="1" i="1" smtClean="0">
                            <a:solidFill>
                              <a:schemeClr val="tx2">
                                <a:lumMod val="50000"/>
                              </a:schemeClr>
                            </a:solidFill>
                            <a:latin typeface="Cambria Math" panose="02040503050406030204" pitchFamily="18" charset="0"/>
                            <a:cs typeface="Arial" panose="020B0604020202020204" pitchFamily="34" charset="0"/>
                          </a:rPr>
                          <m:t>=</m:t>
                        </m:r>
                        <m:r>
                          <a:rPr lang="en-US" b="1" i="1" smtClean="0">
                            <a:solidFill>
                              <a:schemeClr val="tx2">
                                <a:lumMod val="50000"/>
                              </a:schemeClr>
                            </a:solidFill>
                            <a:latin typeface="Cambria Math" panose="02040503050406030204" pitchFamily="18" charset="0"/>
                            <a:cs typeface="Arial" panose="020B0604020202020204" pitchFamily="34" charset="0"/>
                          </a:rPr>
                          <m:t>𝟎</m:t>
                        </m:r>
                      </m:sub>
                      <m:sup>
                        <m:r>
                          <a:rPr lang="en-US" b="1" i="1" smtClean="0">
                            <a:solidFill>
                              <a:schemeClr val="tx2">
                                <a:lumMod val="50000"/>
                              </a:schemeClr>
                            </a:solidFill>
                            <a:latin typeface="Cambria Math" panose="02040503050406030204" pitchFamily="18" charset="0"/>
                            <a:cs typeface="Arial" panose="020B0604020202020204" pitchFamily="34" charset="0"/>
                          </a:rPr>
                          <m:t>𝒏</m:t>
                        </m:r>
                      </m:sup>
                      <m:e>
                        <m:sSub>
                          <m:sSubPr>
                            <m:ctrlPr>
                              <a:rPr lang="en-US" b="1" i="1">
                                <a:solidFill>
                                  <a:schemeClr val="tx2">
                                    <a:lumMod val="50000"/>
                                  </a:schemeClr>
                                </a:solidFill>
                                <a:latin typeface="Cambria Math" panose="02040503050406030204" pitchFamily="18" charset="0"/>
                                <a:cs typeface="Arial" panose="020B0604020202020204" pitchFamily="34" charset="0"/>
                              </a:rPr>
                            </m:ctrlPr>
                          </m:sSubPr>
                          <m:e>
                            <m:r>
                              <a:rPr lang="en-US" b="1" i="1">
                                <a:solidFill>
                                  <a:schemeClr val="tx2">
                                    <a:lumMod val="50000"/>
                                  </a:schemeClr>
                                </a:solidFill>
                                <a:latin typeface="Cambria Math" panose="02040503050406030204" pitchFamily="18" charset="0"/>
                                <a:cs typeface="Arial" panose="020B0604020202020204" pitchFamily="34" charset="0"/>
                              </a:rPr>
                              <m:t>𝒙</m:t>
                            </m:r>
                          </m:e>
                          <m:sub>
                            <m:r>
                              <a:rPr lang="en-US" b="1" i="1">
                                <a:solidFill>
                                  <a:schemeClr val="tx2">
                                    <a:lumMod val="50000"/>
                                  </a:schemeClr>
                                </a:solidFill>
                                <a:latin typeface="Cambria Math" panose="02040503050406030204" pitchFamily="18" charset="0"/>
                                <a:cs typeface="Arial" panose="020B0604020202020204" pitchFamily="34" charset="0"/>
                              </a:rPr>
                              <m:t>𝒍</m:t>
                            </m:r>
                          </m:sub>
                        </m:sSub>
                        <m:sSup>
                          <m:sSupPr>
                            <m:ctrlPr>
                              <a:rPr lang="en-US" b="1" i="1" smtClean="0">
                                <a:solidFill>
                                  <a:schemeClr val="tx2">
                                    <a:lumMod val="50000"/>
                                  </a:schemeClr>
                                </a:solidFill>
                                <a:latin typeface="Cambria Math" panose="02040503050406030204" pitchFamily="18" charset="0"/>
                                <a:cs typeface="Arial" panose="020B0604020202020204" pitchFamily="34" charset="0"/>
                              </a:rPr>
                            </m:ctrlPr>
                          </m:sSupPr>
                          <m:e>
                            <m:r>
                              <a:rPr lang="en-US" b="1" i="1" smtClean="0">
                                <a:solidFill>
                                  <a:schemeClr val="tx2">
                                    <a:lumMod val="50000"/>
                                  </a:schemeClr>
                                </a:solidFill>
                                <a:latin typeface="Cambria Math" panose="02040503050406030204" pitchFamily="18" charset="0"/>
                                <a:cs typeface="Arial" panose="020B0604020202020204" pitchFamily="34" charset="0"/>
                              </a:rPr>
                              <m:t>𝒆</m:t>
                            </m:r>
                          </m:e>
                          <m:sup>
                            <m:r>
                              <a:rPr lang="en-US" b="1" i="1" smtClean="0">
                                <a:solidFill>
                                  <a:schemeClr val="tx2">
                                    <a:lumMod val="50000"/>
                                  </a:schemeClr>
                                </a:solidFill>
                                <a:latin typeface="Cambria Math" panose="02040503050406030204" pitchFamily="18" charset="0"/>
                                <a:cs typeface="Arial" panose="020B0604020202020204" pitchFamily="34" charset="0"/>
                              </a:rPr>
                              <m:t>−</m:t>
                            </m:r>
                            <m:r>
                              <a:rPr lang="en-US" b="1" i="1" smtClean="0">
                                <a:solidFill>
                                  <a:schemeClr val="tx2">
                                    <a:lumMod val="50000"/>
                                  </a:schemeClr>
                                </a:solidFill>
                                <a:latin typeface="Cambria Math" panose="02040503050406030204" pitchFamily="18" charset="0"/>
                                <a:cs typeface="Arial" panose="020B0604020202020204" pitchFamily="34" charset="0"/>
                              </a:rPr>
                              <m:t>𝒊</m:t>
                            </m:r>
                            <m:r>
                              <a:rPr lang="en-US" b="1" i="1" smtClean="0">
                                <a:solidFill>
                                  <a:schemeClr val="tx2">
                                    <a:lumMod val="50000"/>
                                  </a:schemeClr>
                                </a:solidFill>
                                <a:latin typeface="Cambria Math" panose="02040503050406030204" pitchFamily="18" charset="0"/>
                                <a:cs typeface="Arial" panose="020B0604020202020204" pitchFamily="34" charset="0"/>
                              </a:rPr>
                              <m:t>𝟐</m:t>
                            </m:r>
                            <m:r>
                              <a:rPr lang="en-US" b="1" i="1" smtClean="0">
                                <a:solidFill>
                                  <a:schemeClr val="tx2">
                                    <a:lumMod val="50000"/>
                                  </a:schemeClr>
                                </a:solidFill>
                                <a:latin typeface="Cambria Math" panose="02040503050406030204" pitchFamily="18" charset="0"/>
                                <a:ea typeface="Cambria Math" panose="02040503050406030204" pitchFamily="18" charset="0"/>
                                <a:cs typeface="Arial" panose="020B0604020202020204" pitchFamily="34" charset="0"/>
                              </a:rPr>
                              <m:t>𝝅</m:t>
                            </m:r>
                            <m:sSub>
                              <m:sSubPr>
                                <m:ctrlPr>
                                  <a:rPr lang="en-US" b="1" i="1">
                                    <a:solidFill>
                                      <a:schemeClr val="tx2">
                                        <a:lumMod val="50000"/>
                                      </a:schemeClr>
                                    </a:solidFill>
                                    <a:latin typeface="Cambria Math" panose="02040503050406030204" pitchFamily="18" charset="0"/>
                                    <a:cs typeface="Arial" panose="020B0604020202020204" pitchFamily="34" charset="0"/>
                                  </a:rPr>
                                </m:ctrlPr>
                              </m:sSubPr>
                              <m:e>
                                <m:r>
                                  <a:rPr lang="en-US" b="1" i="1">
                                    <a:solidFill>
                                      <a:schemeClr val="tx2">
                                        <a:lumMod val="50000"/>
                                      </a:schemeClr>
                                    </a:solidFill>
                                    <a:latin typeface="Cambria Math" panose="02040503050406030204" pitchFamily="18" charset="0"/>
                                    <a:cs typeface="Arial" panose="020B0604020202020204" pitchFamily="34" charset="0"/>
                                  </a:rPr>
                                  <m:t>𝒇</m:t>
                                </m:r>
                              </m:e>
                              <m:sub>
                                <m:r>
                                  <a:rPr lang="en-US" b="1" i="1">
                                    <a:solidFill>
                                      <a:schemeClr val="tx2">
                                        <a:lumMod val="50000"/>
                                      </a:schemeClr>
                                    </a:solidFill>
                                    <a:latin typeface="Cambria Math" panose="02040503050406030204" pitchFamily="18" charset="0"/>
                                    <a:cs typeface="Arial" panose="020B0604020202020204" pitchFamily="34" charset="0"/>
                                  </a:rPr>
                                  <m:t>𝒋</m:t>
                                </m:r>
                              </m:sub>
                            </m:sSub>
                            <m:sSub>
                              <m:sSubPr>
                                <m:ctrlPr>
                                  <a:rPr lang="en-US" b="1" i="1">
                                    <a:solidFill>
                                      <a:schemeClr val="tx2">
                                        <a:lumMod val="50000"/>
                                      </a:schemeClr>
                                    </a:solidFill>
                                    <a:latin typeface="Cambria Math" panose="02040503050406030204" pitchFamily="18" charset="0"/>
                                    <a:cs typeface="Arial" panose="020B0604020202020204" pitchFamily="34" charset="0"/>
                                  </a:rPr>
                                </m:ctrlPr>
                              </m:sSubPr>
                              <m:e>
                                <m:r>
                                  <a:rPr lang="en-US" b="1" i="1" smtClean="0">
                                    <a:solidFill>
                                      <a:schemeClr val="tx2">
                                        <a:lumMod val="50000"/>
                                      </a:schemeClr>
                                    </a:solidFill>
                                    <a:latin typeface="Cambria Math" panose="02040503050406030204" pitchFamily="18" charset="0"/>
                                    <a:cs typeface="Arial" panose="020B0604020202020204" pitchFamily="34" charset="0"/>
                                  </a:rPr>
                                  <m:t> </m:t>
                                </m:r>
                                <m:r>
                                  <a:rPr lang="en-US" b="1" i="1" smtClean="0">
                                    <a:solidFill>
                                      <a:schemeClr val="tx2">
                                        <a:lumMod val="50000"/>
                                      </a:schemeClr>
                                    </a:solidFill>
                                    <a:latin typeface="Cambria Math" panose="02040503050406030204" pitchFamily="18" charset="0"/>
                                    <a:cs typeface="Arial" panose="020B0604020202020204" pitchFamily="34" charset="0"/>
                                  </a:rPr>
                                  <m:t>𝒕</m:t>
                                </m:r>
                              </m:e>
                              <m:sub>
                                <m:r>
                                  <a:rPr lang="en-US" b="1" i="1" smtClean="0">
                                    <a:solidFill>
                                      <a:schemeClr val="tx2">
                                        <a:lumMod val="50000"/>
                                      </a:schemeClr>
                                    </a:solidFill>
                                    <a:latin typeface="Cambria Math" panose="02040503050406030204" pitchFamily="18" charset="0"/>
                                    <a:cs typeface="Arial" panose="020B0604020202020204" pitchFamily="34" charset="0"/>
                                  </a:rPr>
                                  <m:t>𝒍</m:t>
                                </m:r>
                              </m:sub>
                            </m:sSub>
                          </m:sup>
                        </m:sSup>
                      </m:e>
                    </m:nary>
                  </m:oMath>
                </a14:m>
                <a:r>
                  <a:rPr lang="en-US" b="1" dirty="0" smtClean="0">
                    <a:solidFill>
                      <a:schemeClr val="tx2">
                        <a:lumMod val="50000"/>
                      </a:schemeClr>
                    </a:solidFill>
                    <a:latin typeface="Arial" panose="020B0604020202020204" pitchFamily="34" charset="0"/>
                    <a:cs typeface="Arial" panose="020B0604020202020204" pitchFamily="34" charset="0"/>
                  </a:rPr>
                  <a:t>               </a:t>
                </a:r>
                <a14:m>
                  <m:oMath xmlns:m="http://schemas.openxmlformats.org/officeDocument/2006/math">
                    <m:r>
                      <a:rPr lang="en-US" b="1" i="0" smtClean="0">
                        <a:solidFill>
                          <a:schemeClr val="tx2">
                            <a:lumMod val="50000"/>
                          </a:schemeClr>
                        </a:solidFill>
                        <a:latin typeface="Cambria Math" panose="02040503050406030204" pitchFamily="18" charset="0"/>
                        <a:cs typeface="Arial" panose="020B0604020202020204" pitchFamily="34" charset="0"/>
                      </a:rPr>
                      <m:t>(</m:t>
                    </m:r>
                    <m:sSub>
                      <m:sSubPr>
                        <m:ctrlPr>
                          <a:rPr lang="en-US" b="1" i="1">
                            <a:solidFill>
                              <a:schemeClr val="tx2">
                                <a:lumMod val="50000"/>
                              </a:schemeClr>
                            </a:solidFill>
                            <a:latin typeface="Cambria Math" panose="02040503050406030204" pitchFamily="18" charset="0"/>
                            <a:cs typeface="Arial" panose="020B0604020202020204" pitchFamily="34" charset="0"/>
                          </a:rPr>
                        </m:ctrlPr>
                      </m:sSubPr>
                      <m:e>
                        <m:r>
                          <a:rPr lang="en-US" b="1" i="1" smtClean="0">
                            <a:solidFill>
                              <a:schemeClr val="tx2">
                                <a:lumMod val="50000"/>
                              </a:schemeClr>
                            </a:solidFill>
                            <a:latin typeface="Cambria Math" panose="02040503050406030204" pitchFamily="18" charset="0"/>
                            <a:cs typeface="Arial" panose="020B0604020202020204" pitchFamily="34" charset="0"/>
                          </a:rPr>
                          <m:t>𝑿</m:t>
                        </m:r>
                      </m:e>
                      <m:sub>
                        <m:r>
                          <a:rPr lang="en-US" b="1" i="1">
                            <a:solidFill>
                              <a:schemeClr val="tx2">
                                <a:lumMod val="50000"/>
                              </a:schemeClr>
                            </a:solidFill>
                            <a:latin typeface="Cambria Math" panose="02040503050406030204" pitchFamily="18" charset="0"/>
                            <a:cs typeface="Arial" panose="020B0604020202020204" pitchFamily="34" charset="0"/>
                          </a:rPr>
                          <m:t>𝟎</m:t>
                        </m:r>
                      </m:sub>
                    </m:sSub>
                    <m:r>
                      <a:rPr lang="en-US" b="1" i="1">
                        <a:solidFill>
                          <a:schemeClr val="tx2">
                            <a:lumMod val="50000"/>
                          </a:schemeClr>
                        </a:solidFill>
                        <a:latin typeface="Cambria Math" panose="02040503050406030204" pitchFamily="18" charset="0"/>
                        <a:cs typeface="Arial" panose="020B0604020202020204" pitchFamily="34" charset="0"/>
                      </a:rPr>
                      <m:t>,</m:t>
                    </m:r>
                    <m:sSub>
                      <m:sSubPr>
                        <m:ctrlPr>
                          <a:rPr lang="en-US" b="1" i="1">
                            <a:solidFill>
                              <a:schemeClr val="tx2">
                                <a:lumMod val="50000"/>
                              </a:schemeClr>
                            </a:solidFill>
                            <a:latin typeface="Cambria Math" panose="02040503050406030204" pitchFamily="18" charset="0"/>
                            <a:cs typeface="Arial" panose="020B0604020202020204" pitchFamily="34" charset="0"/>
                          </a:rPr>
                        </m:ctrlPr>
                      </m:sSubPr>
                      <m:e>
                        <m:r>
                          <a:rPr lang="en-US" b="1" i="1" smtClean="0">
                            <a:solidFill>
                              <a:schemeClr val="tx2">
                                <a:lumMod val="50000"/>
                              </a:schemeClr>
                            </a:solidFill>
                            <a:latin typeface="Cambria Math" panose="02040503050406030204" pitchFamily="18" charset="0"/>
                            <a:cs typeface="Arial" panose="020B0604020202020204" pitchFamily="34" charset="0"/>
                          </a:rPr>
                          <m:t>𝑿</m:t>
                        </m:r>
                      </m:e>
                      <m:sub>
                        <m:r>
                          <a:rPr lang="en-US" b="1" i="1">
                            <a:solidFill>
                              <a:schemeClr val="tx2">
                                <a:lumMod val="50000"/>
                              </a:schemeClr>
                            </a:solidFill>
                            <a:latin typeface="Cambria Math" panose="02040503050406030204" pitchFamily="18" charset="0"/>
                            <a:cs typeface="Arial" panose="020B0604020202020204" pitchFamily="34" charset="0"/>
                          </a:rPr>
                          <m:t>𝟏</m:t>
                        </m:r>
                      </m:sub>
                    </m:sSub>
                    <m:r>
                      <a:rPr lang="en-US" b="1" i="1">
                        <a:solidFill>
                          <a:schemeClr val="tx2">
                            <a:lumMod val="50000"/>
                          </a:schemeClr>
                        </a:solidFill>
                        <a:latin typeface="Cambria Math" panose="02040503050406030204" pitchFamily="18" charset="0"/>
                        <a:cs typeface="Arial" panose="020B0604020202020204" pitchFamily="34" charset="0"/>
                      </a:rPr>
                      <m:t>,…,</m:t>
                    </m:r>
                    <m:sSub>
                      <m:sSubPr>
                        <m:ctrlPr>
                          <a:rPr lang="en-US" b="1" i="1">
                            <a:solidFill>
                              <a:schemeClr val="tx2">
                                <a:lumMod val="50000"/>
                              </a:schemeClr>
                            </a:solidFill>
                            <a:latin typeface="Cambria Math" panose="02040503050406030204" pitchFamily="18" charset="0"/>
                            <a:cs typeface="Arial" panose="020B0604020202020204" pitchFamily="34" charset="0"/>
                          </a:rPr>
                        </m:ctrlPr>
                      </m:sSubPr>
                      <m:e>
                        <m:r>
                          <a:rPr lang="en-US" b="1" i="1" smtClean="0">
                            <a:solidFill>
                              <a:schemeClr val="tx2">
                                <a:lumMod val="50000"/>
                              </a:schemeClr>
                            </a:solidFill>
                            <a:latin typeface="Cambria Math" panose="02040503050406030204" pitchFamily="18" charset="0"/>
                            <a:cs typeface="Arial" panose="020B0604020202020204" pitchFamily="34" charset="0"/>
                          </a:rPr>
                          <m:t>𝑿</m:t>
                        </m:r>
                      </m:e>
                      <m:sub>
                        <m:r>
                          <a:rPr lang="en-US" b="1" i="1" smtClean="0">
                            <a:solidFill>
                              <a:schemeClr val="tx2">
                                <a:lumMod val="50000"/>
                              </a:schemeClr>
                            </a:solidFill>
                            <a:latin typeface="Cambria Math" panose="02040503050406030204" pitchFamily="18" charset="0"/>
                            <a:cs typeface="Arial" panose="020B0604020202020204" pitchFamily="34" charset="0"/>
                          </a:rPr>
                          <m:t>𝒋</m:t>
                        </m:r>
                      </m:sub>
                    </m:sSub>
                    <m:r>
                      <a:rPr lang="en-US" b="1" i="1">
                        <a:solidFill>
                          <a:schemeClr val="tx2">
                            <a:lumMod val="50000"/>
                          </a:schemeClr>
                        </a:solidFill>
                        <a:latin typeface="Cambria Math" panose="02040503050406030204" pitchFamily="18" charset="0"/>
                        <a:cs typeface="Arial" panose="020B0604020202020204" pitchFamily="34" charset="0"/>
                      </a:rPr>
                      <m:t>,…,</m:t>
                    </m:r>
                    <m:sSub>
                      <m:sSubPr>
                        <m:ctrlPr>
                          <a:rPr lang="en-US" b="1" i="1">
                            <a:solidFill>
                              <a:schemeClr val="tx2">
                                <a:lumMod val="50000"/>
                              </a:schemeClr>
                            </a:solidFill>
                            <a:latin typeface="Cambria Math" panose="02040503050406030204" pitchFamily="18" charset="0"/>
                            <a:cs typeface="Arial" panose="020B0604020202020204" pitchFamily="34" charset="0"/>
                          </a:rPr>
                        </m:ctrlPr>
                      </m:sSubPr>
                      <m:e>
                        <m:r>
                          <a:rPr lang="en-US" b="1" i="1" smtClean="0">
                            <a:solidFill>
                              <a:schemeClr val="tx2">
                                <a:lumMod val="50000"/>
                              </a:schemeClr>
                            </a:solidFill>
                            <a:latin typeface="Cambria Math" panose="02040503050406030204" pitchFamily="18" charset="0"/>
                            <a:cs typeface="Arial" panose="020B0604020202020204" pitchFamily="34" charset="0"/>
                          </a:rPr>
                          <m:t>𝑿</m:t>
                        </m:r>
                      </m:e>
                      <m:sub>
                        <m:r>
                          <a:rPr lang="en-US" b="1" i="1" smtClean="0">
                            <a:solidFill>
                              <a:schemeClr val="tx2">
                                <a:lumMod val="50000"/>
                              </a:schemeClr>
                            </a:solidFill>
                            <a:latin typeface="Cambria Math" panose="02040503050406030204" pitchFamily="18" charset="0"/>
                            <a:cs typeface="Arial" panose="020B0604020202020204" pitchFamily="34" charset="0"/>
                          </a:rPr>
                          <m:t>𝑵</m:t>
                        </m:r>
                      </m:sub>
                    </m:sSub>
                    <m:r>
                      <a:rPr lang="en-US" b="1" i="1">
                        <a:solidFill>
                          <a:schemeClr val="tx2">
                            <a:lumMod val="50000"/>
                          </a:schemeClr>
                        </a:solidFill>
                        <a:latin typeface="Cambria Math" panose="02040503050406030204" pitchFamily="18" charset="0"/>
                        <a:cs typeface="Arial" panose="020B0604020202020204" pitchFamily="34" charset="0"/>
                      </a:rPr>
                      <m:t>)</m:t>
                    </m:r>
                  </m:oMath>
                </a14:m>
                <a:endParaRPr lang="en-US" b="1" dirty="0">
                  <a:solidFill>
                    <a:schemeClr val="tx2">
                      <a:lumMod val="50000"/>
                    </a:schemeClr>
                  </a:solidFill>
                  <a:latin typeface="Arial" panose="020B0604020202020204" pitchFamily="34" charset="0"/>
                  <a:cs typeface="Arial" panose="020B0604020202020204" pitchFamily="34" charset="0"/>
                </a:endParaRPr>
              </a:p>
              <a:p>
                <a:pPr algn="just"/>
                <a:endParaRPr lang="en-US" b="1" dirty="0" smtClean="0">
                  <a:solidFill>
                    <a:schemeClr val="tx2">
                      <a:lumMod val="50000"/>
                    </a:schemeClr>
                  </a:solidFill>
                  <a:latin typeface="Arial" panose="020B0604020202020204" pitchFamily="34" charset="0"/>
                  <a:cs typeface="Arial" panose="020B0604020202020204" pitchFamily="34" charset="0"/>
                </a:endParaRPr>
              </a:p>
              <a:p>
                <a:pPr algn="just"/>
                <a14:m>
                  <m:oMath xmlns:m="http://schemas.openxmlformats.org/officeDocument/2006/math">
                    <m:r>
                      <a:rPr lang="en-US" b="1" i="1">
                        <a:solidFill>
                          <a:schemeClr val="tx2">
                            <a:lumMod val="50000"/>
                          </a:schemeClr>
                        </a:solidFill>
                        <a:latin typeface="Cambria Math" panose="02040503050406030204" pitchFamily="18" charset="0"/>
                        <a:cs typeface="Arial" panose="020B0604020202020204" pitchFamily="34" charset="0"/>
                      </a:rPr>
                      <m:t>(</m:t>
                    </m:r>
                    <m:r>
                      <a:rPr lang="en-US" b="1" i="1" smtClean="0">
                        <a:solidFill>
                          <a:schemeClr val="tx2">
                            <a:lumMod val="50000"/>
                          </a:schemeClr>
                        </a:solidFill>
                        <a:latin typeface="Cambria Math" panose="02040503050406030204" pitchFamily="18" charset="0"/>
                        <a:cs typeface="Arial" panose="020B0604020202020204" pitchFamily="34" charset="0"/>
                      </a:rPr>
                      <m:t>𝟎</m:t>
                    </m:r>
                    <m:r>
                      <a:rPr lang="en-US" b="1" i="1">
                        <a:solidFill>
                          <a:schemeClr val="tx2">
                            <a:lumMod val="50000"/>
                          </a:schemeClr>
                        </a:solidFill>
                        <a:latin typeface="Cambria Math" panose="02040503050406030204" pitchFamily="18" charset="0"/>
                        <a:cs typeface="Arial" panose="020B0604020202020204" pitchFamily="34" charset="0"/>
                      </a:rPr>
                      <m:t>,</m:t>
                    </m:r>
                    <m:sSub>
                      <m:sSubPr>
                        <m:ctrlPr>
                          <a:rPr lang="en-US" b="1" i="1">
                            <a:solidFill>
                              <a:schemeClr val="tx2">
                                <a:lumMod val="50000"/>
                              </a:schemeClr>
                            </a:solidFill>
                            <a:latin typeface="Cambria Math" panose="02040503050406030204" pitchFamily="18" charset="0"/>
                            <a:cs typeface="Arial" panose="020B0604020202020204" pitchFamily="34" charset="0"/>
                          </a:rPr>
                        </m:ctrlPr>
                      </m:sSubPr>
                      <m:e>
                        <m:r>
                          <a:rPr lang="en-US" b="1" i="1">
                            <a:solidFill>
                              <a:schemeClr val="tx2">
                                <a:lumMod val="50000"/>
                              </a:schemeClr>
                            </a:solidFill>
                            <a:latin typeface="Cambria Math" panose="02040503050406030204" pitchFamily="18" charset="0"/>
                            <a:cs typeface="Arial" panose="020B0604020202020204" pitchFamily="34" charset="0"/>
                          </a:rPr>
                          <m:t>𝒕</m:t>
                        </m:r>
                      </m:e>
                      <m:sub>
                        <m:r>
                          <a:rPr lang="en-US" b="1" i="1" smtClean="0">
                            <a:solidFill>
                              <a:schemeClr val="tx2">
                                <a:lumMod val="50000"/>
                              </a:schemeClr>
                            </a:solidFill>
                            <a:latin typeface="Cambria Math" panose="02040503050406030204" pitchFamily="18" charset="0"/>
                            <a:cs typeface="Arial" panose="020B0604020202020204" pitchFamily="34" charset="0"/>
                          </a:rPr>
                          <m:t>𝟏</m:t>
                        </m:r>
                      </m:sub>
                    </m:sSub>
                    <m:r>
                      <a:rPr lang="en-US" b="1" i="1">
                        <a:solidFill>
                          <a:schemeClr val="tx2">
                            <a:lumMod val="50000"/>
                          </a:schemeClr>
                        </a:solidFill>
                        <a:latin typeface="Cambria Math" panose="02040503050406030204" pitchFamily="18" charset="0"/>
                        <a:cs typeface="Arial" panose="020B0604020202020204" pitchFamily="34" charset="0"/>
                      </a:rPr>
                      <m:t>,…,</m:t>
                    </m:r>
                    <m:sSub>
                      <m:sSubPr>
                        <m:ctrlPr>
                          <a:rPr lang="en-US" b="1" i="1">
                            <a:solidFill>
                              <a:schemeClr val="tx2">
                                <a:lumMod val="50000"/>
                              </a:schemeClr>
                            </a:solidFill>
                            <a:latin typeface="Cambria Math" panose="02040503050406030204" pitchFamily="18" charset="0"/>
                            <a:cs typeface="Arial" panose="020B0604020202020204" pitchFamily="34" charset="0"/>
                          </a:rPr>
                        </m:ctrlPr>
                      </m:sSubPr>
                      <m:e>
                        <m:r>
                          <a:rPr lang="en-US" b="1" i="1" smtClean="0">
                            <a:solidFill>
                              <a:schemeClr val="tx2">
                                <a:lumMod val="50000"/>
                              </a:schemeClr>
                            </a:solidFill>
                            <a:latin typeface="Cambria Math" panose="02040503050406030204" pitchFamily="18" charset="0"/>
                            <a:cs typeface="Arial" panose="020B0604020202020204" pitchFamily="34" charset="0"/>
                          </a:rPr>
                          <m:t>𝒕</m:t>
                        </m:r>
                      </m:e>
                      <m:sub>
                        <m:r>
                          <a:rPr lang="en-US" b="1" i="1">
                            <a:solidFill>
                              <a:schemeClr val="tx2">
                                <a:lumMod val="50000"/>
                              </a:schemeClr>
                            </a:solidFill>
                            <a:latin typeface="Cambria Math" panose="02040503050406030204" pitchFamily="18" charset="0"/>
                            <a:cs typeface="Arial" panose="020B0604020202020204" pitchFamily="34" charset="0"/>
                          </a:rPr>
                          <m:t>𝒍</m:t>
                        </m:r>
                      </m:sub>
                    </m:sSub>
                    <m:r>
                      <a:rPr lang="en-US" b="1" i="1">
                        <a:solidFill>
                          <a:schemeClr val="tx2">
                            <a:lumMod val="50000"/>
                          </a:schemeClr>
                        </a:solidFill>
                        <a:latin typeface="Cambria Math" panose="02040503050406030204" pitchFamily="18" charset="0"/>
                        <a:cs typeface="Arial" panose="020B0604020202020204" pitchFamily="34" charset="0"/>
                      </a:rPr>
                      <m:t>,…</m:t>
                    </m:r>
                    <m:r>
                      <a:rPr lang="en-US" b="1" i="1" smtClean="0">
                        <a:solidFill>
                          <a:schemeClr val="tx2">
                            <a:lumMod val="50000"/>
                          </a:schemeClr>
                        </a:solidFill>
                        <a:latin typeface="Cambria Math" panose="02040503050406030204" pitchFamily="18" charset="0"/>
                        <a:cs typeface="Arial" panose="020B0604020202020204" pitchFamily="34" charset="0"/>
                      </a:rPr>
                      <m:t>,</m:t>
                    </m:r>
                    <m:sSub>
                      <m:sSubPr>
                        <m:ctrlPr>
                          <a:rPr lang="en-US" b="1" i="1">
                            <a:solidFill>
                              <a:schemeClr val="tx2">
                                <a:lumMod val="50000"/>
                              </a:schemeClr>
                            </a:solidFill>
                            <a:latin typeface="Cambria Math" panose="02040503050406030204" pitchFamily="18" charset="0"/>
                            <a:cs typeface="Arial" panose="020B0604020202020204" pitchFamily="34" charset="0"/>
                          </a:rPr>
                        </m:ctrlPr>
                      </m:sSubPr>
                      <m:e>
                        <m:r>
                          <a:rPr lang="en-US" b="1" i="1">
                            <a:solidFill>
                              <a:schemeClr val="tx2">
                                <a:lumMod val="50000"/>
                              </a:schemeClr>
                            </a:solidFill>
                            <a:latin typeface="Cambria Math" panose="02040503050406030204" pitchFamily="18" charset="0"/>
                            <a:cs typeface="Arial" panose="020B0604020202020204" pitchFamily="34" charset="0"/>
                          </a:rPr>
                          <m:t>𝒕</m:t>
                        </m:r>
                      </m:e>
                      <m:sub>
                        <m:r>
                          <a:rPr lang="en-US" b="1" i="1" smtClean="0">
                            <a:solidFill>
                              <a:schemeClr val="tx2">
                                <a:lumMod val="50000"/>
                              </a:schemeClr>
                            </a:solidFill>
                            <a:latin typeface="Cambria Math" panose="02040503050406030204" pitchFamily="18" charset="0"/>
                            <a:cs typeface="Arial" panose="020B0604020202020204" pitchFamily="34" charset="0"/>
                          </a:rPr>
                          <m:t>𝒏</m:t>
                        </m:r>
                      </m:sub>
                    </m:sSub>
                    <m:r>
                      <a:rPr lang="en-US" b="1" i="1">
                        <a:solidFill>
                          <a:schemeClr val="tx2">
                            <a:lumMod val="50000"/>
                          </a:schemeClr>
                        </a:solidFill>
                        <a:latin typeface="Cambria Math" panose="02040503050406030204" pitchFamily="18" charset="0"/>
                        <a:cs typeface="Arial" panose="020B0604020202020204" pitchFamily="34" charset="0"/>
                      </a:rPr>
                      <m:t>)</m:t>
                    </m:r>
                  </m:oMath>
                </a14:m>
                <a:r>
                  <a:rPr lang="en-US" b="1" dirty="0" smtClean="0">
                    <a:solidFill>
                      <a:schemeClr val="tx2">
                        <a:lumMod val="50000"/>
                      </a:schemeClr>
                    </a:solidFill>
                    <a:latin typeface="Arial" panose="020B0604020202020204" pitchFamily="34" charset="0"/>
                    <a:cs typeface="Arial" panose="020B0604020202020204" pitchFamily="34" charset="0"/>
                  </a:rPr>
                  <a:t>	   						</a:t>
                </a:r>
                <a14:m>
                  <m:oMath xmlns:m="http://schemas.openxmlformats.org/officeDocument/2006/math">
                    <m:r>
                      <a:rPr lang="en-US" sz="4000" b="1" i="1" smtClean="0">
                        <a:solidFill>
                          <a:schemeClr val="tx2">
                            <a:lumMod val="50000"/>
                          </a:schemeClr>
                        </a:solidFill>
                        <a:latin typeface="Cambria Math" panose="02040503050406030204" pitchFamily="18" charset="0"/>
                        <a:cs typeface="Arial" panose="020B0604020202020204" pitchFamily="34" charset="0"/>
                      </a:rPr>
                      <m:t>?</m:t>
                    </m:r>
                  </m:oMath>
                </a14:m>
                <a:endParaRPr lang="en-US" sz="4000" b="1" dirty="0" smtClean="0">
                  <a:solidFill>
                    <a:schemeClr val="tx2">
                      <a:lumMod val="50000"/>
                    </a:schemeClr>
                  </a:solidFill>
                  <a:latin typeface="Arial" panose="020B0604020202020204" pitchFamily="34" charset="0"/>
                  <a:cs typeface="Arial" panose="020B0604020202020204" pitchFamily="34" charset="0"/>
                </a:endParaRPr>
              </a:p>
              <a:p>
                <a:pPr algn="just"/>
                <a:endParaRPr lang="en-US" b="1" dirty="0" smtClean="0">
                  <a:solidFill>
                    <a:schemeClr val="tx2">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b="1" i="1" dirty="0" smtClean="0">
                    <a:solidFill>
                      <a:schemeClr val="tx2">
                        <a:lumMod val="50000"/>
                      </a:schemeClr>
                    </a:solidFill>
                    <a:latin typeface="Arial" panose="020B0604020202020204" pitchFamily="34" charset="0"/>
                    <a:cs typeface="Arial" panose="020B0604020202020204" pitchFamily="34" charset="0"/>
                  </a:rPr>
                  <a:t>Currently</a:t>
                </a:r>
                <a:r>
                  <a:rPr lang="en-US" b="1" i="1" dirty="0" smtClean="0">
                    <a:solidFill>
                      <a:schemeClr val="tx2">
                        <a:lumMod val="50000"/>
                      </a:schemeClr>
                    </a:solidFill>
                    <a:latin typeface="Arial" panose="020B0604020202020204" pitchFamily="34" charset="0"/>
                    <a:cs typeface="Arial" panose="020B0604020202020204" pitchFamily="34" charset="0"/>
                  </a:rPr>
                  <a:t>, there is no known method that can determine an orthogonal set of frequencies for the general case of a non-uniformly sampled dataset.</a:t>
                </a:r>
                <a:endParaRPr lang="en-US" b="1" i="1" dirty="0" smtClean="0">
                  <a:solidFill>
                    <a:schemeClr val="tx2">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b="1" i="1" u="sng" dirty="0">
                  <a:solidFill>
                    <a:schemeClr val="tx2">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b="1" i="1" dirty="0" smtClean="0">
                    <a:solidFill>
                      <a:schemeClr val="tx2">
                        <a:lumMod val="50000"/>
                      </a:schemeClr>
                    </a:solidFill>
                    <a:latin typeface="Arial" panose="020B0604020202020204" pitchFamily="34" charset="0"/>
                    <a:cs typeface="Arial" panose="020B0604020202020204" pitchFamily="34" charset="0"/>
                  </a:rPr>
                  <a:t>This allows for various errors to occur (spectral leakage, parasitic harmonics, side lobes).</a:t>
                </a:r>
              </a:p>
              <a:p>
                <a:pPr marL="285750" indent="-285750" algn="just">
                  <a:buFont typeface="Arial" panose="020B0604020202020204" pitchFamily="34" charset="0"/>
                  <a:buChar char="•"/>
                </a:pPr>
                <a:endParaRPr lang="en-US" b="1" i="1" dirty="0">
                  <a:solidFill>
                    <a:schemeClr val="tx2">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b="1" i="1" dirty="0" smtClean="0">
                    <a:solidFill>
                      <a:schemeClr val="tx2">
                        <a:lumMod val="50000"/>
                      </a:schemeClr>
                    </a:solidFill>
                    <a:latin typeface="Arial" panose="020B0604020202020204" pitchFamily="34" charset="0"/>
                    <a:cs typeface="Arial" panose="020B0604020202020204" pitchFamily="34" charset="0"/>
                  </a:rPr>
                  <a:t>This is a general property of the Power Spectrum, independent of the method used to calculate it.</a:t>
                </a:r>
              </a:p>
            </p:txBody>
          </p:sp>
        </mc:Choice>
        <mc:Fallback>
          <p:sp>
            <p:nvSpPr>
              <p:cNvPr id="16" name="TextBox 15"/>
              <p:cNvSpPr txBox="1">
                <a:spLocks noRot="1" noChangeAspect="1" noMove="1" noResize="1" noEditPoints="1" noAdjustHandles="1" noChangeArrowheads="1" noChangeShapeType="1" noTextEdit="1"/>
              </p:cNvSpPr>
              <p:nvPr/>
            </p:nvSpPr>
            <p:spPr>
              <a:xfrm>
                <a:off x="235840" y="1383009"/>
                <a:ext cx="8655385" cy="4636269"/>
              </a:xfrm>
              <a:prstGeom prst="rect">
                <a:avLst/>
              </a:prstGeom>
              <a:blipFill rotWithShape="0">
                <a:blip r:embed="rId5"/>
                <a:stretch>
                  <a:fillRect l="-493" t="-789" r="-563" b="-1316"/>
                </a:stretch>
              </a:blipFill>
            </p:spPr>
            <p:txBody>
              <a:bodyPr/>
              <a:lstStyle/>
              <a:p>
                <a:r>
                  <a:rPr lang="en-US">
                    <a:noFill/>
                  </a:rPr>
                  <a:t> </a:t>
                </a:r>
              </a:p>
            </p:txBody>
          </p:sp>
        </mc:Fallback>
      </mc:AlternateContent>
      <p:sp>
        <p:nvSpPr>
          <p:cNvPr id="17" name="Right Arrow 16"/>
          <p:cNvSpPr/>
          <p:nvPr/>
        </p:nvSpPr>
        <p:spPr>
          <a:xfrm>
            <a:off x="2776151" y="2636108"/>
            <a:ext cx="3772929" cy="378940"/>
          </a:xfrm>
          <a:prstGeom prst="rightArrow">
            <a:avLst/>
          </a:prstGeom>
          <a:solidFill>
            <a:srgbClr val="002060"/>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4016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99CCFF"/>
            </a:gs>
          </a:gsLst>
          <a:lin ang="5400000" scaled="1"/>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ffectLst>
            <a:outerShdw blurRad="50800" dist="38100" dir="2700000" algn="tl" rotWithShape="0">
              <a:prstClr val="black">
                <a:alpha val="40000"/>
              </a:prstClr>
            </a:outerShdw>
          </a:effectLst>
        </p:spPr>
        <p:txBody>
          <a:bodyPr/>
          <a:lstStyle/>
          <a:p>
            <a:fld id="{61DBA16F-89DC-4EBA-A98F-490188B8DEEB}" type="slidenum">
              <a:rPr lang="en-US" b="1" smtClean="0">
                <a:solidFill>
                  <a:schemeClr val="bg1"/>
                </a:solidFill>
                <a:effectLst>
                  <a:outerShdw blurRad="38100" dist="38100" dir="2700000" algn="tl">
                    <a:srgbClr val="000000">
                      <a:alpha val="43137"/>
                    </a:srgbClr>
                  </a:outerShdw>
                </a:effectLst>
              </a:rPr>
              <a:t>4</a:t>
            </a:fld>
            <a:endParaRPr lang="en-US" b="1" dirty="0">
              <a:solidFill>
                <a:schemeClr val="bg1"/>
              </a:solidFill>
              <a:effectLst>
                <a:outerShdw blurRad="38100" dist="38100" dir="2700000" algn="tl">
                  <a:srgbClr val="000000">
                    <a:alpha val="43137"/>
                  </a:srgbClr>
                </a:outerShdw>
              </a:effectLst>
            </a:endParaRPr>
          </a:p>
        </p:txBody>
      </p:sp>
      <p:sp>
        <p:nvSpPr>
          <p:cNvPr id="9" name="Rectangle 8"/>
          <p:cNvSpPr/>
          <p:nvPr/>
        </p:nvSpPr>
        <p:spPr>
          <a:xfrm>
            <a:off x="1193800" y="915694"/>
            <a:ext cx="6739467" cy="18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85333" y="6334364"/>
            <a:ext cx="6739467" cy="18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46375" y="313680"/>
            <a:ext cx="4617381" cy="400110"/>
          </a:xfrm>
          <a:prstGeom prst="rect">
            <a:avLst/>
          </a:prstGeom>
        </p:spPr>
        <p:txBody>
          <a:bodyPr wrap="square">
            <a:spAutoFit/>
          </a:bodyPr>
          <a:lstStyle/>
          <a:p>
            <a:pPr algn="ctr"/>
            <a:r>
              <a:rPr lang="en-US" sz="2000" b="1" dirty="0" smtClean="0">
                <a:solidFill>
                  <a:srgbClr val="883454"/>
                </a:solidFill>
                <a:effectLst>
                  <a:outerShdw blurRad="38100" dist="38100" dir="2700000" algn="tl">
                    <a:srgbClr val="000000">
                      <a:alpha val="43137"/>
                    </a:srgbClr>
                  </a:outerShdw>
                </a:effectLst>
                <a:latin typeface="arial" panose="020B0604020202020204" pitchFamily="34" charset="0"/>
              </a:rPr>
              <a:t>Methods Used</a:t>
            </a:r>
            <a:endParaRPr lang="en-US" sz="2000" b="1" dirty="0">
              <a:solidFill>
                <a:srgbClr val="883454"/>
              </a:solidFill>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14" name="TextBox 13"/>
              <p:cNvSpPr txBox="1"/>
              <p:nvPr/>
            </p:nvSpPr>
            <p:spPr>
              <a:xfrm>
                <a:off x="235840" y="1383009"/>
                <a:ext cx="8655385" cy="4702569"/>
              </a:xfrm>
              <a:prstGeom prst="rect">
                <a:avLst/>
              </a:prstGeom>
              <a:noFill/>
            </p:spPr>
            <p:txBody>
              <a:bodyPr wrap="square" rtlCol="0">
                <a:spAutoFit/>
              </a:bodyPr>
              <a:lstStyle/>
              <a:p>
                <a:pPr marL="285750" indent="-285750" algn="just">
                  <a:buFont typeface="Arial" panose="020B0604020202020204" pitchFamily="34" charset="0"/>
                  <a:buChar char="•"/>
                </a:pPr>
                <a:r>
                  <a:rPr lang="en-US" b="1" dirty="0" smtClean="0">
                    <a:solidFill>
                      <a:schemeClr val="tx2">
                        <a:lumMod val="50000"/>
                      </a:schemeClr>
                    </a:solidFill>
                    <a:latin typeface="Arial" panose="020B0604020202020204" pitchFamily="34" charset="0"/>
                    <a:cs typeface="Arial" panose="020B0604020202020204" pitchFamily="34" charset="0"/>
                  </a:rPr>
                  <a:t>Our goal is to quantify the errors and biases of the following methods in order to establish their domain of applicability:</a:t>
                </a:r>
              </a:p>
              <a:p>
                <a:pPr marL="285750" indent="-285750" algn="just">
                  <a:buFont typeface="Arial" panose="020B0604020202020204" pitchFamily="34" charset="0"/>
                  <a:buChar char="•"/>
                </a:pPr>
                <a:endParaRPr lang="en-US" b="1" dirty="0">
                  <a:solidFill>
                    <a:schemeClr val="tx2">
                      <a:lumMod val="50000"/>
                    </a:schemeClr>
                  </a:solidFill>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US" b="1" dirty="0" smtClean="0">
                    <a:solidFill>
                      <a:schemeClr val="tx2">
                        <a:lumMod val="50000"/>
                      </a:schemeClr>
                    </a:solidFill>
                    <a:latin typeface="Arial" panose="020B0604020202020204" pitchFamily="34" charset="0"/>
                    <a:cs typeface="Arial" panose="020B0604020202020204" pitchFamily="34" charset="0"/>
                  </a:rPr>
                  <a:t>Fast Fourier Transform &amp; Linear Interpolation (FFT):</a:t>
                </a:r>
              </a:p>
              <a:p>
                <a:pPr marL="742950" lvl="1" indent="-285750" algn="just">
                  <a:buFont typeface="Arial" panose="020B0604020202020204" pitchFamily="34" charset="0"/>
                  <a:buChar char="•"/>
                </a:pPr>
                <a:endParaRPr lang="en-US" b="1" dirty="0" smtClean="0">
                  <a:solidFill>
                    <a:schemeClr val="tx2">
                      <a:lumMod val="50000"/>
                    </a:schemeClr>
                  </a:solidFill>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US" b="1" dirty="0" smtClean="0">
                    <a:solidFill>
                      <a:schemeClr val="tx2">
                        <a:lumMod val="50000"/>
                      </a:schemeClr>
                    </a:solidFill>
                    <a:latin typeface="Arial" panose="020B0604020202020204" pitchFamily="34" charset="0"/>
                    <a:cs typeface="Arial" panose="020B0604020202020204" pitchFamily="34" charset="0"/>
                  </a:rPr>
                  <a:t>Discrete Fourier Transform (DFT):</a:t>
                </a:r>
              </a:p>
              <a:p>
                <a:pPr marL="1200150" lvl="2" indent="-285750" algn="just">
                  <a:buFont typeface="Arial" panose="020B0604020202020204" pitchFamily="34" charset="0"/>
                  <a:buChar char="•"/>
                </a:pPr>
                <a14:m>
                  <m:oMath xmlns:m="http://schemas.openxmlformats.org/officeDocument/2006/math">
                    <m:sSub>
                      <m:sSubPr>
                        <m:ctrlPr>
                          <a:rPr lang="en-US" b="1" i="1">
                            <a:solidFill>
                              <a:schemeClr val="tx2">
                                <a:lumMod val="50000"/>
                              </a:schemeClr>
                            </a:solidFill>
                            <a:latin typeface="Cambria Math" panose="02040503050406030204" pitchFamily="18" charset="0"/>
                            <a:cs typeface="Arial" panose="020B0604020202020204" pitchFamily="34" charset="0"/>
                          </a:rPr>
                        </m:ctrlPr>
                      </m:sSubPr>
                      <m:e>
                        <m:r>
                          <a:rPr lang="en-US" b="1" i="1">
                            <a:solidFill>
                              <a:schemeClr val="tx2">
                                <a:lumMod val="50000"/>
                              </a:schemeClr>
                            </a:solidFill>
                            <a:latin typeface="Cambria Math" panose="02040503050406030204" pitchFamily="18" charset="0"/>
                            <a:cs typeface="Arial" panose="020B0604020202020204" pitchFamily="34" charset="0"/>
                          </a:rPr>
                          <m:t>𝑿</m:t>
                        </m:r>
                      </m:e>
                      <m:sub>
                        <m:r>
                          <a:rPr lang="en-US" b="1" i="1">
                            <a:solidFill>
                              <a:schemeClr val="tx2">
                                <a:lumMod val="50000"/>
                              </a:schemeClr>
                            </a:solidFill>
                            <a:latin typeface="Cambria Math" panose="02040503050406030204" pitchFamily="18" charset="0"/>
                            <a:cs typeface="Arial" panose="020B0604020202020204" pitchFamily="34" charset="0"/>
                          </a:rPr>
                          <m:t>𝒋</m:t>
                        </m:r>
                      </m:sub>
                    </m:sSub>
                    <m:r>
                      <a:rPr lang="en-US" b="1" i="1">
                        <a:solidFill>
                          <a:schemeClr val="tx2">
                            <a:lumMod val="50000"/>
                          </a:schemeClr>
                        </a:solidFill>
                        <a:latin typeface="Cambria Math" panose="02040503050406030204" pitchFamily="18" charset="0"/>
                        <a:cs typeface="Arial" panose="020B0604020202020204" pitchFamily="34" charset="0"/>
                      </a:rPr>
                      <m:t>=</m:t>
                    </m:r>
                    <m:nary>
                      <m:naryPr>
                        <m:chr m:val="∑"/>
                        <m:ctrlPr>
                          <a:rPr lang="en-US" b="1" i="1">
                            <a:solidFill>
                              <a:schemeClr val="tx2">
                                <a:lumMod val="50000"/>
                              </a:schemeClr>
                            </a:solidFill>
                            <a:latin typeface="Cambria Math" panose="02040503050406030204" pitchFamily="18" charset="0"/>
                            <a:cs typeface="Arial" panose="020B0604020202020204" pitchFamily="34" charset="0"/>
                          </a:rPr>
                        </m:ctrlPr>
                      </m:naryPr>
                      <m:sub>
                        <m:r>
                          <m:rPr>
                            <m:brk m:alnAt="23"/>
                          </m:rPr>
                          <a:rPr lang="en-US" b="1" i="1">
                            <a:solidFill>
                              <a:schemeClr val="tx2">
                                <a:lumMod val="50000"/>
                              </a:schemeClr>
                            </a:solidFill>
                            <a:latin typeface="Cambria Math" panose="02040503050406030204" pitchFamily="18" charset="0"/>
                            <a:cs typeface="Arial" panose="020B0604020202020204" pitchFamily="34" charset="0"/>
                          </a:rPr>
                          <m:t>𝒍</m:t>
                        </m:r>
                        <m:r>
                          <a:rPr lang="en-US" b="1" i="1">
                            <a:solidFill>
                              <a:schemeClr val="tx2">
                                <a:lumMod val="50000"/>
                              </a:schemeClr>
                            </a:solidFill>
                            <a:latin typeface="Cambria Math" panose="02040503050406030204" pitchFamily="18" charset="0"/>
                            <a:cs typeface="Arial" panose="020B0604020202020204" pitchFamily="34" charset="0"/>
                          </a:rPr>
                          <m:t>=</m:t>
                        </m:r>
                        <m:r>
                          <a:rPr lang="en-US" b="1" i="1">
                            <a:solidFill>
                              <a:schemeClr val="tx2">
                                <a:lumMod val="50000"/>
                              </a:schemeClr>
                            </a:solidFill>
                            <a:latin typeface="Cambria Math" panose="02040503050406030204" pitchFamily="18" charset="0"/>
                            <a:cs typeface="Arial" panose="020B0604020202020204" pitchFamily="34" charset="0"/>
                          </a:rPr>
                          <m:t>𝟎</m:t>
                        </m:r>
                      </m:sub>
                      <m:sup>
                        <m:r>
                          <a:rPr lang="en-US" b="1" i="1">
                            <a:solidFill>
                              <a:schemeClr val="tx2">
                                <a:lumMod val="50000"/>
                              </a:schemeClr>
                            </a:solidFill>
                            <a:latin typeface="Cambria Math" panose="02040503050406030204" pitchFamily="18" charset="0"/>
                            <a:cs typeface="Arial" panose="020B0604020202020204" pitchFamily="34" charset="0"/>
                          </a:rPr>
                          <m:t>𝒏</m:t>
                        </m:r>
                      </m:sup>
                      <m:e>
                        <m:sSub>
                          <m:sSubPr>
                            <m:ctrlPr>
                              <a:rPr lang="en-US" b="1" i="1">
                                <a:solidFill>
                                  <a:schemeClr val="tx2">
                                    <a:lumMod val="50000"/>
                                  </a:schemeClr>
                                </a:solidFill>
                                <a:latin typeface="Cambria Math" panose="02040503050406030204" pitchFamily="18" charset="0"/>
                                <a:cs typeface="Arial" panose="020B0604020202020204" pitchFamily="34" charset="0"/>
                              </a:rPr>
                            </m:ctrlPr>
                          </m:sSubPr>
                          <m:e>
                            <m:r>
                              <a:rPr lang="en-US" b="1" i="1">
                                <a:solidFill>
                                  <a:schemeClr val="tx2">
                                    <a:lumMod val="50000"/>
                                  </a:schemeClr>
                                </a:solidFill>
                                <a:latin typeface="Cambria Math" panose="02040503050406030204" pitchFamily="18" charset="0"/>
                                <a:cs typeface="Arial" panose="020B0604020202020204" pitchFamily="34" charset="0"/>
                              </a:rPr>
                              <m:t>𝒙</m:t>
                            </m:r>
                          </m:e>
                          <m:sub>
                            <m:r>
                              <a:rPr lang="en-US" b="1" i="1">
                                <a:solidFill>
                                  <a:schemeClr val="tx2">
                                    <a:lumMod val="50000"/>
                                  </a:schemeClr>
                                </a:solidFill>
                                <a:latin typeface="Cambria Math" panose="02040503050406030204" pitchFamily="18" charset="0"/>
                                <a:cs typeface="Arial" panose="020B0604020202020204" pitchFamily="34" charset="0"/>
                              </a:rPr>
                              <m:t>𝒍</m:t>
                            </m:r>
                          </m:sub>
                        </m:sSub>
                        <m:sSup>
                          <m:sSupPr>
                            <m:ctrlPr>
                              <a:rPr lang="en-US" b="1" i="1">
                                <a:solidFill>
                                  <a:schemeClr val="tx2">
                                    <a:lumMod val="50000"/>
                                  </a:schemeClr>
                                </a:solidFill>
                                <a:latin typeface="Cambria Math" panose="02040503050406030204" pitchFamily="18" charset="0"/>
                                <a:cs typeface="Arial" panose="020B0604020202020204" pitchFamily="34" charset="0"/>
                              </a:rPr>
                            </m:ctrlPr>
                          </m:sSupPr>
                          <m:e>
                            <m:r>
                              <a:rPr lang="en-US" b="1" i="1">
                                <a:solidFill>
                                  <a:schemeClr val="tx2">
                                    <a:lumMod val="50000"/>
                                  </a:schemeClr>
                                </a:solidFill>
                                <a:latin typeface="Cambria Math" panose="02040503050406030204" pitchFamily="18" charset="0"/>
                                <a:cs typeface="Arial" panose="020B0604020202020204" pitchFamily="34" charset="0"/>
                              </a:rPr>
                              <m:t>𝒆</m:t>
                            </m:r>
                          </m:e>
                          <m:sup>
                            <m:r>
                              <a:rPr lang="en-US" b="1" i="1">
                                <a:solidFill>
                                  <a:schemeClr val="tx2">
                                    <a:lumMod val="50000"/>
                                  </a:schemeClr>
                                </a:solidFill>
                                <a:latin typeface="Cambria Math" panose="02040503050406030204" pitchFamily="18" charset="0"/>
                                <a:cs typeface="Arial" panose="020B0604020202020204" pitchFamily="34" charset="0"/>
                              </a:rPr>
                              <m:t>−</m:t>
                            </m:r>
                            <m:r>
                              <a:rPr lang="en-US" b="1" i="1">
                                <a:solidFill>
                                  <a:schemeClr val="tx2">
                                    <a:lumMod val="50000"/>
                                  </a:schemeClr>
                                </a:solidFill>
                                <a:latin typeface="Cambria Math" panose="02040503050406030204" pitchFamily="18" charset="0"/>
                                <a:cs typeface="Arial" panose="020B0604020202020204" pitchFamily="34" charset="0"/>
                              </a:rPr>
                              <m:t>𝒊</m:t>
                            </m:r>
                            <m:r>
                              <a:rPr lang="en-US" b="1" i="1">
                                <a:solidFill>
                                  <a:schemeClr val="tx2">
                                    <a:lumMod val="50000"/>
                                  </a:schemeClr>
                                </a:solidFill>
                                <a:latin typeface="Cambria Math" panose="02040503050406030204" pitchFamily="18" charset="0"/>
                                <a:cs typeface="Arial" panose="020B0604020202020204" pitchFamily="34" charset="0"/>
                              </a:rPr>
                              <m:t>𝟐</m:t>
                            </m:r>
                            <m:r>
                              <a:rPr lang="en-US" b="1" i="1">
                                <a:solidFill>
                                  <a:schemeClr val="tx2">
                                    <a:lumMod val="50000"/>
                                  </a:schemeClr>
                                </a:solidFill>
                                <a:latin typeface="Cambria Math" panose="02040503050406030204" pitchFamily="18" charset="0"/>
                                <a:ea typeface="Cambria Math" panose="02040503050406030204" pitchFamily="18" charset="0"/>
                                <a:cs typeface="Arial" panose="020B0604020202020204" pitchFamily="34" charset="0"/>
                              </a:rPr>
                              <m:t>𝝅</m:t>
                            </m:r>
                            <m:sSub>
                              <m:sSubPr>
                                <m:ctrlPr>
                                  <a:rPr lang="en-US" b="1" i="1">
                                    <a:solidFill>
                                      <a:schemeClr val="tx2">
                                        <a:lumMod val="50000"/>
                                      </a:schemeClr>
                                    </a:solidFill>
                                    <a:latin typeface="Cambria Math" panose="02040503050406030204" pitchFamily="18" charset="0"/>
                                    <a:cs typeface="Arial" panose="020B0604020202020204" pitchFamily="34" charset="0"/>
                                  </a:rPr>
                                </m:ctrlPr>
                              </m:sSubPr>
                              <m:e>
                                <m:r>
                                  <a:rPr lang="en-US" b="1" i="1">
                                    <a:solidFill>
                                      <a:schemeClr val="tx2">
                                        <a:lumMod val="50000"/>
                                      </a:schemeClr>
                                    </a:solidFill>
                                    <a:latin typeface="Cambria Math" panose="02040503050406030204" pitchFamily="18" charset="0"/>
                                    <a:cs typeface="Arial" panose="020B0604020202020204" pitchFamily="34" charset="0"/>
                                  </a:rPr>
                                  <m:t>𝒇</m:t>
                                </m:r>
                              </m:e>
                              <m:sub>
                                <m:r>
                                  <a:rPr lang="en-US" b="1" i="1">
                                    <a:solidFill>
                                      <a:schemeClr val="tx2">
                                        <a:lumMod val="50000"/>
                                      </a:schemeClr>
                                    </a:solidFill>
                                    <a:latin typeface="Cambria Math" panose="02040503050406030204" pitchFamily="18" charset="0"/>
                                    <a:cs typeface="Arial" panose="020B0604020202020204" pitchFamily="34" charset="0"/>
                                  </a:rPr>
                                  <m:t>𝒋</m:t>
                                </m:r>
                              </m:sub>
                            </m:sSub>
                            <m:sSub>
                              <m:sSubPr>
                                <m:ctrlPr>
                                  <a:rPr lang="en-US" b="1" i="1">
                                    <a:solidFill>
                                      <a:schemeClr val="tx2">
                                        <a:lumMod val="50000"/>
                                      </a:schemeClr>
                                    </a:solidFill>
                                    <a:latin typeface="Cambria Math" panose="02040503050406030204" pitchFamily="18" charset="0"/>
                                    <a:cs typeface="Arial" panose="020B0604020202020204" pitchFamily="34" charset="0"/>
                                  </a:rPr>
                                </m:ctrlPr>
                              </m:sSubPr>
                              <m:e>
                                <m:r>
                                  <a:rPr lang="en-US" b="1" i="1">
                                    <a:solidFill>
                                      <a:schemeClr val="tx2">
                                        <a:lumMod val="50000"/>
                                      </a:schemeClr>
                                    </a:solidFill>
                                    <a:latin typeface="Cambria Math" panose="02040503050406030204" pitchFamily="18" charset="0"/>
                                    <a:cs typeface="Arial" panose="020B0604020202020204" pitchFamily="34" charset="0"/>
                                  </a:rPr>
                                  <m:t> </m:t>
                                </m:r>
                                <m:r>
                                  <a:rPr lang="en-US" b="1" i="1">
                                    <a:solidFill>
                                      <a:schemeClr val="tx2">
                                        <a:lumMod val="50000"/>
                                      </a:schemeClr>
                                    </a:solidFill>
                                    <a:latin typeface="Cambria Math" panose="02040503050406030204" pitchFamily="18" charset="0"/>
                                    <a:cs typeface="Arial" panose="020B0604020202020204" pitchFamily="34" charset="0"/>
                                  </a:rPr>
                                  <m:t>𝒕</m:t>
                                </m:r>
                              </m:e>
                              <m:sub>
                                <m:r>
                                  <a:rPr lang="en-US" b="1" i="1">
                                    <a:solidFill>
                                      <a:schemeClr val="tx2">
                                        <a:lumMod val="50000"/>
                                      </a:schemeClr>
                                    </a:solidFill>
                                    <a:latin typeface="Cambria Math" panose="02040503050406030204" pitchFamily="18" charset="0"/>
                                    <a:cs typeface="Arial" panose="020B0604020202020204" pitchFamily="34" charset="0"/>
                                  </a:rPr>
                                  <m:t>𝒍</m:t>
                                </m:r>
                              </m:sub>
                            </m:sSub>
                          </m:sup>
                        </m:sSup>
                      </m:e>
                    </m:nary>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𝑡</m:t>
                            </m:r>
                          </m:e>
                          <m:sub>
                            <m:r>
                              <a:rPr lang="en-US" i="1">
                                <a:latin typeface="Cambria Math" panose="02040503050406030204" pitchFamily="18" charset="0"/>
                              </a:rPr>
                              <m:t>𝑗</m:t>
                            </m:r>
                          </m:sub>
                        </m:sSub>
                      </m:num>
                      <m:den>
                        <m:r>
                          <a:rPr lang="en-US" i="1">
                            <a:latin typeface="Cambria Math" panose="02040503050406030204" pitchFamily="18" charset="0"/>
                          </a:rPr>
                          <m:t>2</m:t>
                        </m:r>
                      </m:den>
                    </m:f>
                  </m:oMath>
                </a14:m>
                <a:endParaRPr lang="en-US" b="1" dirty="0" smtClean="0">
                  <a:solidFill>
                    <a:schemeClr val="tx2">
                      <a:lumMod val="50000"/>
                    </a:schemeClr>
                  </a:solidFill>
                  <a:latin typeface="Arial" panose="020B0604020202020204" pitchFamily="34" charset="0"/>
                  <a:cs typeface="Arial" panose="020B0604020202020204" pitchFamily="34" charset="0"/>
                </a:endParaRPr>
              </a:p>
              <a:p>
                <a:pPr marL="1200150" lvl="2" indent="-285750" algn="just">
                  <a:buFont typeface="Arial" panose="020B0604020202020204" pitchFamily="34" charset="0"/>
                  <a:buChar char="•"/>
                </a:pPr>
                <a:endParaRPr lang="en-US" b="1" dirty="0">
                  <a:solidFill>
                    <a:schemeClr val="tx2">
                      <a:lumMod val="50000"/>
                    </a:schemeClr>
                  </a:solidFill>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US" b="1" dirty="0" smtClean="0">
                    <a:solidFill>
                      <a:schemeClr val="tx2">
                        <a:lumMod val="50000"/>
                      </a:schemeClr>
                    </a:solidFill>
                    <a:latin typeface="Arial" panose="020B0604020202020204" pitchFamily="34" charset="0"/>
                    <a:cs typeface="Arial" panose="020B0604020202020204" pitchFamily="34" charset="0"/>
                  </a:rPr>
                  <a:t>Z Transform (ZTR):</a:t>
                </a:r>
              </a:p>
              <a:p>
                <a:pPr marL="1200150" lvl="2" indent="-285750" algn="just">
                  <a:buFont typeface="Arial" panose="020B0604020202020204" pitchFamily="34" charset="0"/>
                  <a:buChar char="•"/>
                </a:pPr>
                <a14:m>
                  <m:oMath xmlns:m="http://schemas.openxmlformats.org/officeDocument/2006/math">
                    <m:sSub>
                      <m:sSubPr>
                        <m:ctrlPr>
                          <a:rPr lang="en-US" b="1" i="1">
                            <a:solidFill>
                              <a:schemeClr val="tx2">
                                <a:lumMod val="50000"/>
                              </a:schemeClr>
                            </a:solidFill>
                            <a:latin typeface="Cambria Math" panose="02040503050406030204" pitchFamily="18" charset="0"/>
                            <a:cs typeface="Arial" panose="020B0604020202020204" pitchFamily="34" charset="0"/>
                          </a:rPr>
                        </m:ctrlPr>
                      </m:sSubPr>
                      <m:e>
                        <m:r>
                          <a:rPr lang="en-US" b="1" i="1">
                            <a:solidFill>
                              <a:schemeClr val="tx2">
                                <a:lumMod val="50000"/>
                              </a:schemeClr>
                            </a:solidFill>
                            <a:latin typeface="Cambria Math" panose="02040503050406030204" pitchFamily="18" charset="0"/>
                            <a:cs typeface="Arial" panose="020B0604020202020204" pitchFamily="34" charset="0"/>
                          </a:rPr>
                          <m:t>𝑿</m:t>
                        </m:r>
                      </m:e>
                      <m:sub>
                        <m:r>
                          <a:rPr lang="en-US" b="1" i="1">
                            <a:solidFill>
                              <a:schemeClr val="tx2">
                                <a:lumMod val="50000"/>
                              </a:schemeClr>
                            </a:solidFill>
                            <a:latin typeface="Cambria Math" panose="02040503050406030204" pitchFamily="18" charset="0"/>
                            <a:cs typeface="Arial" panose="020B0604020202020204" pitchFamily="34" charset="0"/>
                          </a:rPr>
                          <m:t>𝒋</m:t>
                        </m:r>
                      </m:sub>
                    </m:sSub>
                    <m:r>
                      <a:rPr lang="en-US" b="1" i="1">
                        <a:solidFill>
                          <a:schemeClr val="tx2">
                            <a:lumMod val="50000"/>
                          </a:schemeClr>
                        </a:solidFill>
                        <a:latin typeface="Cambria Math" panose="02040503050406030204" pitchFamily="18" charset="0"/>
                        <a:cs typeface="Arial" panose="020B0604020202020204" pitchFamily="34" charset="0"/>
                      </a:rPr>
                      <m:t>=</m:t>
                    </m:r>
                    <m:nary>
                      <m:naryPr>
                        <m:chr m:val="∑"/>
                        <m:ctrlPr>
                          <a:rPr lang="en-US" b="1" i="1">
                            <a:solidFill>
                              <a:schemeClr val="tx2">
                                <a:lumMod val="50000"/>
                              </a:schemeClr>
                            </a:solidFill>
                            <a:latin typeface="Cambria Math" panose="02040503050406030204" pitchFamily="18" charset="0"/>
                            <a:cs typeface="Arial" panose="020B0604020202020204" pitchFamily="34" charset="0"/>
                          </a:rPr>
                        </m:ctrlPr>
                      </m:naryPr>
                      <m:sub>
                        <m:r>
                          <m:rPr>
                            <m:brk m:alnAt="23"/>
                          </m:rPr>
                          <a:rPr lang="en-US" b="1" i="1">
                            <a:solidFill>
                              <a:schemeClr val="tx2">
                                <a:lumMod val="50000"/>
                              </a:schemeClr>
                            </a:solidFill>
                            <a:latin typeface="Cambria Math" panose="02040503050406030204" pitchFamily="18" charset="0"/>
                            <a:cs typeface="Arial" panose="020B0604020202020204" pitchFamily="34" charset="0"/>
                          </a:rPr>
                          <m:t>𝒍</m:t>
                        </m:r>
                        <m:r>
                          <a:rPr lang="en-US" b="1" i="1">
                            <a:solidFill>
                              <a:schemeClr val="tx2">
                                <a:lumMod val="50000"/>
                              </a:schemeClr>
                            </a:solidFill>
                            <a:latin typeface="Cambria Math" panose="02040503050406030204" pitchFamily="18" charset="0"/>
                            <a:cs typeface="Arial" panose="020B0604020202020204" pitchFamily="34" charset="0"/>
                          </a:rPr>
                          <m:t>=</m:t>
                        </m:r>
                        <m:r>
                          <a:rPr lang="en-US" b="1" i="1">
                            <a:solidFill>
                              <a:schemeClr val="tx2">
                                <a:lumMod val="50000"/>
                              </a:schemeClr>
                            </a:solidFill>
                            <a:latin typeface="Cambria Math" panose="02040503050406030204" pitchFamily="18" charset="0"/>
                            <a:cs typeface="Arial" panose="020B0604020202020204" pitchFamily="34" charset="0"/>
                          </a:rPr>
                          <m:t>𝟎</m:t>
                        </m:r>
                      </m:sub>
                      <m:sup>
                        <m:r>
                          <a:rPr lang="en-US" b="1" i="1">
                            <a:solidFill>
                              <a:schemeClr val="tx2">
                                <a:lumMod val="50000"/>
                              </a:schemeClr>
                            </a:solidFill>
                            <a:latin typeface="Cambria Math" panose="02040503050406030204" pitchFamily="18" charset="0"/>
                            <a:cs typeface="Arial" panose="020B0604020202020204" pitchFamily="34" charset="0"/>
                          </a:rPr>
                          <m:t>𝒏</m:t>
                        </m:r>
                      </m:sup>
                      <m:e>
                        <m:sSub>
                          <m:sSubPr>
                            <m:ctrlPr>
                              <a:rPr lang="en-US" b="1" i="1">
                                <a:solidFill>
                                  <a:schemeClr val="tx2">
                                    <a:lumMod val="50000"/>
                                  </a:schemeClr>
                                </a:solidFill>
                                <a:latin typeface="Cambria Math" panose="02040503050406030204" pitchFamily="18" charset="0"/>
                                <a:cs typeface="Arial" panose="020B0604020202020204" pitchFamily="34" charset="0"/>
                              </a:rPr>
                            </m:ctrlPr>
                          </m:sSubPr>
                          <m:e>
                            <m:r>
                              <a:rPr lang="en-US" b="1" i="1">
                                <a:solidFill>
                                  <a:schemeClr val="tx2">
                                    <a:lumMod val="50000"/>
                                  </a:schemeClr>
                                </a:solidFill>
                                <a:latin typeface="Cambria Math" panose="02040503050406030204" pitchFamily="18" charset="0"/>
                                <a:cs typeface="Arial" panose="020B0604020202020204" pitchFamily="34" charset="0"/>
                              </a:rPr>
                              <m:t>𝒙</m:t>
                            </m:r>
                          </m:e>
                          <m:sub>
                            <m:r>
                              <a:rPr lang="en-US" b="1" i="1">
                                <a:solidFill>
                                  <a:schemeClr val="tx2">
                                    <a:lumMod val="50000"/>
                                  </a:schemeClr>
                                </a:solidFill>
                                <a:latin typeface="Cambria Math" panose="02040503050406030204" pitchFamily="18" charset="0"/>
                                <a:cs typeface="Arial" panose="020B0604020202020204" pitchFamily="34" charset="0"/>
                              </a:rPr>
                              <m:t>𝒍</m:t>
                            </m:r>
                          </m:sub>
                        </m:sSub>
                        <m:sSup>
                          <m:sSupPr>
                            <m:ctrlPr>
                              <a:rPr lang="en-US" b="1" i="1">
                                <a:solidFill>
                                  <a:schemeClr val="tx2">
                                    <a:lumMod val="50000"/>
                                  </a:schemeClr>
                                </a:solidFill>
                                <a:latin typeface="Cambria Math" panose="02040503050406030204" pitchFamily="18" charset="0"/>
                                <a:cs typeface="Arial" panose="020B0604020202020204" pitchFamily="34" charset="0"/>
                              </a:rPr>
                            </m:ctrlPr>
                          </m:sSupPr>
                          <m:e>
                            <m:r>
                              <a:rPr lang="en-US" b="1" i="1">
                                <a:solidFill>
                                  <a:schemeClr val="tx2">
                                    <a:lumMod val="50000"/>
                                  </a:schemeClr>
                                </a:solidFill>
                                <a:latin typeface="Cambria Math" panose="02040503050406030204" pitchFamily="18" charset="0"/>
                                <a:cs typeface="Arial" panose="020B0604020202020204" pitchFamily="34" charset="0"/>
                              </a:rPr>
                              <m:t>𝒆</m:t>
                            </m:r>
                          </m:e>
                          <m:sup>
                            <m:r>
                              <a:rPr lang="en-US" b="1" i="1">
                                <a:solidFill>
                                  <a:schemeClr val="tx2">
                                    <a:lumMod val="50000"/>
                                  </a:schemeClr>
                                </a:solidFill>
                                <a:latin typeface="Cambria Math" panose="02040503050406030204" pitchFamily="18" charset="0"/>
                                <a:cs typeface="Arial" panose="020B0604020202020204" pitchFamily="34" charset="0"/>
                              </a:rPr>
                              <m:t>−</m:t>
                            </m:r>
                            <m:r>
                              <a:rPr lang="en-US" b="1" i="1">
                                <a:solidFill>
                                  <a:schemeClr val="tx2">
                                    <a:lumMod val="50000"/>
                                  </a:schemeClr>
                                </a:solidFill>
                                <a:latin typeface="Cambria Math" panose="02040503050406030204" pitchFamily="18" charset="0"/>
                                <a:cs typeface="Arial" panose="020B0604020202020204" pitchFamily="34" charset="0"/>
                              </a:rPr>
                              <m:t>𝒊</m:t>
                            </m:r>
                            <m:r>
                              <a:rPr lang="en-US" b="1" i="1">
                                <a:solidFill>
                                  <a:schemeClr val="tx2">
                                    <a:lumMod val="50000"/>
                                  </a:schemeClr>
                                </a:solidFill>
                                <a:latin typeface="Cambria Math" panose="02040503050406030204" pitchFamily="18" charset="0"/>
                                <a:cs typeface="Arial" panose="020B0604020202020204" pitchFamily="34" charset="0"/>
                              </a:rPr>
                              <m:t>𝟐</m:t>
                            </m:r>
                            <m:r>
                              <a:rPr lang="en-US" b="1" i="1">
                                <a:solidFill>
                                  <a:schemeClr val="tx2">
                                    <a:lumMod val="50000"/>
                                  </a:schemeClr>
                                </a:solidFill>
                                <a:latin typeface="Cambria Math" panose="02040503050406030204" pitchFamily="18" charset="0"/>
                                <a:ea typeface="Cambria Math" panose="02040503050406030204" pitchFamily="18" charset="0"/>
                                <a:cs typeface="Arial" panose="020B0604020202020204" pitchFamily="34" charset="0"/>
                              </a:rPr>
                              <m:t>𝝅</m:t>
                            </m:r>
                            <m:sSub>
                              <m:sSubPr>
                                <m:ctrlPr>
                                  <a:rPr lang="en-US" b="1" i="1">
                                    <a:solidFill>
                                      <a:schemeClr val="tx2">
                                        <a:lumMod val="50000"/>
                                      </a:schemeClr>
                                    </a:solidFill>
                                    <a:latin typeface="Cambria Math" panose="02040503050406030204" pitchFamily="18" charset="0"/>
                                    <a:cs typeface="Arial" panose="020B0604020202020204" pitchFamily="34" charset="0"/>
                                  </a:rPr>
                                </m:ctrlPr>
                              </m:sSubPr>
                              <m:e>
                                <m:r>
                                  <a:rPr lang="en-US" b="1" i="1">
                                    <a:solidFill>
                                      <a:schemeClr val="tx2">
                                        <a:lumMod val="50000"/>
                                      </a:schemeClr>
                                    </a:solidFill>
                                    <a:latin typeface="Cambria Math" panose="02040503050406030204" pitchFamily="18" charset="0"/>
                                    <a:cs typeface="Arial" panose="020B0604020202020204" pitchFamily="34" charset="0"/>
                                  </a:rPr>
                                  <m:t>𝒇</m:t>
                                </m:r>
                              </m:e>
                              <m:sub>
                                <m:r>
                                  <a:rPr lang="en-US" b="1" i="1">
                                    <a:solidFill>
                                      <a:schemeClr val="tx2">
                                        <a:lumMod val="50000"/>
                                      </a:schemeClr>
                                    </a:solidFill>
                                    <a:latin typeface="Cambria Math" panose="02040503050406030204" pitchFamily="18" charset="0"/>
                                    <a:cs typeface="Arial" panose="020B0604020202020204" pitchFamily="34" charset="0"/>
                                  </a:rPr>
                                  <m:t>𝒋</m:t>
                                </m:r>
                              </m:sub>
                            </m:sSub>
                            <m:sSub>
                              <m:sSubPr>
                                <m:ctrlPr>
                                  <a:rPr lang="en-US" b="1" i="1">
                                    <a:solidFill>
                                      <a:schemeClr val="tx2">
                                        <a:lumMod val="50000"/>
                                      </a:schemeClr>
                                    </a:solidFill>
                                    <a:latin typeface="Cambria Math" panose="02040503050406030204" pitchFamily="18" charset="0"/>
                                    <a:cs typeface="Arial" panose="020B0604020202020204" pitchFamily="34" charset="0"/>
                                  </a:rPr>
                                </m:ctrlPr>
                              </m:sSubPr>
                              <m:e>
                                <m:r>
                                  <a:rPr lang="en-US" b="1" i="1">
                                    <a:solidFill>
                                      <a:schemeClr val="tx2">
                                        <a:lumMod val="50000"/>
                                      </a:schemeClr>
                                    </a:solidFill>
                                    <a:latin typeface="Cambria Math" panose="02040503050406030204" pitchFamily="18" charset="0"/>
                                    <a:cs typeface="Arial" panose="020B0604020202020204" pitchFamily="34" charset="0"/>
                                  </a:rPr>
                                  <m:t> </m:t>
                                </m:r>
                                <m:r>
                                  <a:rPr lang="en-US" b="1" i="1">
                                    <a:solidFill>
                                      <a:schemeClr val="tx2">
                                        <a:lumMod val="50000"/>
                                      </a:schemeClr>
                                    </a:solidFill>
                                    <a:latin typeface="Cambria Math" panose="02040503050406030204" pitchFamily="18" charset="0"/>
                                    <a:cs typeface="Arial" panose="020B0604020202020204" pitchFamily="34" charset="0"/>
                                  </a:rPr>
                                  <m:t>𝒕</m:t>
                                </m:r>
                              </m:e>
                              <m:sub>
                                <m:r>
                                  <a:rPr lang="en-US" b="1" i="1">
                                    <a:solidFill>
                                      <a:schemeClr val="tx2">
                                        <a:lumMod val="50000"/>
                                      </a:schemeClr>
                                    </a:solidFill>
                                    <a:latin typeface="Cambria Math" panose="02040503050406030204" pitchFamily="18" charset="0"/>
                                    <a:cs typeface="Arial" panose="020B0604020202020204" pitchFamily="34" charset="0"/>
                                  </a:rPr>
                                  <m:t>𝒍</m:t>
                                </m:r>
                              </m:sub>
                            </m:sSub>
                          </m:sup>
                        </m:sSup>
                      </m:e>
                    </m:nary>
                  </m:oMath>
                </a14:m>
                <a:endParaRPr lang="en-US" b="1" dirty="0" smtClean="0">
                  <a:solidFill>
                    <a:schemeClr val="tx2">
                      <a:lumMod val="50000"/>
                    </a:schemeClr>
                  </a:solidFill>
                  <a:latin typeface="Arial" panose="020B0604020202020204" pitchFamily="34" charset="0"/>
                  <a:cs typeface="Arial" panose="020B0604020202020204" pitchFamily="34" charset="0"/>
                </a:endParaRPr>
              </a:p>
              <a:p>
                <a:pPr marL="1200150" lvl="2" indent="-285750" algn="just">
                  <a:buFont typeface="Arial" panose="020B0604020202020204" pitchFamily="34" charset="0"/>
                  <a:buChar char="•"/>
                </a:pPr>
                <a:endParaRPr lang="en-US" b="1" dirty="0">
                  <a:solidFill>
                    <a:schemeClr val="tx2">
                      <a:lumMod val="50000"/>
                    </a:schemeClr>
                  </a:solidFill>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US" b="1" dirty="0" smtClean="0">
                    <a:solidFill>
                      <a:schemeClr val="tx2">
                        <a:lumMod val="50000"/>
                      </a:schemeClr>
                    </a:solidFill>
                    <a:latin typeface="Arial" panose="020B0604020202020204" pitchFamily="34" charset="0"/>
                    <a:cs typeface="Arial" panose="020B0604020202020204" pitchFamily="34" charset="0"/>
                  </a:rPr>
                  <a:t>Lomb-</a:t>
                </a:r>
                <a:r>
                  <a:rPr lang="en-US" b="1" dirty="0" err="1" smtClean="0">
                    <a:solidFill>
                      <a:schemeClr val="tx2">
                        <a:lumMod val="50000"/>
                      </a:schemeClr>
                    </a:solidFill>
                    <a:latin typeface="Arial" panose="020B0604020202020204" pitchFamily="34" charset="0"/>
                    <a:cs typeface="Arial" panose="020B0604020202020204" pitchFamily="34" charset="0"/>
                  </a:rPr>
                  <a:t>Scargle</a:t>
                </a:r>
                <a:r>
                  <a:rPr lang="en-US" b="1" dirty="0" smtClean="0">
                    <a:solidFill>
                      <a:schemeClr val="tx2">
                        <a:lumMod val="50000"/>
                      </a:schemeClr>
                    </a:solidFill>
                    <a:latin typeface="Arial" panose="020B0604020202020204" pitchFamily="34" charset="0"/>
                    <a:cs typeface="Arial" panose="020B0604020202020204" pitchFamily="34" charset="0"/>
                  </a:rPr>
                  <a:t> (LST):</a:t>
                </a:r>
                <a:endParaRPr lang="en-US" b="1" dirty="0" smtClean="0">
                  <a:solidFill>
                    <a:schemeClr val="tx2">
                      <a:lumMod val="50000"/>
                    </a:schemeClr>
                  </a:solidFill>
                  <a:latin typeface="Arial" panose="020B0604020202020204" pitchFamily="34" charset="0"/>
                  <a:cs typeface="Arial" panose="020B0604020202020204" pitchFamily="34" charset="0"/>
                </a:endParaRPr>
              </a:p>
              <a:p>
                <a:pPr marL="1200150" lvl="2" indent="-285750" algn="just">
                  <a:buFont typeface="Arial" panose="020B0604020202020204" pitchFamily="34" charset="0"/>
                  <a:buChar char="•"/>
                </a:pPr>
                <a14:m>
                  <m:oMath xmlns:m="http://schemas.openxmlformats.org/officeDocument/2006/math">
                    <m:sSub>
                      <m:sSubPr>
                        <m:ctrlPr>
                          <a:rPr lang="en-US" b="1" i="1">
                            <a:solidFill>
                              <a:schemeClr val="tx2">
                                <a:lumMod val="50000"/>
                              </a:schemeClr>
                            </a:solidFill>
                            <a:latin typeface="Cambria Math" panose="02040503050406030204" pitchFamily="18" charset="0"/>
                            <a:cs typeface="Arial" panose="020B0604020202020204" pitchFamily="34" charset="0"/>
                          </a:rPr>
                        </m:ctrlPr>
                      </m:sSubPr>
                      <m:e>
                        <m:r>
                          <a:rPr lang="en-US" b="1" i="1">
                            <a:solidFill>
                              <a:schemeClr val="tx2">
                                <a:lumMod val="50000"/>
                              </a:schemeClr>
                            </a:solidFill>
                            <a:latin typeface="Cambria Math" panose="02040503050406030204" pitchFamily="18" charset="0"/>
                            <a:cs typeface="Arial" panose="020B0604020202020204" pitchFamily="34" charset="0"/>
                          </a:rPr>
                          <m:t>𝑿</m:t>
                        </m:r>
                      </m:e>
                      <m:sub>
                        <m:r>
                          <a:rPr lang="en-US" b="1" i="1">
                            <a:solidFill>
                              <a:schemeClr val="tx2">
                                <a:lumMod val="50000"/>
                              </a:schemeClr>
                            </a:solidFill>
                            <a:latin typeface="Cambria Math" panose="02040503050406030204" pitchFamily="18" charset="0"/>
                            <a:cs typeface="Arial" panose="020B0604020202020204" pitchFamily="34" charset="0"/>
                          </a:rPr>
                          <m:t>𝒋</m:t>
                        </m:r>
                      </m:sub>
                    </m:sSub>
                    <m:r>
                      <a:rPr lang="en-US" b="1" i="1" smtClean="0">
                        <a:solidFill>
                          <a:schemeClr val="tx2">
                            <a:lumMod val="50000"/>
                          </a:schemeClr>
                        </a:solidFill>
                        <a:latin typeface="Cambria Math" panose="02040503050406030204" pitchFamily="18" charset="0"/>
                        <a:cs typeface="Arial" panose="020B0604020202020204" pitchFamily="34" charset="0"/>
                      </a:rPr>
                      <m:t>=</m:t>
                    </m:r>
                    <m:rad>
                      <m:radPr>
                        <m:degHide m:val="on"/>
                        <m:ctrlPr>
                          <a:rPr lang="en-US" b="1" i="1" smtClean="0">
                            <a:solidFill>
                              <a:schemeClr val="tx2">
                                <a:lumMod val="50000"/>
                              </a:schemeClr>
                            </a:solidFill>
                            <a:latin typeface="Cambria Math" panose="02040503050406030204" pitchFamily="18" charset="0"/>
                            <a:cs typeface="Arial" panose="020B0604020202020204" pitchFamily="34" charset="0"/>
                          </a:rPr>
                        </m:ctrlPr>
                      </m:radPr>
                      <m:deg/>
                      <m:e>
                        <m:f>
                          <m:fPr>
                            <m:ctrlPr>
                              <a:rPr lang="en-US" i="1"/>
                            </m:ctrlPr>
                          </m:fPr>
                          <m:num>
                            <m:r>
                              <a:rPr lang="en-US" i="1"/>
                              <m:t>1</m:t>
                            </m:r>
                          </m:num>
                          <m:den>
                            <m:r>
                              <a:rPr lang="en-US" i="1"/>
                              <m:t>𝑁</m:t>
                            </m:r>
                          </m:den>
                        </m:f>
                        <m:d>
                          <m:dPr>
                            <m:begChr m:val="["/>
                            <m:endChr m:val="]"/>
                            <m:ctrlPr>
                              <a:rPr lang="en-US" i="1"/>
                            </m:ctrlPr>
                          </m:dPr>
                          <m:e>
                            <m:f>
                              <m:fPr>
                                <m:ctrlPr>
                                  <a:rPr lang="en-US" i="1"/>
                                </m:ctrlPr>
                              </m:fPr>
                              <m:num>
                                <m:sSup>
                                  <m:sSupPr>
                                    <m:ctrlPr>
                                      <a:rPr lang="en-US" i="1"/>
                                    </m:ctrlPr>
                                  </m:sSupPr>
                                  <m:e>
                                    <m:d>
                                      <m:dPr>
                                        <m:ctrlPr>
                                          <a:rPr lang="en-US" i="1"/>
                                        </m:ctrlPr>
                                      </m:dPr>
                                      <m:e>
                                        <m:nary>
                                          <m:naryPr>
                                            <m:chr m:val="∑"/>
                                            <m:limLoc m:val="undOvr"/>
                                            <m:supHide m:val="on"/>
                                            <m:ctrlPr>
                                              <a:rPr lang="en-US" i="1"/>
                                            </m:ctrlPr>
                                          </m:naryPr>
                                          <m:sub>
                                            <m:r>
                                              <a:rPr lang="en-US" i="1"/>
                                              <m:t>𝑖</m:t>
                                            </m:r>
                                          </m:sub>
                                          <m:sup/>
                                          <m:e>
                                            <m:d>
                                              <m:dPr>
                                                <m:ctrlPr>
                                                  <a:rPr lang="en-US" i="1"/>
                                                </m:ctrlPr>
                                              </m:dPr>
                                              <m:e>
                                                <m:sSub>
                                                  <m:sSubPr>
                                                    <m:ctrlPr>
                                                      <a:rPr lang="en-US" i="1"/>
                                                    </m:ctrlPr>
                                                  </m:sSubPr>
                                                  <m:e>
                                                    <m:r>
                                                      <a:rPr lang="en-US" i="1"/>
                                                      <m:t>𝑥</m:t>
                                                    </m:r>
                                                  </m:e>
                                                  <m:sub>
                                                    <m:r>
                                                      <a:rPr lang="en-US" i="1"/>
                                                      <m:t>𝑖</m:t>
                                                    </m:r>
                                                  </m:sub>
                                                </m:sSub>
                                                <m:r>
                                                  <a:rPr lang="en-US" i="1"/>
                                                  <m:t>−</m:t>
                                                </m:r>
                                                <m:acc>
                                                  <m:accPr>
                                                    <m:chr m:val="̅"/>
                                                    <m:ctrlPr>
                                                      <a:rPr lang="en-US" i="1"/>
                                                    </m:ctrlPr>
                                                  </m:accPr>
                                                  <m:e>
                                                    <m:r>
                                                      <a:rPr lang="en-US" i="1"/>
                                                      <m:t>𝑥</m:t>
                                                    </m:r>
                                                  </m:e>
                                                </m:acc>
                                              </m:e>
                                            </m:d>
                                            <m:r>
                                              <a:rPr lang="en-US"/>
                                              <m:t> </m:t>
                                            </m:r>
                                            <m:r>
                                              <m:rPr>
                                                <m:sty m:val="p"/>
                                              </m:rPr>
                                              <a:rPr lang="en-US"/>
                                              <m:t>cos</m:t>
                                            </m:r>
                                            <m:r>
                                              <a:rPr lang="en-US"/>
                                              <m:t>⁡</m:t>
                                            </m:r>
                                            <m:r>
                                              <m:rPr>
                                                <m:sty m:val="p"/>
                                              </m:rPr>
                                              <a:rPr lang="en-US"/>
                                              <m:t>ω</m:t>
                                            </m:r>
                                            <m:r>
                                              <a:rPr lang="en-US" i="1"/>
                                              <m:t>(</m:t>
                                            </m:r>
                                            <m:sSub>
                                              <m:sSubPr>
                                                <m:ctrlPr>
                                                  <a:rPr lang="en-US" i="1"/>
                                                </m:ctrlPr>
                                              </m:sSubPr>
                                              <m:e>
                                                <m:r>
                                                  <a:rPr lang="en-US" i="1"/>
                                                  <m:t>𝑡</m:t>
                                                </m:r>
                                              </m:e>
                                              <m:sub>
                                                <m:r>
                                                  <a:rPr lang="en-US" i="1"/>
                                                  <m:t>𝑖</m:t>
                                                </m:r>
                                              </m:sub>
                                            </m:sSub>
                                            <m:r>
                                              <a:rPr lang="en-US" i="1"/>
                                              <m:t>−</m:t>
                                            </m:r>
                                            <m:r>
                                              <a:rPr lang="en-US" i="1"/>
                                              <m:t>𝜏</m:t>
                                            </m:r>
                                            <m:r>
                                              <a:rPr lang="en-US" i="1"/>
                                              <m:t>)</m:t>
                                            </m:r>
                                          </m:e>
                                        </m:nary>
                                      </m:e>
                                    </m:d>
                                  </m:e>
                                  <m:sup>
                                    <m:r>
                                      <a:rPr lang="en-US" i="1"/>
                                      <m:t>2</m:t>
                                    </m:r>
                                  </m:sup>
                                </m:sSup>
                              </m:num>
                              <m:den>
                                <m:nary>
                                  <m:naryPr>
                                    <m:chr m:val="∑"/>
                                    <m:limLoc m:val="undOvr"/>
                                    <m:supHide m:val="on"/>
                                    <m:ctrlPr>
                                      <a:rPr lang="en-US" i="1"/>
                                    </m:ctrlPr>
                                  </m:naryPr>
                                  <m:sub>
                                    <m:r>
                                      <a:rPr lang="en-US" i="1"/>
                                      <m:t>𝑖</m:t>
                                    </m:r>
                                  </m:sub>
                                  <m:sup/>
                                  <m:e>
                                    <m:sSup>
                                      <m:sSupPr>
                                        <m:ctrlPr>
                                          <a:rPr lang="en-US" i="1"/>
                                        </m:ctrlPr>
                                      </m:sSupPr>
                                      <m:e>
                                        <m:r>
                                          <m:rPr>
                                            <m:sty m:val="p"/>
                                          </m:rPr>
                                          <a:rPr lang="en-US"/>
                                          <m:t>cos</m:t>
                                        </m:r>
                                      </m:e>
                                      <m:sup>
                                        <m:r>
                                          <a:rPr lang="en-US" i="1"/>
                                          <m:t>2</m:t>
                                        </m:r>
                                      </m:sup>
                                    </m:sSup>
                                    <m:r>
                                      <a:rPr lang="en-US"/>
                                      <m:t>⁡</m:t>
                                    </m:r>
                                    <m:r>
                                      <m:rPr>
                                        <m:sty m:val="p"/>
                                      </m:rPr>
                                      <a:rPr lang="en-US"/>
                                      <m:t>ω</m:t>
                                    </m:r>
                                    <m:r>
                                      <a:rPr lang="en-US" i="1"/>
                                      <m:t>(</m:t>
                                    </m:r>
                                    <m:sSub>
                                      <m:sSubPr>
                                        <m:ctrlPr>
                                          <a:rPr lang="en-US" i="1"/>
                                        </m:ctrlPr>
                                      </m:sSubPr>
                                      <m:e>
                                        <m:r>
                                          <a:rPr lang="en-US" i="1"/>
                                          <m:t>𝑡</m:t>
                                        </m:r>
                                      </m:e>
                                      <m:sub>
                                        <m:r>
                                          <a:rPr lang="en-US" i="1"/>
                                          <m:t>𝑖</m:t>
                                        </m:r>
                                      </m:sub>
                                    </m:sSub>
                                    <m:r>
                                      <a:rPr lang="en-US" i="1"/>
                                      <m:t>−</m:t>
                                    </m:r>
                                    <m:r>
                                      <a:rPr lang="en-US" i="1"/>
                                      <m:t>𝜏</m:t>
                                    </m:r>
                                    <m:r>
                                      <a:rPr lang="en-US" i="1"/>
                                      <m:t>)</m:t>
                                    </m:r>
                                  </m:e>
                                </m:nary>
                              </m:den>
                            </m:f>
                            <m:r>
                              <a:rPr lang="en-US" i="1"/>
                              <m:t>+</m:t>
                            </m:r>
                            <m:f>
                              <m:fPr>
                                <m:ctrlPr>
                                  <a:rPr lang="en-US" i="1"/>
                                </m:ctrlPr>
                              </m:fPr>
                              <m:num>
                                <m:sSup>
                                  <m:sSupPr>
                                    <m:ctrlPr>
                                      <a:rPr lang="en-US" i="1"/>
                                    </m:ctrlPr>
                                  </m:sSupPr>
                                  <m:e>
                                    <m:d>
                                      <m:dPr>
                                        <m:ctrlPr>
                                          <a:rPr lang="en-US" i="1"/>
                                        </m:ctrlPr>
                                      </m:dPr>
                                      <m:e>
                                        <m:nary>
                                          <m:naryPr>
                                            <m:chr m:val="∑"/>
                                            <m:limLoc m:val="undOvr"/>
                                            <m:supHide m:val="on"/>
                                            <m:ctrlPr>
                                              <a:rPr lang="en-US" i="1"/>
                                            </m:ctrlPr>
                                          </m:naryPr>
                                          <m:sub>
                                            <m:r>
                                              <a:rPr lang="en-US" i="1"/>
                                              <m:t>𝑖</m:t>
                                            </m:r>
                                          </m:sub>
                                          <m:sup/>
                                          <m:e>
                                            <m:d>
                                              <m:dPr>
                                                <m:ctrlPr>
                                                  <a:rPr lang="en-US" i="1"/>
                                                </m:ctrlPr>
                                              </m:dPr>
                                              <m:e>
                                                <m:sSub>
                                                  <m:sSubPr>
                                                    <m:ctrlPr>
                                                      <a:rPr lang="en-US" i="1"/>
                                                    </m:ctrlPr>
                                                  </m:sSubPr>
                                                  <m:e>
                                                    <m:r>
                                                      <a:rPr lang="en-US" i="1"/>
                                                      <m:t>𝑥</m:t>
                                                    </m:r>
                                                  </m:e>
                                                  <m:sub>
                                                    <m:r>
                                                      <a:rPr lang="en-US" i="1"/>
                                                      <m:t>𝑖</m:t>
                                                    </m:r>
                                                  </m:sub>
                                                </m:sSub>
                                                <m:r>
                                                  <a:rPr lang="en-US" i="1"/>
                                                  <m:t>−</m:t>
                                                </m:r>
                                                <m:acc>
                                                  <m:accPr>
                                                    <m:chr m:val="̅"/>
                                                    <m:ctrlPr>
                                                      <a:rPr lang="en-US" i="1"/>
                                                    </m:ctrlPr>
                                                  </m:accPr>
                                                  <m:e>
                                                    <m:r>
                                                      <a:rPr lang="en-US" i="1"/>
                                                      <m:t>𝑥</m:t>
                                                    </m:r>
                                                  </m:e>
                                                </m:acc>
                                              </m:e>
                                            </m:d>
                                            <m:r>
                                              <a:rPr lang="en-US"/>
                                              <m:t> </m:t>
                                            </m:r>
                                            <m:r>
                                              <m:rPr>
                                                <m:sty m:val="p"/>
                                              </m:rPr>
                                              <a:rPr lang="en-US"/>
                                              <m:t>sin</m:t>
                                            </m:r>
                                            <m:r>
                                              <a:rPr lang="en-US"/>
                                              <m:t> </m:t>
                                            </m:r>
                                            <m:r>
                                              <m:rPr>
                                                <m:sty m:val="p"/>
                                              </m:rPr>
                                              <a:rPr lang="en-US"/>
                                              <m:t>ω</m:t>
                                            </m:r>
                                            <m:r>
                                              <a:rPr lang="en-US" i="1"/>
                                              <m:t>(</m:t>
                                            </m:r>
                                            <m:sSub>
                                              <m:sSubPr>
                                                <m:ctrlPr>
                                                  <a:rPr lang="en-US" i="1"/>
                                                </m:ctrlPr>
                                              </m:sSubPr>
                                              <m:e>
                                                <m:r>
                                                  <a:rPr lang="en-US" i="1"/>
                                                  <m:t>𝑡</m:t>
                                                </m:r>
                                              </m:e>
                                              <m:sub>
                                                <m:r>
                                                  <a:rPr lang="en-US" i="1"/>
                                                  <m:t>𝑖</m:t>
                                                </m:r>
                                              </m:sub>
                                            </m:sSub>
                                            <m:r>
                                              <a:rPr lang="en-US" i="1"/>
                                              <m:t>−</m:t>
                                            </m:r>
                                            <m:r>
                                              <a:rPr lang="en-US" i="1"/>
                                              <m:t>𝜏</m:t>
                                            </m:r>
                                            <m:r>
                                              <a:rPr lang="en-US" i="1"/>
                                              <m:t>)</m:t>
                                            </m:r>
                                          </m:e>
                                        </m:nary>
                                      </m:e>
                                    </m:d>
                                  </m:e>
                                  <m:sup>
                                    <m:r>
                                      <a:rPr lang="en-US" i="1"/>
                                      <m:t>2</m:t>
                                    </m:r>
                                  </m:sup>
                                </m:sSup>
                              </m:num>
                              <m:den>
                                <m:nary>
                                  <m:naryPr>
                                    <m:chr m:val="∑"/>
                                    <m:limLoc m:val="undOvr"/>
                                    <m:supHide m:val="on"/>
                                    <m:ctrlPr>
                                      <a:rPr lang="en-US" i="1"/>
                                    </m:ctrlPr>
                                  </m:naryPr>
                                  <m:sub>
                                    <m:r>
                                      <a:rPr lang="en-US" i="1"/>
                                      <m:t>𝑖</m:t>
                                    </m:r>
                                  </m:sub>
                                  <m:sup/>
                                  <m:e>
                                    <m:sSup>
                                      <m:sSupPr>
                                        <m:ctrlPr>
                                          <a:rPr lang="en-US" i="1"/>
                                        </m:ctrlPr>
                                      </m:sSupPr>
                                      <m:e>
                                        <m:r>
                                          <m:rPr>
                                            <m:sty m:val="p"/>
                                          </m:rPr>
                                          <a:rPr lang="en-US"/>
                                          <m:t>sin</m:t>
                                        </m:r>
                                      </m:e>
                                      <m:sup>
                                        <m:r>
                                          <a:rPr lang="en-US" i="1"/>
                                          <m:t>2</m:t>
                                        </m:r>
                                      </m:sup>
                                    </m:sSup>
                                    <m:r>
                                      <a:rPr lang="en-US"/>
                                      <m:t>⁡</m:t>
                                    </m:r>
                                    <m:r>
                                      <m:rPr>
                                        <m:sty m:val="p"/>
                                      </m:rPr>
                                      <a:rPr lang="en-US"/>
                                      <m:t>ω</m:t>
                                    </m:r>
                                    <m:r>
                                      <a:rPr lang="en-US" i="1"/>
                                      <m:t>(</m:t>
                                    </m:r>
                                    <m:sSub>
                                      <m:sSubPr>
                                        <m:ctrlPr>
                                          <a:rPr lang="en-US" i="1"/>
                                        </m:ctrlPr>
                                      </m:sSubPr>
                                      <m:e>
                                        <m:r>
                                          <a:rPr lang="en-US" i="1"/>
                                          <m:t>𝑡</m:t>
                                        </m:r>
                                      </m:e>
                                      <m:sub>
                                        <m:r>
                                          <a:rPr lang="en-US" i="1"/>
                                          <m:t>𝑖</m:t>
                                        </m:r>
                                      </m:sub>
                                    </m:sSub>
                                    <m:r>
                                      <a:rPr lang="en-US" i="1"/>
                                      <m:t>−</m:t>
                                    </m:r>
                                    <m:r>
                                      <a:rPr lang="en-US" i="1"/>
                                      <m:t>𝜏</m:t>
                                    </m:r>
                                    <m:r>
                                      <a:rPr lang="en-US" i="1"/>
                                      <m:t>)</m:t>
                                    </m:r>
                                  </m:e>
                                </m:nary>
                              </m:den>
                            </m:f>
                          </m:e>
                        </m:d>
                      </m:e>
                    </m:rad>
                  </m:oMath>
                </a14:m>
                <a:endParaRPr lang="en-US" b="1" dirty="0">
                  <a:solidFill>
                    <a:schemeClr val="tx2">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b="1" dirty="0">
                  <a:solidFill>
                    <a:schemeClr val="tx2">
                      <a:lumMod val="50000"/>
                    </a:schemeClr>
                  </a:solidFill>
                  <a:latin typeface="Arial" panose="020B0604020202020204" pitchFamily="34" charset="0"/>
                  <a:cs typeface="Arial" panose="020B0604020202020204" pitchFamily="34"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235840" y="1383009"/>
                <a:ext cx="8655385" cy="4702569"/>
              </a:xfrm>
              <a:prstGeom prst="rect">
                <a:avLst/>
              </a:prstGeom>
              <a:blipFill rotWithShape="0">
                <a:blip r:embed="rId3"/>
                <a:stretch>
                  <a:fillRect l="-493" t="-778" r="-563"/>
                </a:stretch>
              </a:blipFill>
            </p:spPr>
            <p:txBody>
              <a:bodyPr/>
              <a:lstStyle/>
              <a:p>
                <a:r>
                  <a:rPr lang="en-US">
                    <a:noFill/>
                  </a:rPr>
                  <a:t> </a:t>
                </a:r>
              </a:p>
            </p:txBody>
          </p:sp>
        </mc:Fallback>
      </mc:AlternateContent>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2752" y="0"/>
            <a:ext cx="841248" cy="841248"/>
          </a:xfrm>
          <a:prstGeom prst="rect">
            <a:avLst/>
          </a:prstGeom>
        </p:spPr>
      </p:pic>
      <p:sp>
        <p:nvSpPr>
          <p:cNvPr id="13" name="Date Placeholder 3"/>
          <p:cNvSpPr>
            <a:spLocks noGrp="1"/>
          </p:cNvSpPr>
          <p:nvPr>
            <p:ph type="dt" sz="half" idx="10"/>
          </p:nvPr>
        </p:nvSpPr>
        <p:spPr>
          <a:xfrm>
            <a:off x="2935244" y="6421655"/>
            <a:ext cx="3613837" cy="365125"/>
          </a:xfrm>
          <a:effectLst>
            <a:outerShdw blurRad="50800" dist="38100" dir="2700000" algn="tl" rotWithShape="0">
              <a:prstClr val="black">
                <a:alpha val="40000"/>
              </a:prstClr>
            </a:outerShdw>
          </a:effectLst>
        </p:spPr>
        <p:txBody>
          <a:bodyPr/>
          <a:lstStyle/>
          <a:p>
            <a:r>
              <a:rPr lang="en-US" dirty="0">
                <a:solidFill>
                  <a:schemeClr val="bg1"/>
                </a:solidFill>
                <a:latin typeface="Verdana" panose="020B0604030504040204" pitchFamily="34" charset="0"/>
              </a:rPr>
              <a:t>06-13 September </a:t>
            </a:r>
            <a:r>
              <a:rPr lang="en-US" dirty="0" smtClean="0">
                <a:solidFill>
                  <a:schemeClr val="bg1"/>
                </a:solidFill>
                <a:latin typeface="Verdana" panose="020B0604030504040204" pitchFamily="34" charset="0"/>
              </a:rPr>
              <a:t>2015 </a:t>
            </a:r>
            <a:r>
              <a:rPr lang="en-US" dirty="0">
                <a:solidFill>
                  <a:schemeClr val="bg1"/>
                </a:solidFill>
                <a:latin typeface="Verdana" panose="020B0604030504040204" pitchFamily="34" charset="0"/>
              </a:rPr>
              <a:t>| </a:t>
            </a:r>
            <a:r>
              <a:rPr lang="en-US" dirty="0" err="1">
                <a:solidFill>
                  <a:schemeClr val="bg1"/>
                </a:solidFill>
                <a:latin typeface="Verdana" panose="020B0604030504040204" pitchFamily="34" charset="0"/>
              </a:rPr>
              <a:t>Mamaia</a:t>
            </a:r>
            <a:r>
              <a:rPr lang="en-US" dirty="0">
                <a:solidFill>
                  <a:schemeClr val="bg1"/>
                </a:solidFill>
                <a:latin typeface="Verdana" panose="020B0604030504040204" pitchFamily="34" charset="0"/>
              </a:rPr>
              <a:t>, ROMANIA</a:t>
            </a:r>
            <a:endParaRPr lang="en-US" dirty="0">
              <a:solidFill>
                <a:schemeClr val="bg1"/>
              </a:solidFill>
              <a:latin typeface="Century Gothic" panose="020B0502020202020204" pitchFamily="34" charset="0"/>
            </a:endParaRPr>
          </a:p>
          <a:p>
            <a:endParaRPr lang="en-US" b="1" dirty="0">
              <a:solidFill>
                <a:schemeClr val="bg1"/>
              </a:solidFill>
              <a:effectLst>
                <a:outerShdw blurRad="38100" dist="38100" dir="2700000" algn="tl">
                  <a:srgbClr val="000000">
                    <a:alpha val="43137"/>
                  </a:srgbClr>
                </a:outerShdw>
              </a:effectLst>
            </a:endParaRPr>
          </a:p>
        </p:txBody>
      </p:sp>
      <p:pic>
        <p:nvPicPr>
          <p:cNvPr id="15" name="Picture 2" descr="Institute of Space Scien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946"/>
            <a:ext cx="2075935" cy="877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412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99CCFF"/>
            </a:gs>
          </a:gsLst>
          <a:lin ang="5400000" scaled="1"/>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ffectLst>
            <a:outerShdw blurRad="50800" dist="38100" dir="2700000" algn="tl" rotWithShape="0">
              <a:prstClr val="black">
                <a:alpha val="40000"/>
              </a:prstClr>
            </a:outerShdw>
          </a:effectLst>
        </p:spPr>
        <p:txBody>
          <a:bodyPr/>
          <a:lstStyle/>
          <a:p>
            <a:fld id="{61DBA16F-89DC-4EBA-A98F-490188B8DEEB}" type="slidenum">
              <a:rPr lang="en-US" b="1" smtClean="0">
                <a:solidFill>
                  <a:schemeClr val="bg1"/>
                </a:solidFill>
                <a:effectLst>
                  <a:outerShdw blurRad="38100" dist="38100" dir="2700000" algn="tl">
                    <a:srgbClr val="000000">
                      <a:alpha val="43137"/>
                    </a:srgbClr>
                  </a:outerShdw>
                </a:effectLst>
              </a:rPr>
              <a:t>5</a:t>
            </a:fld>
            <a:endParaRPr lang="en-US" b="1" dirty="0">
              <a:solidFill>
                <a:schemeClr val="bg1"/>
              </a:solidFill>
              <a:effectLst>
                <a:outerShdw blurRad="38100" dist="38100" dir="2700000" algn="tl">
                  <a:srgbClr val="000000">
                    <a:alpha val="43137"/>
                  </a:srgbClr>
                </a:outerShdw>
              </a:effectLst>
            </a:endParaRPr>
          </a:p>
        </p:txBody>
      </p:sp>
      <p:sp>
        <p:nvSpPr>
          <p:cNvPr id="9" name="Rectangle 8"/>
          <p:cNvSpPr/>
          <p:nvPr/>
        </p:nvSpPr>
        <p:spPr>
          <a:xfrm>
            <a:off x="1193800" y="915694"/>
            <a:ext cx="6739467" cy="18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85333" y="6334364"/>
            <a:ext cx="6739467" cy="18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46375" y="313680"/>
            <a:ext cx="4617381" cy="400110"/>
          </a:xfrm>
          <a:prstGeom prst="rect">
            <a:avLst/>
          </a:prstGeom>
        </p:spPr>
        <p:txBody>
          <a:bodyPr wrap="square">
            <a:spAutoFit/>
          </a:bodyPr>
          <a:lstStyle/>
          <a:p>
            <a:pPr algn="ctr"/>
            <a:r>
              <a:rPr lang="en-US" sz="2000" b="1" dirty="0" smtClean="0">
                <a:solidFill>
                  <a:srgbClr val="883454"/>
                </a:solidFill>
                <a:effectLst>
                  <a:outerShdw blurRad="38100" dist="38100" dir="2700000" algn="tl">
                    <a:srgbClr val="000000">
                      <a:alpha val="43137"/>
                    </a:srgbClr>
                  </a:outerShdw>
                </a:effectLst>
                <a:latin typeface="arial" panose="020B0604020202020204" pitchFamily="34" charset="0"/>
              </a:rPr>
              <a:t>Tests on Synthetic Data</a:t>
            </a:r>
            <a:endParaRPr lang="en-US" sz="2000" b="1" dirty="0">
              <a:solidFill>
                <a:srgbClr val="883454"/>
              </a:solidFill>
              <a:effectLst>
                <a:outerShdw blurRad="38100" dist="38100" dir="2700000" algn="tl">
                  <a:srgbClr val="000000">
                    <a:alpha val="43137"/>
                  </a:srgbClr>
                </a:outerShdw>
              </a:effectLst>
            </a:endParaRPr>
          </a:p>
        </p:txBody>
      </p:sp>
      <p:sp>
        <p:nvSpPr>
          <p:cNvPr id="14" name="TextBox 13"/>
          <p:cNvSpPr txBox="1"/>
          <p:nvPr/>
        </p:nvSpPr>
        <p:spPr>
          <a:xfrm>
            <a:off x="235840" y="1383009"/>
            <a:ext cx="8655385" cy="369332"/>
          </a:xfrm>
          <a:prstGeom prst="rect">
            <a:avLst/>
          </a:prstGeom>
          <a:noFill/>
        </p:spPr>
        <p:txBody>
          <a:bodyPr wrap="square" rtlCol="0">
            <a:spAutoFit/>
          </a:bodyPr>
          <a:lstStyle/>
          <a:p>
            <a:pPr marL="285750" indent="-285750" algn="just">
              <a:buFont typeface="Arial" panose="020B0604020202020204" pitchFamily="34" charset="0"/>
              <a:buChar char="•"/>
            </a:pPr>
            <a:r>
              <a:rPr lang="en-US" b="1" dirty="0" smtClean="0">
                <a:solidFill>
                  <a:schemeClr val="tx2">
                    <a:lumMod val="50000"/>
                  </a:schemeClr>
                </a:solidFill>
                <a:latin typeface="Arial" panose="020B0604020202020204" pitchFamily="34" charset="0"/>
                <a:cs typeface="Arial" panose="020B0604020202020204" pitchFamily="34" charset="0"/>
              </a:rPr>
              <a:t>Synthetic, continuous dataset:</a:t>
            </a:r>
            <a:endParaRPr lang="en-US" b="1" dirty="0">
              <a:solidFill>
                <a:schemeClr val="tx2">
                  <a:lumMod val="50000"/>
                </a:schemeClr>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752" y="0"/>
            <a:ext cx="841248" cy="841248"/>
          </a:xfrm>
          <a:prstGeom prst="rect">
            <a:avLst/>
          </a:prstGeom>
        </p:spPr>
      </p:pic>
      <p:sp>
        <p:nvSpPr>
          <p:cNvPr id="13" name="Date Placeholder 3"/>
          <p:cNvSpPr>
            <a:spLocks noGrp="1"/>
          </p:cNvSpPr>
          <p:nvPr>
            <p:ph type="dt" sz="half" idx="10"/>
          </p:nvPr>
        </p:nvSpPr>
        <p:spPr>
          <a:xfrm>
            <a:off x="2935244" y="6421655"/>
            <a:ext cx="3613837" cy="365125"/>
          </a:xfrm>
          <a:effectLst>
            <a:outerShdw blurRad="50800" dist="38100" dir="2700000" algn="tl" rotWithShape="0">
              <a:prstClr val="black">
                <a:alpha val="40000"/>
              </a:prstClr>
            </a:outerShdw>
          </a:effectLst>
        </p:spPr>
        <p:txBody>
          <a:bodyPr/>
          <a:lstStyle/>
          <a:p>
            <a:r>
              <a:rPr lang="en-US" dirty="0">
                <a:solidFill>
                  <a:schemeClr val="bg1"/>
                </a:solidFill>
                <a:latin typeface="Verdana" panose="020B0604030504040204" pitchFamily="34" charset="0"/>
              </a:rPr>
              <a:t>06-13 September </a:t>
            </a:r>
            <a:r>
              <a:rPr lang="en-US" dirty="0" smtClean="0">
                <a:solidFill>
                  <a:schemeClr val="bg1"/>
                </a:solidFill>
                <a:latin typeface="Verdana" panose="020B0604030504040204" pitchFamily="34" charset="0"/>
              </a:rPr>
              <a:t>2015 </a:t>
            </a:r>
            <a:r>
              <a:rPr lang="en-US" dirty="0">
                <a:solidFill>
                  <a:schemeClr val="bg1"/>
                </a:solidFill>
                <a:latin typeface="Verdana" panose="020B0604030504040204" pitchFamily="34" charset="0"/>
              </a:rPr>
              <a:t>| </a:t>
            </a:r>
            <a:r>
              <a:rPr lang="en-US" dirty="0" err="1">
                <a:solidFill>
                  <a:schemeClr val="bg1"/>
                </a:solidFill>
                <a:latin typeface="Verdana" panose="020B0604030504040204" pitchFamily="34" charset="0"/>
              </a:rPr>
              <a:t>Mamaia</a:t>
            </a:r>
            <a:r>
              <a:rPr lang="en-US" dirty="0">
                <a:solidFill>
                  <a:schemeClr val="bg1"/>
                </a:solidFill>
                <a:latin typeface="Verdana" panose="020B0604030504040204" pitchFamily="34" charset="0"/>
              </a:rPr>
              <a:t>, ROMANIA</a:t>
            </a:r>
            <a:endParaRPr lang="en-US" dirty="0">
              <a:solidFill>
                <a:schemeClr val="bg1"/>
              </a:solidFill>
              <a:latin typeface="Century Gothic" panose="020B0502020202020204" pitchFamily="34" charset="0"/>
            </a:endParaRPr>
          </a:p>
          <a:p>
            <a:endParaRPr lang="en-US" b="1" dirty="0">
              <a:solidFill>
                <a:schemeClr val="bg1"/>
              </a:solidFill>
              <a:effectLst>
                <a:outerShdw blurRad="38100" dist="38100" dir="2700000" algn="tl">
                  <a:srgbClr val="000000">
                    <a:alpha val="43137"/>
                  </a:srgbClr>
                </a:outerShdw>
              </a:effectLst>
            </a:endParaRPr>
          </a:p>
        </p:txBody>
      </p:sp>
      <p:pic>
        <p:nvPicPr>
          <p:cNvPr id="15" name="Picture 2" descr="Institute of Space Sci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46"/>
            <a:ext cx="2075935" cy="8770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386" y="1832831"/>
            <a:ext cx="7405357" cy="3034982"/>
          </a:xfrm>
          <a:prstGeom prst="rect">
            <a:avLst/>
          </a:prstGeom>
        </p:spPr>
      </p:pic>
      <p:sp>
        <p:nvSpPr>
          <p:cNvPr id="16" name="TextBox 15"/>
          <p:cNvSpPr txBox="1"/>
          <p:nvPr/>
        </p:nvSpPr>
        <p:spPr>
          <a:xfrm>
            <a:off x="235840" y="4966669"/>
            <a:ext cx="8655385" cy="1200329"/>
          </a:xfrm>
          <a:prstGeom prst="rect">
            <a:avLst/>
          </a:prstGeom>
          <a:noFill/>
        </p:spPr>
        <p:txBody>
          <a:bodyPr wrap="square" rtlCol="0">
            <a:spAutoFit/>
          </a:bodyPr>
          <a:lstStyle/>
          <a:p>
            <a:pPr marL="285750" indent="-285750" algn="just">
              <a:buFont typeface="Arial" panose="020B0604020202020204" pitchFamily="34" charset="0"/>
              <a:buChar char="•"/>
            </a:pPr>
            <a:r>
              <a:rPr lang="en-US" b="1" dirty="0" smtClean="0">
                <a:solidFill>
                  <a:schemeClr val="tx2">
                    <a:lumMod val="50000"/>
                  </a:schemeClr>
                </a:solidFill>
                <a:latin typeface="Arial" panose="020B0604020202020204" pitchFamily="34" charset="0"/>
                <a:cs typeface="Arial" panose="020B0604020202020204" pitchFamily="34" charset="0"/>
              </a:rPr>
              <a:t>A superposition of sinusoids with added noise.</a:t>
            </a:r>
          </a:p>
          <a:p>
            <a:pPr marL="285750" indent="-285750" algn="just">
              <a:buFont typeface="Arial" panose="020B0604020202020204" pitchFamily="34" charset="0"/>
              <a:buChar char="•"/>
            </a:pPr>
            <a:endParaRPr lang="en-US" b="1" dirty="0">
              <a:solidFill>
                <a:schemeClr val="tx2">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b="1" dirty="0" smtClean="0">
                <a:solidFill>
                  <a:schemeClr val="tx2">
                    <a:lumMod val="50000"/>
                  </a:schemeClr>
                </a:solidFill>
                <a:latin typeface="Arial" panose="020B0604020202020204" pitchFamily="34" charset="0"/>
                <a:cs typeface="Arial" panose="020B0604020202020204" pitchFamily="34" charset="0"/>
              </a:rPr>
              <a:t>To this “data” we apply a series of gaps and re-compute the Amplitude Spectrum using all four methods.</a:t>
            </a:r>
            <a:endParaRPr lang="en-US" b="1"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7516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99CCFF"/>
            </a:gs>
          </a:gsLst>
          <a:lin ang="5400000" scaled="1"/>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ffectLst>
            <a:outerShdw blurRad="50800" dist="38100" dir="2700000" algn="tl" rotWithShape="0">
              <a:prstClr val="black">
                <a:alpha val="40000"/>
              </a:prstClr>
            </a:outerShdw>
          </a:effectLst>
        </p:spPr>
        <p:txBody>
          <a:bodyPr/>
          <a:lstStyle/>
          <a:p>
            <a:fld id="{61DBA16F-89DC-4EBA-A98F-490188B8DEEB}" type="slidenum">
              <a:rPr lang="en-US" b="1" smtClean="0">
                <a:solidFill>
                  <a:schemeClr val="bg1"/>
                </a:solidFill>
                <a:effectLst>
                  <a:outerShdw blurRad="38100" dist="38100" dir="2700000" algn="tl">
                    <a:srgbClr val="000000">
                      <a:alpha val="43137"/>
                    </a:srgbClr>
                  </a:outerShdw>
                </a:effectLst>
              </a:rPr>
              <a:t>6</a:t>
            </a:fld>
            <a:endParaRPr lang="en-US" b="1" dirty="0">
              <a:solidFill>
                <a:schemeClr val="bg1"/>
              </a:solidFill>
              <a:effectLst>
                <a:outerShdw blurRad="38100" dist="38100" dir="2700000" algn="tl">
                  <a:srgbClr val="000000">
                    <a:alpha val="43137"/>
                  </a:srgbClr>
                </a:outerShdw>
              </a:effectLst>
            </a:endParaRPr>
          </a:p>
        </p:txBody>
      </p:sp>
      <p:sp>
        <p:nvSpPr>
          <p:cNvPr id="9" name="Rectangle 8"/>
          <p:cNvSpPr/>
          <p:nvPr/>
        </p:nvSpPr>
        <p:spPr>
          <a:xfrm>
            <a:off x="1193800" y="915694"/>
            <a:ext cx="6739467" cy="18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85333" y="6334364"/>
            <a:ext cx="6739467" cy="18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46375" y="313680"/>
            <a:ext cx="4617381" cy="400110"/>
          </a:xfrm>
          <a:prstGeom prst="rect">
            <a:avLst/>
          </a:prstGeom>
        </p:spPr>
        <p:txBody>
          <a:bodyPr wrap="square">
            <a:spAutoFit/>
          </a:bodyPr>
          <a:lstStyle/>
          <a:p>
            <a:pPr algn="ctr"/>
            <a:r>
              <a:rPr lang="en-US" sz="2000" b="1" dirty="0" smtClean="0">
                <a:solidFill>
                  <a:srgbClr val="883454"/>
                </a:solidFill>
                <a:effectLst>
                  <a:outerShdw blurRad="38100" dist="38100" dir="2700000" algn="tl">
                    <a:srgbClr val="000000">
                      <a:alpha val="43137"/>
                    </a:srgbClr>
                  </a:outerShdw>
                </a:effectLst>
                <a:latin typeface="arial" panose="020B0604020202020204" pitchFamily="34" charset="0"/>
              </a:rPr>
              <a:t>Tests on Synthetic Data</a:t>
            </a:r>
            <a:endParaRPr lang="en-US" sz="2000" b="1" dirty="0">
              <a:solidFill>
                <a:srgbClr val="883454"/>
              </a:solidFill>
              <a:effectLst>
                <a:outerShdw blurRad="38100" dist="38100" dir="2700000" algn="tl">
                  <a:srgbClr val="000000">
                    <a:alpha val="43137"/>
                  </a:srgbClr>
                </a:outerShdw>
              </a:effectLst>
            </a:endParaRPr>
          </a:p>
        </p:txBody>
      </p:sp>
      <p:sp>
        <p:nvSpPr>
          <p:cNvPr id="14" name="TextBox 13"/>
          <p:cNvSpPr txBox="1"/>
          <p:nvPr/>
        </p:nvSpPr>
        <p:spPr>
          <a:xfrm>
            <a:off x="235839" y="1599907"/>
            <a:ext cx="3899555" cy="4247317"/>
          </a:xfrm>
          <a:prstGeom prst="rect">
            <a:avLst/>
          </a:prstGeom>
          <a:noFill/>
        </p:spPr>
        <p:txBody>
          <a:bodyPr wrap="square" rtlCol="0">
            <a:spAutoFit/>
          </a:bodyPr>
          <a:lstStyle/>
          <a:p>
            <a:pPr marL="285750" indent="-285750" algn="just">
              <a:buFont typeface="Arial" panose="020B0604020202020204" pitchFamily="34" charset="0"/>
              <a:buChar char="•"/>
            </a:pPr>
            <a:r>
              <a:rPr lang="en-US" b="1" dirty="0" smtClean="0">
                <a:solidFill>
                  <a:schemeClr val="tx2">
                    <a:lumMod val="50000"/>
                  </a:schemeClr>
                </a:solidFill>
                <a:latin typeface="Arial" panose="020B0604020202020204" pitchFamily="34" charset="0"/>
                <a:cs typeface="Arial" panose="020B0604020202020204" pitchFamily="34" charset="0"/>
              </a:rPr>
              <a:t>In the case of a single large gap, ZTR and LST obtain good results, even for gaps of 90%.</a:t>
            </a:r>
          </a:p>
          <a:p>
            <a:pPr marL="285750" indent="-285750" algn="just">
              <a:buFont typeface="Arial" panose="020B0604020202020204" pitchFamily="34" charset="0"/>
              <a:buChar char="•"/>
            </a:pPr>
            <a:endParaRPr lang="en-US" b="1" dirty="0" smtClean="0">
              <a:solidFill>
                <a:schemeClr val="tx2">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b="1" dirty="0" smtClean="0">
                <a:solidFill>
                  <a:schemeClr val="tx2">
                    <a:lumMod val="50000"/>
                  </a:schemeClr>
                </a:solidFill>
                <a:latin typeface="Arial" panose="020B0604020202020204" pitchFamily="34" charset="0"/>
                <a:cs typeface="Arial" panose="020B0604020202020204" pitchFamily="34" charset="0"/>
              </a:rPr>
              <a:t>The drawback is a decrease of the Signal-to-Noise Ratio.</a:t>
            </a:r>
            <a:endParaRPr lang="en-US" b="1" dirty="0">
              <a:solidFill>
                <a:schemeClr val="tx2">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b="1" dirty="0" smtClean="0">
              <a:solidFill>
                <a:schemeClr val="tx2">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b="1" dirty="0" smtClean="0">
                <a:solidFill>
                  <a:schemeClr val="tx2">
                    <a:lumMod val="50000"/>
                  </a:schemeClr>
                </a:solidFill>
                <a:latin typeface="Arial" panose="020B0604020202020204" pitchFamily="34" charset="0"/>
                <a:cs typeface="Arial" panose="020B0604020202020204" pitchFamily="34" charset="0"/>
              </a:rPr>
              <a:t>FFT and DFT show a bias dependent on the gap size.</a:t>
            </a:r>
            <a:endParaRPr lang="en-US" b="1" dirty="0">
              <a:solidFill>
                <a:schemeClr val="tx2">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b="1" dirty="0" smtClean="0">
              <a:solidFill>
                <a:schemeClr val="tx2">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b="1" dirty="0" smtClean="0">
                <a:solidFill>
                  <a:schemeClr val="tx2">
                    <a:lumMod val="50000"/>
                  </a:schemeClr>
                </a:solidFill>
                <a:latin typeface="Arial" panose="020B0604020202020204" pitchFamily="34" charset="0"/>
                <a:cs typeface="Arial" panose="020B0604020202020204" pitchFamily="34" charset="0"/>
              </a:rPr>
              <a:t>This behavior of all four methods is the same for all four synthetic harmonics.</a:t>
            </a:r>
          </a:p>
          <a:p>
            <a:pPr marL="285750" indent="-285750" algn="just">
              <a:buFont typeface="Arial" panose="020B0604020202020204" pitchFamily="34" charset="0"/>
              <a:buChar char="•"/>
            </a:pPr>
            <a:endParaRPr lang="en-US" b="1" dirty="0">
              <a:solidFill>
                <a:schemeClr val="tx2">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b="1" dirty="0">
              <a:solidFill>
                <a:schemeClr val="tx2">
                  <a:lumMod val="50000"/>
                </a:schemeClr>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752" y="0"/>
            <a:ext cx="841248" cy="841248"/>
          </a:xfrm>
          <a:prstGeom prst="rect">
            <a:avLst/>
          </a:prstGeom>
        </p:spPr>
      </p:pic>
      <p:sp>
        <p:nvSpPr>
          <p:cNvPr id="13" name="Date Placeholder 3"/>
          <p:cNvSpPr>
            <a:spLocks noGrp="1"/>
          </p:cNvSpPr>
          <p:nvPr>
            <p:ph type="dt" sz="half" idx="10"/>
          </p:nvPr>
        </p:nvSpPr>
        <p:spPr>
          <a:xfrm>
            <a:off x="2935244" y="6421655"/>
            <a:ext cx="3613837" cy="365125"/>
          </a:xfrm>
          <a:effectLst>
            <a:outerShdw blurRad="50800" dist="38100" dir="2700000" algn="tl" rotWithShape="0">
              <a:prstClr val="black">
                <a:alpha val="40000"/>
              </a:prstClr>
            </a:outerShdw>
          </a:effectLst>
        </p:spPr>
        <p:txBody>
          <a:bodyPr/>
          <a:lstStyle/>
          <a:p>
            <a:r>
              <a:rPr lang="en-US" dirty="0">
                <a:solidFill>
                  <a:schemeClr val="bg1"/>
                </a:solidFill>
                <a:latin typeface="Verdana" panose="020B0604030504040204" pitchFamily="34" charset="0"/>
              </a:rPr>
              <a:t>06-13 September </a:t>
            </a:r>
            <a:r>
              <a:rPr lang="en-US" dirty="0" smtClean="0">
                <a:solidFill>
                  <a:schemeClr val="bg1"/>
                </a:solidFill>
                <a:latin typeface="Verdana" panose="020B0604030504040204" pitchFamily="34" charset="0"/>
              </a:rPr>
              <a:t>2015 </a:t>
            </a:r>
            <a:r>
              <a:rPr lang="en-US" dirty="0">
                <a:solidFill>
                  <a:schemeClr val="bg1"/>
                </a:solidFill>
                <a:latin typeface="Verdana" panose="020B0604030504040204" pitchFamily="34" charset="0"/>
              </a:rPr>
              <a:t>| </a:t>
            </a:r>
            <a:r>
              <a:rPr lang="en-US" dirty="0" err="1">
                <a:solidFill>
                  <a:schemeClr val="bg1"/>
                </a:solidFill>
                <a:latin typeface="Verdana" panose="020B0604030504040204" pitchFamily="34" charset="0"/>
              </a:rPr>
              <a:t>Mamaia</a:t>
            </a:r>
            <a:r>
              <a:rPr lang="en-US" dirty="0">
                <a:solidFill>
                  <a:schemeClr val="bg1"/>
                </a:solidFill>
                <a:latin typeface="Verdana" panose="020B0604030504040204" pitchFamily="34" charset="0"/>
              </a:rPr>
              <a:t>, ROMANIA</a:t>
            </a:r>
            <a:endParaRPr lang="en-US" dirty="0">
              <a:solidFill>
                <a:schemeClr val="bg1"/>
              </a:solidFill>
              <a:latin typeface="Century Gothic" panose="020B0502020202020204" pitchFamily="34" charset="0"/>
            </a:endParaRPr>
          </a:p>
          <a:p>
            <a:endParaRPr lang="en-US" b="1" dirty="0">
              <a:solidFill>
                <a:schemeClr val="bg1"/>
              </a:solidFill>
              <a:effectLst>
                <a:outerShdw blurRad="38100" dist="38100" dir="2700000" algn="tl">
                  <a:srgbClr val="000000">
                    <a:alpha val="43137"/>
                  </a:srgbClr>
                </a:outerShdw>
              </a:effectLst>
            </a:endParaRPr>
          </a:p>
        </p:txBody>
      </p:sp>
      <p:pic>
        <p:nvPicPr>
          <p:cNvPr id="15" name="Picture 2" descr="Institute of Space Sci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46"/>
            <a:ext cx="2075935" cy="8770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5395" y="1159837"/>
            <a:ext cx="4824991" cy="248532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5394" y="3645166"/>
            <a:ext cx="4824991" cy="2547749"/>
          </a:xfrm>
          <a:prstGeom prst="rect">
            <a:avLst/>
          </a:prstGeom>
        </p:spPr>
      </p:pic>
    </p:spTree>
    <p:extLst>
      <p:ext uri="{BB962C8B-B14F-4D97-AF65-F5344CB8AC3E}">
        <p14:creationId xmlns:p14="http://schemas.microsoft.com/office/powerpoint/2010/main" val="1910610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99CCFF"/>
            </a:gs>
          </a:gsLst>
          <a:lin ang="5400000" scaled="1"/>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ffectLst>
            <a:outerShdw blurRad="50800" dist="38100" dir="2700000" algn="tl" rotWithShape="0">
              <a:prstClr val="black">
                <a:alpha val="40000"/>
              </a:prstClr>
            </a:outerShdw>
          </a:effectLst>
        </p:spPr>
        <p:txBody>
          <a:bodyPr/>
          <a:lstStyle/>
          <a:p>
            <a:fld id="{61DBA16F-89DC-4EBA-A98F-490188B8DEEB}" type="slidenum">
              <a:rPr lang="en-US" b="1" smtClean="0">
                <a:solidFill>
                  <a:schemeClr val="bg1"/>
                </a:solidFill>
                <a:effectLst>
                  <a:outerShdw blurRad="38100" dist="38100" dir="2700000" algn="tl">
                    <a:srgbClr val="000000">
                      <a:alpha val="43137"/>
                    </a:srgbClr>
                  </a:outerShdw>
                </a:effectLst>
              </a:rPr>
              <a:t>7</a:t>
            </a:fld>
            <a:endParaRPr lang="en-US" b="1" dirty="0">
              <a:solidFill>
                <a:schemeClr val="bg1"/>
              </a:solidFill>
              <a:effectLst>
                <a:outerShdw blurRad="38100" dist="38100" dir="2700000" algn="tl">
                  <a:srgbClr val="000000">
                    <a:alpha val="43137"/>
                  </a:srgbClr>
                </a:outerShdw>
              </a:effectLst>
            </a:endParaRPr>
          </a:p>
        </p:txBody>
      </p:sp>
      <p:sp>
        <p:nvSpPr>
          <p:cNvPr id="9" name="Rectangle 8"/>
          <p:cNvSpPr/>
          <p:nvPr/>
        </p:nvSpPr>
        <p:spPr>
          <a:xfrm>
            <a:off x="1193800" y="915694"/>
            <a:ext cx="6739467" cy="18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85333" y="6334364"/>
            <a:ext cx="6739467" cy="18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46375" y="313680"/>
            <a:ext cx="4617381" cy="400110"/>
          </a:xfrm>
          <a:prstGeom prst="rect">
            <a:avLst/>
          </a:prstGeom>
        </p:spPr>
        <p:txBody>
          <a:bodyPr wrap="square">
            <a:spAutoFit/>
          </a:bodyPr>
          <a:lstStyle/>
          <a:p>
            <a:pPr algn="ctr"/>
            <a:r>
              <a:rPr lang="en-US" sz="2000" b="1" dirty="0">
                <a:solidFill>
                  <a:srgbClr val="883454"/>
                </a:solidFill>
                <a:effectLst>
                  <a:outerShdw blurRad="38100" dist="38100" dir="2700000" algn="tl">
                    <a:srgbClr val="000000">
                      <a:alpha val="43137"/>
                    </a:srgbClr>
                  </a:outerShdw>
                </a:effectLst>
                <a:latin typeface="arial" panose="020B0604020202020204" pitchFamily="34" charset="0"/>
              </a:rPr>
              <a:t>Tests on Synthetic Data</a:t>
            </a:r>
            <a:endParaRPr lang="en-US" sz="2000" b="1" dirty="0">
              <a:solidFill>
                <a:srgbClr val="883454"/>
              </a:solidFill>
              <a:effectLst>
                <a:outerShdw blurRad="38100" dist="38100" dir="2700000" algn="tl">
                  <a:srgbClr val="000000">
                    <a:alpha val="43137"/>
                  </a:srgbClr>
                </a:outerShdw>
              </a:effectLst>
            </a:endParaRPr>
          </a:p>
        </p:txBody>
      </p:sp>
      <p:sp>
        <p:nvSpPr>
          <p:cNvPr id="14" name="TextBox 13"/>
          <p:cNvSpPr txBox="1"/>
          <p:nvPr/>
        </p:nvSpPr>
        <p:spPr>
          <a:xfrm>
            <a:off x="235840" y="1251203"/>
            <a:ext cx="8655385" cy="2308324"/>
          </a:xfrm>
          <a:prstGeom prst="rect">
            <a:avLst/>
          </a:prstGeom>
          <a:noFill/>
        </p:spPr>
        <p:txBody>
          <a:bodyPr wrap="square" rtlCol="0">
            <a:spAutoFit/>
          </a:bodyPr>
          <a:lstStyle/>
          <a:p>
            <a:pPr marL="285750" indent="-285750" algn="just">
              <a:buFont typeface="Arial" panose="020B0604020202020204" pitchFamily="34" charset="0"/>
              <a:buChar char="•"/>
            </a:pPr>
            <a:r>
              <a:rPr lang="en-US" b="1" dirty="0" smtClean="0">
                <a:solidFill>
                  <a:schemeClr val="tx2">
                    <a:lumMod val="50000"/>
                  </a:schemeClr>
                </a:solidFill>
                <a:latin typeface="Arial" panose="020B0604020202020204" pitchFamily="34" charset="0"/>
                <a:cs typeface="Arial" panose="020B0604020202020204" pitchFamily="34" charset="0"/>
              </a:rPr>
              <a:t>A more in-depth analysis shows a growth of the side-lobes associated with each harmonic as the gap size increases for the ZTR and LST.</a:t>
            </a:r>
          </a:p>
          <a:p>
            <a:pPr marL="285750" indent="-285750" algn="just">
              <a:buFont typeface="Arial" panose="020B0604020202020204" pitchFamily="34" charset="0"/>
              <a:buChar char="•"/>
            </a:pPr>
            <a:endParaRPr lang="en-US" b="1" dirty="0" smtClean="0">
              <a:solidFill>
                <a:schemeClr val="tx2">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b="1" dirty="0" smtClean="0">
                <a:solidFill>
                  <a:schemeClr val="tx2">
                    <a:lumMod val="50000"/>
                  </a:schemeClr>
                </a:solidFill>
                <a:latin typeface="Arial" panose="020B0604020202020204" pitchFamily="34" charset="0"/>
                <a:cs typeface="Arial" panose="020B0604020202020204" pitchFamily="34" charset="0"/>
              </a:rPr>
              <a:t>For applications where we need to find the amplitude of a dominant harmonic with a known frequency, LST and ZTR are likely to perform well even in the case of extremely large data gaps (~90%).</a:t>
            </a:r>
            <a:endParaRPr lang="en-US" b="1" dirty="0">
              <a:solidFill>
                <a:schemeClr val="tx2">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b="1" dirty="0" smtClean="0">
              <a:solidFill>
                <a:schemeClr val="tx2">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b="1" dirty="0" smtClean="0">
                <a:solidFill>
                  <a:schemeClr val="tx2">
                    <a:lumMod val="50000"/>
                  </a:schemeClr>
                </a:solidFill>
                <a:latin typeface="Arial" panose="020B0604020202020204" pitchFamily="34" charset="0"/>
                <a:cs typeface="Arial" panose="020B0604020202020204" pitchFamily="34" charset="0"/>
              </a:rPr>
              <a:t>This is achieved at the cost of an increase in side-lobe level.</a:t>
            </a:r>
            <a:endParaRPr lang="en-US" b="1" dirty="0">
              <a:solidFill>
                <a:schemeClr val="tx2">
                  <a:lumMod val="50000"/>
                </a:schemeClr>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752" y="0"/>
            <a:ext cx="841248" cy="841248"/>
          </a:xfrm>
          <a:prstGeom prst="rect">
            <a:avLst/>
          </a:prstGeom>
        </p:spPr>
      </p:pic>
      <p:sp>
        <p:nvSpPr>
          <p:cNvPr id="13" name="Date Placeholder 3"/>
          <p:cNvSpPr>
            <a:spLocks noGrp="1"/>
          </p:cNvSpPr>
          <p:nvPr>
            <p:ph type="dt" sz="half" idx="10"/>
          </p:nvPr>
        </p:nvSpPr>
        <p:spPr>
          <a:xfrm>
            <a:off x="2935244" y="6421655"/>
            <a:ext cx="3613837" cy="365125"/>
          </a:xfrm>
          <a:effectLst>
            <a:outerShdw blurRad="50800" dist="38100" dir="2700000" algn="tl" rotWithShape="0">
              <a:prstClr val="black">
                <a:alpha val="40000"/>
              </a:prstClr>
            </a:outerShdw>
          </a:effectLst>
        </p:spPr>
        <p:txBody>
          <a:bodyPr/>
          <a:lstStyle/>
          <a:p>
            <a:r>
              <a:rPr lang="en-US" dirty="0">
                <a:solidFill>
                  <a:schemeClr val="bg1"/>
                </a:solidFill>
                <a:latin typeface="Verdana" panose="020B0604030504040204" pitchFamily="34" charset="0"/>
              </a:rPr>
              <a:t>06-13 September </a:t>
            </a:r>
            <a:r>
              <a:rPr lang="en-US" dirty="0" smtClean="0">
                <a:solidFill>
                  <a:schemeClr val="bg1"/>
                </a:solidFill>
                <a:latin typeface="Verdana" panose="020B0604030504040204" pitchFamily="34" charset="0"/>
              </a:rPr>
              <a:t>2015 </a:t>
            </a:r>
            <a:r>
              <a:rPr lang="en-US" dirty="0">
                <a:solidFill>
                  <a:schemeClr val="bg1"/>
                </a:solidFill>
                <a:latin typeface="Verdana" panose="020B0604030504040204" pitchFamily="34" charset="0"/>
              </a:rPr>
              <a:t>| </a:t>
            </a:r>
            <a:r>
              <a:rPr lang="en-US" dirty="0" err="1">
                <a:solidFill>
                  <a:schemeClr val="bg1"/>
                </a:solidFill>
                <a:latin typeface="Verdana" panose="020B0604030504040204" pitchFamily="34" charset="0"/>
              </a:rPr>
              <a:t>Mamaia</a:t>
            </a:r>
            <a:r>
              <a:rPr lang="en-US" dirty="0">
                <a:solidFill>
                  <a:schemeClr val="bg1"/>
                </a:solidFill>
                <a:latin typeface="Verdana" panose="020B0604030504040204" pitchFamily="34" charset="0"/>
              </a:rPr>
              <a:t>, ROMANIA</a:t>
            </a:r>
            <a:endParaRPr lang="en-US" dirty="0">
              <a:solidFill>
                <a:schemeClr val="bg1"/>
              </a:solidFill>
              <a:latin typeface="Century Gothic" panose="020B0502020202020204" pitchFamily="34" charset="0"/>
            </a:endParaRPr>
          </a:p>
          <a:p>
            <a:endParaRPr lang="en-US" b="1" dirty="0">
              <a:solidFill>
                <a:schemeClr val="bg1"/>
              </a:solidFill>
              <a:effectLst>
                <a:outerShdw blurRad="38100" dist="38100" dir="2700000" algn="tl">
                  <a:srgbClr val="000000">
                    <a:alpha val="43137"/>
                  </a:srgbClr>
                </a:outerShdw>
              </a:effectLst>
            </a:endParaRPr>
          </a:p>
        </p:txBody>
      </p:sp>
      <p:pic>
        <p:nvPicPr>
          <p:cNvPr id="15" name="Picture 2" descr="Institute of Space Sci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46"/>
            <a:ext cx="2075935" cy="87708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40" y="3954187"/>
            <a:ext cx="4497184" cy="2311173"/>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72841" y="3950487"/>
            <a:ext cx="4871159" cy="2308145"/>
          </a:xfrm>
          <a:prstGeom prst="rect">
            <a:avLst/>
          </a:prstGeom>
        </p:spPr>
      </p:pic>
    </p:spTree>
    <p:extLst>
      <p:ext uri="{BB962C8B-B14F-4D97-AF65-F5344CB8AC3E}">
        <p14:creationId xmlns:p14="http://schemas.microsoft.com/office/powerpoint/2010/main" val="2753706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99CCFF"/>
            </a:gs>
          </a:gsLst>
          <a:lin ang="5400000" scaled="1"/>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ffectLst>
            <a:outerShdw blurRad="50800" dist="38100" dir="2700000" algn="tl" rotWithShape="0">
              <a:prstClr val="black">
                <a:alpha val="40000"/>
              </a:prstClr>
            </a:outerShdw>
          </a:effectLst>
        </p:spPr>
        <p:txBody>
          <a:bodyPr/>
          <a:lstStyle/>
          <a:p>
            <a:fld id="{61DBA16F-89DC-4EBA-A98F-490188B8DEEB}" type="slidenum">
              <a:rPr lang="en-US" b="1" smtClean="0">
                <a:solidFill>
                  <a:schemeClr val="bg1"/>
                </a:solidFill>
                <a:effectLst>
                  <a:outerShdw blurRad="38100" dist="38100" dir="2700000" algn="tl">
                    <a:srgbClr val="000000">
                      <a:alpha val="43137"/>
                    </a:srgbClr>
                  </a:outerShdw>
                </a:effectLst>
              </a:rPr>
              <a:t>8</a:t>
            </a:fld>
            <a:endParaRPr lang="en-US" b="1" dirty="0">
              <a:solidFill>
                <a:schemeClr val="bg1"/>
              </a:solidFill>
              <a:effectLst>
                <a:outerShdw blurRad="38100" dist="38100" dir="2700000" algn="tl">
                  <a:srgbClr val="000000">
                    <a:alpha val="43137"/>
                  </a:srgbClr>
                </a:outerShdw>
              </a:effectLst>
            </a:endParaRPr>
          </a:p>
        </p:txBody>
      </p:sp>
      <p:sp>
        <p:nvSpPr>
          <p:cNvPr id="9" name="Rectangle 8"/>
          <p:cNvSpPr/>
          <p:nvPr/>
        </p:nvSpPr>
        <p:spPr>
          <a:xfrm>
            <a:off x="1193800" y="915694"/>
            <a:ext cx="6739467" cy="18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85333" y="6334364"/>
            <a:ext cx="6739467" cy="18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7991" y="1320121"/>
            <a:ext cx="8655385" cy="646331"/>
          </a:xfrm>
          <a:prstGeom prst="rect">
            <a:avLst/>
          </a:prstGeom>
          <a:noFill/>
        </p:spPr>
        <p:txBody>
          <a:bodyPr wrap="square" rtlCol="0">
            <a:spAutoFit/>
          </a:bodyPr>
          <a:lstStyle/>
          <a:p>
            <a:pPr marL="285750" indent="-285750" algn="just">
              <a:buFont typeface="Arial" panose="020B0604020202020204" pitchFamily="34" charset="0"/>
              <a:buChar char="•"/>
            </a:pPr>
            <a:r>
              <a:rPr lang="en-US" b="1" dirty="0" smtClean="0">
                <a:solidFill>
                  <a:schemeClr val="tx2">
                    <a:lumMod val="50000"/>
                  </a:schemeClr>
                </a:solidFill>
                <a:latin typeface="Arial" panose="020B0604020202020204" pitchFamily="34" charset="0"/>
                <a:cs typeface="Arial" panose="020B0604020202020204" pitchFamily="34" charset="0"/>
              </a:rPr>
              <a:t>Another frequently encountered situation is the presence of multiple, small gaps of varying size and position.</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752" y="0"/>
            <a:ext cx="841248" cy="841248"/>
          </a:xfrm>
          <a:prstGeom prst="rect">
            <a:avLst/>
          </a:prstGeom>
        </p:spPr>
      </p:pic>
      <p:sp>
        <p:nvSpPr>
          <p:cNvPr id="13" name="Date Placeholder 3"/>
          <p:cNvSpPr>
            <a:spLocks noGrp="1"/>
          </p:cNvSpPr>
          <p:nvPr>
            <p:ph type="dt" sz="half" idx="10"/>
          </p:nvPr>
        </p:nvSpPr>
        <p:spPr>
          <a:xfrm>
            <a:off x="2935244" y="6421655"/>
            <a:ext cx="3613837" cy="365125"/>
          </a:xfrm>
          <a:effectLst>
            <a:outerShdw blurRad="50800" dist="38100" dir="2700000" algn="tl" rotWithShape="0">
              <a:prstClr val="black">
                <a:alpha val="40000"/>
              </a:prstClr>
            </a:outerShdw>
          </a:effectLst>
        </p:spPr>
        <p:txBody>
          <a:bodyPr/>
          <a:lstStyle/>
          <a:p>
            <a:r>
              <a:rPr lang="en-US" dirty="0">
                <a:solidFill>
                  <a:schemeClr val="bg1"/>
                </a:solidFill>
                <a:latin typeface="Verdana" panose="020B0604030504040204" pitchFamily="34" charset="0"/>
              </a:rPr>
              <a:t>06-13 September </a:t>
            </a:r>
            <a:r>
              <a:rPr lang="en-US" dirty="0" smtClean="0">
                <a:solidFill>
                  <a:schemeClr val="bg1"/>
                </a:solidFill>
                <a:latin typeface="Verdana" panose="020B0604030504040204" pitchFamily="34" charset="0"/>
              </a:rPr>
              <a:t>2015 </a:t>
            </a:r>
            <a:r>
              <a:rPr lang="en-US" dirty="0">
                <a:solidFill>
                  <a:schemeClr val="bg1"/>
                </a:solidFill>
                <a:latin typeface="Verdana" panose="020B0604030504040204" pitchFamily="34" charset="0"/>
              </a:rPr>
              <a:t>| </a:t>
            </a:r>
            <a:r>
              <a:rPr lang="en-US" dirty="0" err="1">
                <a:solidFill>
                  <a:schemeClr val="bg1"/>
                </a:solidFill>
                <a:latin typeface="Verdana" panose="020B0604030504040204" pitchFamily="34" charset="0"/>
              </a:rPr>
              <a:t>Mamaia</a:t>
            </a:r>
            <a:r>
              <a:rPr lang="en-US" dirty="0">
                <a:solidFill>
                  <a:schemeClr val="bg1"/>
                </a:solidFill>
                <a:latin typeface="Verdana" panose="020B0604030504040204" pitchFamily="34" charset="0"/>
              </a:rPr>
              <a:t>, ROMANIA</a:t>
            </a:r>
            <a:endParaRPr lang="en-US" dirty="0">
              <a:solidFill>
                <a:schemeClr val="bg1"/>
              </a:solidFill>
              <a:latin typeface="Century Gothic" panose="020B0502020202020204" pitchFamily="34" charset="0"/>
            </a:endParaRPr>
          </a:p>
          <a:p>
            <a:endParaRPr lang="en-US" b="1" dirty="0">
              <a:solidFill>
                <a:schemeClr val="bg1"/>
              </a:solidFill>
              <a:effectLst>
                <a:outerShdw blurRad="38100" dist="38100" dir="2700000" algn="tl">
                  <a:srgbClr val="000000">
                    <a:alpha val="43137"/>
                  </a:srgbClr>
                </a:outerShdw>
              </a:effectLst>
            </a:endParaRPr>
          </a:p>
        </p:txBody>
      </p:sp>
      <p:pic>
        <p:nvPicPr>
          <p:cNvPr id="15" name="Picture 2" descr="Institute of Space Sci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46"/>
            <a:ext cx="2075935" cy="87708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2246375" y="313680"/>
            <a:ext cx="4617381" cy="400110"/>
          </a:xfrm>
          <a:prstGeom prst="rect">
            <a:avLst/>
          </a:prstGeom>
        </p:spPr>
        <p:txBody>
          <a:bodyPr wrap="square">
            <a:spAutoFit/>
          </a:bodyPr>
          <a:lstStyle/>
          <a:p>
            <a:pPr algn="ctr"/>
            <a:r>
              <a:rPr lang="en-US" sz="2000" b="1" dirty="0">
                <a:solidFill>
                  <a:srgbClr val="883454"/>
                </a:solidFill>
                <a:effectLst>
                  <a:outerShdw blurRad="38100" dist="38100" dir="2700000" algn="tl">
                    <a:srgbClr val="000000">
                      <a:alpha val="43137"/>
                    </a:srgbClr>
                  </a:outerShdw>
                </a:effectLst>
                <a:latin typeface="arial" panose="020B0604020202020204" pitchFamily="34" charset="0"/>
              </a:rPr>
              <a:t>Tests on Synthetic Data</a:t>
            </a:r>
            <a:endParaRPr lang="en-US" sz="2000" b="1" dirty="0">
              <a:solidFill>
                <a:srgbClr val="883454"/>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144881"/>
            <a:ext cx="4692541" cy="2120479"/>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92541" y="1817645"/>
            <a:ext cx="4448467" cy="4447716"/>
          </a:xfrm>
          <a:prstGeom prst="rect">
            <a:avLst/>
          </a:prstGeom>
        </p:spPr>
      </p:pic>
      <p:sp>
        <p:nvSpPr>
          <p:cNvPr id="7" name="Rectangle 6"/>
          <p:cNvSpPr/>
          <p:nvPr/>
        </p:nvSpPr>
        <p:spPr>
          <a:xfrm>
            <a:off x="67991" y="1914905"/>
            <a:ext cx="4624550" cy="2031325"/>
          </a:xfrm>
          <a:prstGeom prst="rect">
            <a:avLst/>
          </a:prstGeom>
        </p:spPr>
        <p:txBody>
          <a:bodyPr wrap="square">
            <a:spAutoFit/>
          </a:bodyPr>
          <a:lstStyle/>
          <a:p>
            <a:pPr marL="285750" indent="-285750" algn="just">
              <a:buFont typeface="Arial" panose="020B0604020202020204" pitchFamily="34" charset="0"/>
              <a:buChar char="•"/>
            </a:pPr>
            <a:endParaRPr lang="en-US" b="1" dirty="0" smtClean="0">
              <a:solidFill>
                <a:schemeClr val="tx2">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b="1" dirty="0" smtClean="0">
                <a:solidFill>
                  <a:schemeClr val="tx2">
                    <a:lumMod val="50000"/>
                  </a:schemeClr>
                </a:solidFill>
                <a:latin typeface="Arial" panose="020B0604020202020204" pitchFamily="34" charset="0"/>
                <a:cs typeface="Arial" panose="020B0604020202020204" pitchFamily="34" charset="0"/>
              </a:rPr>
              <a:t>We simulate this scenario by applying gaps distributed in accordance with a gamma distribution.</a:t>
            </a:r>
          </a:p>
          <a:p>
            <a:pPr marL="285750" indent="-285750" algn="just">
              <a:buFont typeface="Arial" panose="020B0604020202020204" pitchFamily="34" charset="0"/>
              <a:buChar char="•"/>
            </a:pPr>
            <a:endParaRPr lang="en-US" b="1" dirty="0" smtClean="0">
              <a:solidFill>
                <a:schemeClr val="tx2">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b="1" dirty="0" smtClean="0">
                <a:solidFill>
                  <a:schemeClr val="tx2">
                    <a:lumMod val="50000"/>
                  </a:schemeClr>
                </a:solidFill>
                <a:latin typeface="Arial" panose="020B0604020202020204" pitchFamily="34" charset="0"/>
                <a:cs typeface="Arial" panose="020B0604020202020204" pitchFamily="34" charset="0"/>
              </a:rPr>
              <a:t>The resulting time series are analyzed with the four methods tested.</a:t>
            </a:r>
            <a:endParaRPr lang="en-US" dirty="0"/>
          </a:p>
        </p:txBody>
      </p:sp>
    </p:spTree>
    <p:extLst>
      <p:ext uri="{BB962C8B-B14F-4D97-AF65-F5344CB8AC3E}">
        <p14:creationId xmlns:p14="http://schemas.microsoft.com/office/powerpoint/2010/main" val="2011909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99CCFF"/>
            </a:gs>
          </a:gsLst>
          <a:lin ang="5400000" scaled="1"/>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ffectLst>
            <a:outerShdw blurRad="50800" dist="38100" dir="2700000" algn="tl" rotWithShape="0">
              <a:prstClr val="black">
                <a:alpha val="40000"/>
              </a:prstClr>
            </a:outerShdw>
          </a:effectLst>
        </p:spPr>
        <p:txBody>
          <a:bodyPr/>
          <a:lstStyle/>
          <a:p>
            <a:fld id="{61DBA16F-89DC-4EBA-A98F-490188B8DEEB}" type="slidenum">
              <a:rPr lang="en-US" b="1" smtClean="0">
                <a:solidFill>
                  <a:schemeClr val="bg1"/>
                </a:solidFill>
                <a:effectLst>
                  <a:outerShdw blurRad="38100" dist="38100" dir="2700000" algn="tl">
                    <a:srgbClr val="000000">
                      <a:alpha val="43137"/>
                    </a:srgbClr>
                  </a:outerShdw>
                </a:effectLst>
              </a:rPr>
              <a:t>9</a:t>
            </a:fld>
            <a:endParaRPr lang="en-US" b="1" dirty="0">
              <a:solidFill>
                <a:schemeClr val="bg1"/>
              </a:solidFill>
              <a:effectLst>
                <a:outerShdw blurRad="38100" dist="38100" dir="2700000" algn="tl">
                  <a:srgbClr val="000000">
                    <a:alpha val="43137"/>
                  </a:srgbClr>
                </a:outerShdw>
              </a:effectLst>
            </a:endParaRPr>
          </a:p>
        </p:txBody>
      </p:sp>
      <p:sp>
        <p:nvSpPr>
          <p:cNvPr id="9" name="Rectangle 8"/>
          <p:cNvSpPr/>
          <p:nvPr/>
        </p:nvSpPr>
        <p:spPr>
          <a:xfrm>
            <a:off x="1193800" y="915694"/>
            <a:ext cx="6739467" cy="18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85333" y="6334364"/>
            <a:ext cx="6739467" cy="18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46375" y="313680"/>
            <a:ext cx="4617381" cy="400110"/>
          </a:xfrm>
          <a:prstGeom prst="rect">
            <a:avLst/>
          </a:prstGeom>
        </p:spPr>
        <p:txBody>
          <a:bodyPr wrap="square">
            <a:spAutoFit/>
          </a:bodyPr>
          <a:lstStyle/>
          <a:p>
            <a:pPr algn="ctr"/>
            <a:r>
              <a:rPr lang="en-US" sz="2000" b="1" dirty="0">
                <a:solidFill>
                  <a:srgbClr val="883454"/>
                </a:solidFill>
                <a:effectLst>
                  <a:outerShdw blurRad="38100" dist="38100" dir="2700000" algn="tl">
                    <a:srgbClr val="000000">
                      <a:alpha val="43137"/>
                    </a:srgbClr>
                  </a:outerShdw>
                </a:effectLst>
                <a:latin typeface="arial" panose="020B0604020202020204" pitchFamily="34" charset="0"/>
              </a:rPr>
              <a:t>Tests on Synthetic Data</a:t>
            </a:r>
            <a:endParaRPr lang="en-US" sz="2000" b="1" dirty="0">
              <a:solidFill>
                <a:srgbClr val="883454"/>
              </a:solidFill>
              <a:effectLst>
                <a:outerShdw blurRad="38100" dist="38100" dir="2700000" algn="tl">
                  <a:srgbClr val="000000">
                    <a:alpha val="43137"/>
                  </a:srgbClr>
                </a:outerShdw>
              </a:effectLst>
            </a:endParaRPr>
          </a:p>
        </p:txBody>
      </p:sp>
      <p:sp>
        <p:nvSpPr>
          <p:cNvPr id="14" name="TextBox 13"/>
          <p:cNvSpPr txBox="1"/>
          <p:nvPr/>
        </p:nvSpPr>
        <p:spPr>
          <a:xfrm>
            <a:off x="235840" y="1383009"/>
            <a:ext cx="8655385" cy="1477328"/>
          </a:xfrm>
          <a:prstGeom prst="rect">
            <a:avLst/>
          </a:prstGeom>
          <a:noFill/>
        </p:spPr>
        <p:txBody>
          <a:bodyPr wrap="square" rtlCol="0">
            <a:spAutoFit/>
          </a:bodyPr>
          <a:lstStyle/>
          <a:p>
            <a:pPr marL="285750" indent="-285750" algn="just">
              <a:buFont typeface="Arial" panose="020B0604020202020204" pitchFamily="34" charset="0"/>
              <a:buChar char="•"/>
            </a:pPr>
            <a:r>
              <a:rPr lang="en-US" b="1" dirty="0" smtClean="0">
                <a:solidFill>
                  <a:schemeClr val="tx2">
                    <a:lumMod val="50000"/>
                  </a:schemeClr>
                </a:solidFill>
                <a:latin typeface="Arial" panose="020B0604020202020204" pitchFamily="34" charset="0"/>
                <a:cs typeface="Arial" panose="020B0604020202020204" pitchFamily="34" charset="0"/>
              </a:rPr>
              <a:t>Similarly, the ZTR and LST correctly report the amplitude of all four harmonics even for large gaps. In addition, the DFT results are similarly accurate. The tradeoff is lower SNR, but in this case due to random noise.</a:t>
            </a:r>
          </a:p>
          <a:p>
            <a:pPr marL="285750" indent="-285750" algn="just">
              <a:buFont typeface="Arial" panose="020B0604020202020204" pitchFamily="34" charset="0"/>
              <a:buChar char="•"/>
            </a:pPr>
            <a:r>
              <a:rPr lang="en-US" b="1" dirty="0" smtClean="0">
                <a:solidFill>
                  <a:schemeClr val="tx2">
                    <a:lumMod val="50000"/>
                  </a:schemeClr>
                </a:solidFill>
                <a:latin typeface="Arial" panose="020B0604020202020204" pitchFamily="34" charset="0"/>
                <a:cs typeface="Arial" panose="020B0604020202020204" pitchFamily="34" charset="0"/>
              </a:rPr>
              <a:t>The FFT again shows a bias dependent both on frequency and on the Total Gap Size.</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752" y="0"/>
            <a:ext cx="841248" cy="841248"/>
          </a:xfrm>
          <a:prstGeom prst="rect">
            <a:avLst/>
          </a:prstGeom>
        </p:spPr>
      </p:pic>
      <p:sp>
        <p:nvSpPr>
          <p:cNvPr id="13" name="Date Placeholder 3"/>
          <p:cNvSpPr>
            <a:spLocks noGrp="1"/>
          </p:cNvSpPr>
          <p:nvPr>
            <p:ph type="dt" sz="half" idx="10"/>
          </p:nvPr>
        </p:nvSpPr>
        <p:spPr>
          <a:xfrm>
            <a:off x="2935244" y="6421655"/>
            <a:ext cx="3613837" cy="365125"/>
          </a:xfrm>
          <a:effectLst>
            <a:outerShdw blurRad="50800" dist="38100" dir="2700000" algn="tl" rotWithShape="0">
              <a:prstClr val="black">
                <a:alpha val="40000"/>
              </a:prstClr>
            </a:outerShdw>
          </a:effectLst>
        </p:spPr>
        <p:txBody>
          <a:bodyPr/>
          <a:lstStyle/>
          <a:p>
            <a:r>
              <a:rPr lang="en-US" dirty="0">
                <a:solidFill>
                  <a:schemeClr val="bg1"/>
                </a:solidFill>
                <a:latin typeface="Verdana" panose="020B0604030504040204" pitchFamily="34" charset="0"/>
              </a:rPr>
              <a:t>06-13 September </a:t>
            </a:r>
            <a:r>
              <a:rPr lang="en-US" dirty="0" smtClean="0">
                <a:solidFill>
                  <a:schemeClr val="bg1"/>
                </a:solidFill>
                <a:latin typeface="Verdana" panose="020B0604030504040204" pitchFamily="34" charset="0"/>
              </a:rPr>
              <a:t>2015 </a:t>
            </a:r>
            <a:r>
              <a:rPr lang="en-US" dirty="0">
                <a:solidFill>
                  <a:schemeClr val="bg1"/>
                </a:solidFill>
                <a:latin typeface="Verdana" panose="020B0604030504040204" pitchFamily="34" charset="0"/>
              </a:rPr>
              <a:t>| </a:t>
            </a:r>
            <a:r>
              <a:rPr lang="en-US" dirty="0" err="1">
                <a:solidFill>
                  <a:schemeClr val="bg1"/>
                </a:solidFill>
                <a:latin typeface="Verdana" panose="020B0604030504040204" pitchFamily="34" charset="0"/>
              </a:rPr>
              <a:t>Mamaia</a:t>
            </a:r>
            <a:r>
              <a:rPr lang="en-US" dirty="0">
                <a:solidFill>
                  <a:schemeClr val="bg1"/>
                </a:solidFill>
                <a:latin typeface="Verdana" panose="020B0604030504040204" pitchFamily="34" charset="0"/>
              </a:rPr>
              <a:t>, ROMANIA</a:t>
            </a:r>
            <a:endParaRPr lang="en-US" dirty="0">
              <a:solidFill>
                <a:schemeClr val="bg1"/>
              </a:solidFill>
              <a:latin typeface="Century Gothic" panose="020B0502020202020204" pitchFamily="34" charset="0"/>
            </a:endParaRPr>
          </a:p>
          <a:p>
            <a:endParaRPr lang="en-US" b="1" dirty="0">
              <a:solidFill>
                <a:schemeClr val="bg1"/>
              </a:solidFill>
              <a:effectLst>
                <a:outerShdw blurRad="38100" dist="38100" dir="2700000" algn="tl">
                  <a:srgbClr val="000000">
                    <a:alpha val="43137"/>
                  </a:srgbClr>
                </a:outerShdw>
              </a:effectLst>
            </a:endParaRPr>
          </a:p>
        </p:txBody>
      </p:sp>
      <p:pic>
        <p:nvPicPr>
          <p:cNvPr id="15" name="Picture 2" descr="Institute of Space Sci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46"/>
            <a:ext cx="2075935" cy="87708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2841" y="3855982"/>
            <a:ext cx="4871159" cy="2435065"/>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997" y="3860521"/>
            <a:ext cx="4871159" cy="2435066"/>
          </a:xfrm>
          <a:prstGeom prst="rect">
            <a:avLst/>
          </a:prstGeom>
        </p:spPr>
      </p:pic>
      <p:sp>
        <p:nvSpPr>
          <p:cNvPr id="3" name="TextBox 2"/>
          <p:cNvSpPr txBox="1"/>
          <p:nvPr/>
        </p:nvSpPr>
        <p:spPr>
          <a:xfrm>
            <a:off x="716692" y="3485616"/>
            <a:ext cx="2939074" cy="369332"/>
          </a:xfrm>
          <a:prstGeom prst="rect">
            <a:avLst/>
          </a:prstGeom>
          <a:noFill/>
        </p:spPr>
        <p:txBody>
          <a:bodyPr wrap="none" rtlCol="0">
            <a:spAutoFit/>
          </a:bodyPr>
          <a:lstStyle/>
          <a:p>
            <a:r>
              <a:rPr lang="en-US" dirty="0" smtClean="0"/>
              <a:t>Results for a Single Large Gap</a:t>
            </a:r>
            <a:endParaRPr lang="en-US" dirty="0"/>
          </a:p>
        </p:txBody>
      </p:sp>
      <p:sp>
        <p:nvSpPr>
          <p:cNvPr id="17" name="TextBox 16"/>
          <p:cNvSpPr txBox="1"/>
          <p:nvPr/>
        </p:nvSpPr>
        <p:spPr>
          <a:xfrm>
            <a:off x="5238883" y="3482110"/>
            <a:ext cx="3260380" cy="369332"/>
          </a:xfrm>
          <a:prstGeom prst="rect">
            <a:avLst/>
          </a:prstGeom>
          <a:noFill/>
        </p:spPr>
        <p:txBody>
          <a:bodyPr wrap="none" rtlCol="0">
            <a:spAutoFit/>
          </a:bodyPr>
          <a:lstStyle/>
          <a:p>
            <a:r>
              <a:rPr lang="en-US" dirty="0" smtClean="0"/>
              <a:t>Results for a Multiple Small Gaps</a:t>
            </a:r>
            <a:endParaRPr lang="en-US" dirty="0"/>
          </a:p>
        </p:txBody>
      </p:sp>
    </p:spTree>
    <p:extLst>
      <p:ext uri="{BB962C8B-B14F-4D97-AF65-F5344CB8AC3E}">
        <p14:creationId xmlns:p14="http://schemas.microsoft.com/office/powerpoint/2010/main" val="1905204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761</TotalTime>
  <Words>987</Words>
  <Application>Microsoft Office PowerPoint</Application>
  <PresentationFormat>On-screen Show (4:3)</PresentationFormat>
  <Paragraphs>159</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vt:lpstr>
      <vt:lpstr>Calibri</vt:lpstr>
      <vt:lpstr>Calibri Light</vt:lpstr>
      <vt:lpstr>Cambria Math</vt:lpstr>
      <vt:lpstr>Century Gothic</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Colorado at Boulder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Catalin Negrea</dc:creator>
  <cp:lastModifiedBy>Catalin</cp:lastModifiedBy>
  <cp:revision>177</cp:revision>
  <dcterms:created xsi:type="dcterms:W3CDTF">2015-04-17T01:56:23Z</dcterms:created>
  <dcterms:modified xsi:type="dcterms:W3CDTF">2015-09-10T08:01:24Z</dcterms:modified>
</cp:coreProperties>
</file>