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bin" ContentType="application/vnd.openxmlformats-officedocument.oleObject"/>
  <Override PartName="/ppt/embeddings/Microsoft_Equation1.bin" ContentType="application/vnd.openxmlformats-officedocument.oleObject"/>
  <Override PartName="/ppt/embeddings/oleObject2.bin" ContentType="application/vnd.openxmlformats-officedocument.oleObject"/>
  <Override PartName="/ppt/embeddings/Microsoft_Equation2.bin" ContentType="application/vnd.openxmlformats-officedocument.oleObject"/>
  <Override PartName="/ppt/embeddings/oleObject3.bin" ContentType="application/vnd.openxmlformats-officedocument.oleObject"/>
  <Override PartName="/ppt/embeddings/Microsoft_Equation3.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4.bin" ContentType="application/vnd.openxmlformats-officedocument.oleObject"/>
  <Override PartName="/ppt/embeddings/Microsoft_Equation4.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348" r:id="rId2"/>
    <p:sldId id="391" r:id="rId3"/>
    <p:sldId id="409" r:id="rId4"/>
    <p:sldId id="452" r:id="rId5"/>
    <p:sldId id="410" r:id="rId6"/>
    <p:sldId id="453" r:id="rId7"/>
    <p:sldId id="411" r:id="rId8"/>
    <p:sldId id="414" r:id="rId9"/>
    <p:sldId id="445" r:id="rId10"/>
    <p:sldId id="438" r:id="rId11"/>
    <p:sldId id="437" r:id="rId12"/>
    <p:sldId id="461" r:id="rId13"/>
    <p:sldId id="503" r:id="rId14"/>
    <p:sldId id="430" r:id="rId15"/>
    <p:sldId id="416" r:id="rId16"/>
    <p:sldId id="467" r:id="rId17"/>
    <p:sldId id="463" r:id="rId18"/>
    <p:sldId id="471" r:id="rId19"/>
    <p:sldId id="472" r:id="rId20"/>
    <p:sldId id="499" r:id="rId21"/>
    <p:sldId id="487" r:id="rId22"/>
    <p:sldId id="470" r:id="rId23"/>
    <p:sldId id="464" r:id="rId24"/>
    <p:sldId id="504" r:id="rId25"/>
    <p:sldId id="541" r:id="rId26"/>
    <p:sldId id="542" r:id="rId27"/>
    <p:sldId id="473" r:id="rId28"/>
    <p:sldId id="475" r:id="rId29"/>
    <p:sldId id="481" r:id="rId30"/>
    <p:sldId id="505" r:id="rId31"/>
    <p:sldId id="474" r:id="rId32"/>
    <p:sldId id="456" r:id="rId33"/>
    <p:sldId id="526" r:id="rId34"/>
    <p:sldId id="465" r:id="rId35"/>
    <p:sldId id="533" r:id="rId36"/>
    <p:sldId id="534" r:id="rId37"/>
    <p:sldId id="535" r:id="rId38"/>
    <p:sldId id="536" r:id="rId39"/>
    <p:sldId id="537" r:id="rId40"/>
    <p:sldId id="538" r:id="rId41"/>
    <p:sldId id="539" r:id="rId42"/>
    <p:sldId id="529" r:id="rId43"/>
    <p:sldId id="528" r:id="rId44"/>
    <p:sldId id="521" r:id="rId45"/>
    <p:sldId id="513" r:id="rId46"/>
    <p:sldId id="532" r:id="rId47"/>
    <p:sldId id="527" r:id="rId48"/>
    <p:sldId id="543" r:id="rId49"/>
    <p:sldId id="524" r:id="rId50"/>
    <p:sldId id="497" r:id="rId51"/>
    <p:sldId id="498" r:id="rId52"/>
    <p:sldId id="482" r:id="rId53"/>
    <p:sldId id="483" r:id="rId54"/>
    <p:sldId id="484" r:id="rId55"/>
    <p:sldId id="531" r:id="rId56"/>
    <p:sldId id="476" r:id="rId57"/>
    <p:sldId id="477" r:id="rId58"/>
    <p:sldId id="525" r:id="rId59"/>
    <p:sldId id="517" r:id="rId60"/>
    <p:sldId id="518" r:id="rId61"/>
    <p:sldId id="540" r:id="rId62"/>
    <p:sldId id="488" r:id="rId63"/>
    <p:sldId id="489" r:id="rId64"/>
    <p:sldId id="490" r:id="rId65"/>
    <p:sldId id="508" r:id="rId66"/>
    <p:sldId id="479" r:id="rId67"/>
    <p:sldId id="500" r:id="rId68"/>
    <p:sldId id="491" r:id="rId69"/>
    <p:sldId id="492" r:id="rId70"/>
    <p:sldId id="493" r:id="rId71"/>
    <p:sldId id="519" r:id="rId72"/>
    <p:sldId id="520" r:id="rId73"/>
    <p:sldId id="455" r:id="rId74"/>
  </p:sldIdLst>
  <p:sldSz cx="9144000" cy="6858000" type="screen4x3"/>
  <p:notesSz cx="9232900" cy="6945313"/>
  <p:defaultTextStyle>
    <a:defPPr>
      <a:defRPr lang="en-US"/>
    </a:defPPr>
    <a:lvl1pPr algn="l" rtl="0" fontAlgn="base">
      <a:spcBef>
        <a:spcPct val="20000"/>
      </a:spcBef>
      <a:spcAft>
        <a:spcPct val="0"/>
      </a:spcAft>
      <a:defRPr sz="2400" kern="1200">
        <a:solidFill>
          <a:schemeClr val="accent2"/>
        </a:solidFill>
        <a:latin typeface="Times New Roman" charset="0"/>
        <a:ea typeface="ＭＳ Ｐゴシック" charset="0"/>
        <a:cs typeface="ＭＳ Ｐゴシック" charset="0"/>
      </a:defRPr>
    </a:lvl1pPr>
    <a:lvl2pPr marL="457200" algn="l" rtl="0" fontAlgn="base">
      <a:spcBef>
        <a:spcPct val="20000"/>
      </a:spcBef>
      <a:spcAft>
        <a:spcPct val="0"/>
      </a:spcAft>
      <a:defRPr sz="2400" kern="1200">
        <a:solidFill>
          <a:schemeClr val="accent2"/>
        </a:solidFill>
        <a:latin typeface="Times New Roman" charset="0"/>
        <a:ea typeface="ＭＳ Ｐゴシック" charset="0"/>
        <a:cs typeface="ＭＳ Ｐゴシック" charset="0"/>
      </a:defRPr>
    </a:lvl2pPr>
    <a:lvl3pPr marL="914400" algn="l" rtl="0" fontAlgn="base">
      <a:spcBef>
        <a:spcPct val="20000"/>
      </a:spcBef>
      <a:spcAft>
        <a:spcPct val="0"/>
      </a:spcAft>
      <a:defRPr sz="2400" kern="1200">
        <a:solidFill>
          <a:schemeClr val="accent2"/>
        </a:solidFill>
        <a:latin typeface="Times New Roman" charset="0"/>
        <a:ea typeface="ＭＳ Ｐゴシック" charset="0"/>
        <a:cs typeface="ＭＳ Ｐゴシック" charset="0"/>
      </a:defRPr>
    </a:lvl3pPr>
    <a:lvl4pPr marL="1371600" algn="l" rtl="0" fontAlgn="base">
      <a:spcBef>
        <a:spcPct val="20000"/>
      </a:spcBef>
      <a:spcAft>
        <a:spcPct val="0"/>
      </a:spcAft>
      <a:defRPr sz="2400" kern="1200">
        <a:solidFill>
          <a:schemeClr val="accent2"/>
        </a:solidFill>
        <a:latin typeface="Times New Roman" charset="0"/>
        <a:ea typeface="ＭＳ Ｐゴシック" charset="0"/>
        <a:cs typeface="ＭＳ Ｐゴシック" charset="0"/>
      </a:defRPr>
    </a:lvl4pPr>
    <a:lvl5pPr marL="1828800" algn="l" rtl="0" fontAlgn="base">
      <a:spcBef>
        <a:spcPct val="20000"/>
      </a:spcBef>
      <a:spcAft>
        <a:spcPct val="0"/>
      </a:spcAft>
      <a:defRPr sz="2400" kern="1200">
        <a:solidFill>
          <a:schemeClr val="accent2"/>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accent2"/>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accent2"/>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accent2"/>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accent2"/>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8000"/>
    <a:srgbClr val="FF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8614" autoAdjust="0"/>
  </p:normalViewPr>
  <p:slideViewPr>
    <p:cSldViewPr snapToGrid="0">
      <p:cViewPr>
        <p:scale>
          <a:sx n="100" d="100"/>
          <a:sy n="100" d="100"/>
        </p:scale>
        <p:origin x="-856" y="-328"/>
      </p:cViewPr>
      <p:guideLst>
        <p:guide orient="horz" pos="2160"/>
        <p:guide pos="2880"/>
      </p:guideLst>
    </p:cSldViewPr>
  </p:slideViewPr>
  <p:outlineViewPr>
    <p:cViewPr>
      <p:scale>
        <a:sx n="33" d="100"/>
        <a:sy n="33" d="100"/>
      </p:scale>
      <p:origin x="0" y="216"/>
    </p:cViewPr>
  </p:outlineViewPr>
  <p:notesTextViewPr>
    <p:cViewPr>
      <p:scale>
        <a:sx n="100" d="100"/>
        <a:sy n="100" d="100"/>
      </p:scale>
      <p:origin x="0" y="0"/>
    </p:cViewPr>
  </p:notesTextViewPr>
  <p:sorterViewPr>
    <p:cViewPr>
      <p:scale>
        <a:sx n="66" d="100"/>
        <a:sy n="66" d="100"/>
      </p:scale>
      <p:origin x="0" y="5200"/>
    </p:cViewPr>
  </p:sorterViewPr>
  <p:notesViewPr>
    <p:cSldViewPr snapToGrid="0">
      <p:cViewPr varScale="1">
        <p:scale>
          <a:sx n="80" d="100"/>
          <a:sy n="80" d="100"/>
        </p:scale>
        <p:origin x="-1608" y="-96"/>
      </p:cViewPr>
      <p:guideLst>
        <p:guide orient="horz" pos="2188"/>
        <p:guide pos="29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000500" cy="347663"/>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defTabSz="927100">
              <a:spcBef>
                <a:spcPct val="0"/>
              </a:spcBef>
              <a:defRPr sz="1200">
                <a:solidFill>
                  <a:schemeClr val="tx1"/>
                </a:solidFill>
                <a:latin typeface="Times New Roman" charset="0"/>
                <a:ea typeface="+mn-ea"/>
                <a:cs typeface="+mn-cs"/>
              </a:defRPr>
            </a:lvl1pPr>
          </a:lstStyle>
          <a:p>
            <a:pPr>
              <a:defRPr/>
            </a:pPr>
            <a:endParaRPr lang="en-US"/>
          </a:p>
        </p:txBody>
      </p:sp>
      <p:sp>
        <p:nvSpPr>
          <p:cNvPr id="11267" name="Rectangle 3"/>
          <p:cNvSpPr>
            <a:spLocks noGrp="1" noChangeArrowheads="1"/>
          </p:cNvSpPr>
          <p:nvPr>
            <p:ph type="dt" sz="quarter" idx="1"/>
          </p:nvPr>
        </p:nvSpPr>
        <p:spPr bwMode="auto">
          <a:xfrm>
            <a:off x="5232400" y="0"/>
            <a:ext cx="4000500" cy="347663"/>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algn="r" defTabSz="927100">
              <a:spcBef>
                <a:spcPct val="0"/>
              </a:spcBef>
              <a:defRPr sz="1200">
                <a:solidFill>
                  <a:schemeClr val="tx1"/>
                </a:solidFill>
                <a:latin typeface="Times New Roman" charset="0"/>
                <a:ea typeface="+mn-ea"/>
                <a:cs typeface="+mn-cs"/>
              </a:defRPr>
            </a:lvl1pPr>
          </a:lstStyle>
          <a:p>
            <a:pPr>
              <a:defRPr/>
            </a:pPr>
            <a:endParaRPr lang="en-US"/>
          </a:p>
        </p:txBody>
      </p:sp>
      <p:sp>
        <p:nvSpPr>
          <p:cNvPr id="11268" name="Rectangle 4"/>
          <p:cNvSpPr>
            <a:spLocks noGrp="1" noChangeArrowheads="1"/>
          </p:cNvSpPr>
          <p:nvPr>
            <p:ph type="ftr" sz="quarter" idx="2"/>
          </p:nvPr>
        </p:nvSpPr>
        <p:spPr bwMode="auto">
          <a:xfrm>
            <a:off x="0" y="6597650"/>
            <a:ext cx="4000500" cy="347663"/>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defTabSz="927100">
              <a:spcBef>
                <a:spcPct val="0"/>
              </a:spcBef>
              <a:defRPr sz="1200">
                <a:solidFill>
                  <a:schemeClr val="tx1"/>
                </a:solidFill>
                <a:latin typeface="Times New Roman" charset="0"/>
                <a:ea typeface="+mn-ea"/>
                <a:cs typeface="+mn-cs"/>
              </a:defRPr>
            </a:lvl1pPr>
          </a:lstStyle>
          <a:p>
            <a:pPr>
              <a:defRPr/>
            </a:pPr>
            <a:endParaRPr lang="en-US"/>
          </a:p>
        </p:txBody>
      </p:sp>
      <p:sp>
        <p:nvSpPr>
          <p:cNvPr id="11269" name="Rectangle 5"/>
          <p:cNvSpPr>
            <a:spLocks noGrp="1" noChangeArrowheads="1"/>
          </p:cNvSpPr>
          <p:nvPr>
            <p:ph type="sldNum" sz="quarter" idx="3"/>
          </p:nvPr>
        </p:nvSpPr>
        <p:spPr bwMode="auto">
          <a:xfrm>
            <a:off x="5232400" y="6597650"/>
            <a:ext cx="4000500" cy="347663"/>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algn="r" defTabSz="927100">
              <a:spcBef>
                <a:spcPct val="0"/>
              </a:spcBef>
              <a:defRPr sz="1200">
                <a:solidFill>
                  <a:schemeClr val="tx1"/>
                </a:solidFill>
              </a:defRPr>
            </a:lvl1pPr>
          </a:lstStyle>
          <a:p>
            <a:pPr>
              <a:defRPr/>
            </a:pPr>
            <a:fld id="{44C195BF-BF9F-2E4A-AE33-85A1462FD90C}" type="slidenum">
              <a:rPr lang="en-US"/>
              <a:pPr>
                <a:defRPr/>
              </a:pPr>
              <a:t>‹#›</a:t>
            </a:fld>
            <a:endParaRPr lang="en-US"/>
          </a:p>
        </p:txBody>
      </p:sp>
    </p:spTree>
    <p:extLst>
      <p:ext uri="{BB962C8B-B14F-4D97-AF65-F5344CB8AC3E}">
        <p14:creationId xmlns:p14="http://schemas.microsoft.com/office/powerpoint/2010/main" val="2660426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000500" cy="347663"/>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defTabSz="927100">
              <a:spcBef>
                <a:spcPct val="0"/>
              </a:spcBef>
              <a:defRPr sz="1200">
                <a:solidFill>
                  <a:schemeClr val="tx1"/>
                </a:solidFill>
                <a:latin typeface="Times New Roman"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5232400" y="0"/>
            <a:ext cx="4000500" cy="347663"/>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lvl1pPr algn="r" defTabSz="927100">
              <a:spcBef>
                <a:spcPct val="0"/>
              </a:spcBef>
              <a:defRPr sz="1200">
                <a:solidFill>
                  <a:schemeClr val="tx1"/>
                </a:solidFill>
                <a:latin typeface="Times New Roman" charset="0"/>
                <a:ea typeface="+mn-ea"/>
                <a:cs typeface="+mn-cs"/>
              </a:defRPr>
            </a:lvl1pPr>
          </a:lstStyle>
          <a:p>
            <a:pPr>
              <a:defRPr/>
            </a:pPr>
            <a:endParaRPr lang="en-US"/>
          </a:p>
        </p:txBody>
      </p:sp>
      <p:sp>
        <p:nvSpPr>
          <p:cNvPr id="14340" name="Rectangle 4"/>
          <p:cNvSpPr>
            <a:spLocks noChangeArrowheads="1" noTextEdit="1"/>
          </p:cNvSpPr>
          <p:nvPr>
            <p:ph type="sldImg" idx="2"/>
          </p:nvPr>
        </p:nvSpPr>
        <p:spPr bwMode="auto">
          <a:xfrm>
            <a:off x="2879725" y="520700"/>
            <a:ext cx="3473450" cy="2605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1231900" y="3298825"/>
            <a:ext cx="6769100" cy="3125788"/>
          </a:xfrm>
          <a:prstGeom prst="rect">
            <a:avLst/>
          </a:prstGeom>
          <a:noFill/>
          <a:ln w="9525">
            <a:noFill/>
            <a:miter lim="800000"/>
            <a:headEnd/>
            <a:tailEnd/>
          </a:ln>
          <a:effectLst/>
        </p:spPr>
        <p:txBody>
          <a:bodyPr vert="horz" wrap="square" lIns="92757" tIns="46378" rIns="92757" bIns="4637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6597650"/>
            <a:ext cx="4000500" cy="347663"/>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defTabSz="927100">
              <a:spcBef>
                <a:spcPct val="0"/>
              </a:spcBef>
              <a:defRPr sz="1200">
                <a:solidFill>
                  <a:schemeClr val="tx1"/>
                </a:solidFill>
                <a:latin typeface="Times New Roman" charset="0"/>
                <a:ea typeface="+mn-ea"/>
                <a:cs typeface="+mn-cs"/>
              </a:defRPr>
            </a:lvl1pPr>
          </a:lstStyle>
          <a:p>
            <a:pPr>
              <a:defRPr/>
            </a:pPr>
            <a:endParaRPr lang="en-US"/>
          </a:p>
        </p:txBody>
      </p:sp>
      <p:sp>
        <p:nvSpPr>
          <p:cNvPr id="8199" name="Rectangle 7"/>
          <p:cNvSpPr>
            <a:spLocks noGrp="1" noChangeArrowheads="1"/>
          </p:cNvSpPr>
          <p:nvPr>
            <p:ph type="sldNum" sz="quarter" idx="5"/>
          </p:nvPr>
        </p:nvSpPr>
        <p:spPr bwMode="auto">
          <a:xfrm>
            <a:off x="5232400" y="6597650"/>
            <a:ext cx="4000500" cy="347663"/>
          </a:xfrm>
          <a:prstGeom prst="rect">
            <a:avLst/>
          </a:prstGeom>
          <a:noFill/>
          <a:ln w="9525">
            <a:noFill/>
            <a:miter lim="800000"/>
            <a:headEnd/>
            <a:tailEnd/>
          </a:ln>
          <a:effectLst/>
        </p:spPr>
        <p:txBody>
          <a:bodyPr vert="horz" wrap="square" lIns="92757" tIns="46378" rIns="92757" bIns="46378" numCol="1" anchor="b" anchorCtr="0" compatLnSpc="1">
            <a:prstTxWarp prst="textNoShape">
              <a:avLst/>
            </a:prstTxWarp>
          </a:bodyPr>
          <a:lstStyle>
            <a:lvl1pPr algn="r" defTabSz="927100">
              <a:spcBef>
                <a:spcPct val="0"/>
              </a:spcBef>
              <a:defRPr sz="1200">
                <a:solidFill>
                  <a:schemeClr val="tx1"/>
                </a:solidFill>
              </a:defRPr>
            </a:lvl1pPr>
          </a:lstStyle>
          <a:p>
            <a:pPr>
              <a:defRPr/>
            </a:pPr>
            <a:fld id="{E7BD160C-A35B-E44B-B815-E0946F8A4049}" type="slidenum">
              <a:rPr lang="en-US"/>
              <a:pPr>
                <a:defRPr/>
              </a:pPr>
              <a:t>‹#›</a:t>
            </a:fld>
            <a:endParaRPr lang="en-US"/>
          </a:p>
        </p:txBody>
      </p:sp>
    </p:spTree>
    <p:extLst>
      <p:ext uri="{BB962C8B-B14F-4D97-AF65-F5344CB8AC3E}">
        <p14:creationId xmlns:p14="http://schemas.microsoft.com/office/powerpoint/2010/main" val="2431662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ph type="sldImg"/>
          </p:nvPr>
        </p:nvSpPr>
        <p:spPr>
          <a:solidFill>
            <a:srgbClr val="FFFFFF"/>
          </a:solidFill>
          <a:ln/>
        </p:spPr>
      </p:sp>
      <p:sp>
        <p:nvSpPr>
          <p:cNvPr id="1638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176A681D-4310-5742-8753-618BE017E168}" type="slidenum">
              <a:rPr lang="en-US" sz="1200">
                <a:solidFill>
                  <a:schemeClr val="tx1"/>
                </a:solidFill>
              </a:rPr>
              <a:pPr eaLnBrk="1" hangingPunct="1"/>
              <a:t>10</a:t>
            </a:fld>
            <a:endParaRPr lang="en-US" sz="1200">
              <a:solidFill>
                <a:schemeClr val="tx1"/>
              </a:solidFill>
            </a:endParaRPr>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8A588447-1C66-594B-A9AE-1C127BE43848}" type="slidenum">
              <a:rPr lang="en-US" sz="1200">
                <a:solidFill>
                  <a:schemeClr val="tx1"/>
                </a:solidFill>
              </a:rPr>
              <a:pPr eaLnBrk="1" hangingPunct="1"/>
              <a:t>11</a:t>
            </a:fld>
            <a:endParaRPr lang="en-US" sz="1200">
              <a:solidFill>
                <a:schemeClr val="tx1"/>
              </a:solidFill>
            </a:endParaRPr>
          </a:p>
        </p:txBody>
      </p:sp>
      <p:sp>
        <p:nvSpPr>
          <p:cNvPr id="36866" name="Rectangle 2"/>
          <p:cNvSpPr>
            <a:spLocks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3B06DD3F-E59C-664B-8DE7-68E4C47AB740}" type="slidenum">
              <a:rPr lang="en-US" sz="1200">
                <a:solidFill>
                  <a:schemeClr val="tx1"/>
                </a:solidFill>
              </a:rPr>
              <a:pPr eaLnBrk="1" hangingPunct="1"/>
              <a:t>12</a:t>
            </a:fld>
            <a:endParaRPr lang="en-US" sz="1200">
              <a:solidFill>
                <a:schemeClr val="tx1"/>
              </a:solidFill>
            </a:endParaRPr>
          </a:p>
        </p:txBody>
      </p:sp>
      <p:sp>
        <p:nvSpPr>
          <p:cNvPr id="38914" name="Rectangle 2"/>
          <p:cNvSpPr>
            <a:spLocks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EA37C12A-E741-7940-A35B-8B5234754D93}" type="slidenum">
              <a:rPr lang="en-US" sz="1200">
                <a:solidFill>
                  <a:schemeClr val="tx1"/>
                </a:solidFill>
              </a:rPr>
              <a:pPr eaLnBrk="1" hangingPunct="1"/>
              <a:t>13</a:t>
            </a:fld>
            <a:endParaRPr lang="en-US" sz="1200">
              <a:solidFill>
                <a:schemeClr val="tx1"/>
              </a:solidFill>
            </a:endParaRPr>
          </a:p>
        </p:txBody>
      </p:sp>
      <p:sp>
        <p:nvSpPr>
          <p:cNvPr id="40962" name="Rectangle 2"/>
          <p:cNvSpPr>
            <a:spLocks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0E5ADB71-1E6D-694D-AFF3-E6FD38AD0A06}" type="slidenum">
              <a:rPr lang="en-US" sz="1200">
                <a:solidFill>
                  <a:schemeClr val="tx1"/>
                </a:solidFill>
              </a:rPr>
              <a:pPr eaLnBrk="1" hangingPunct="1"/>
              <a:t>14</a:t>
            </a:fld>
            <a:endParaRPr lang="en-US" sz="1200">
              <a:solidFill>
                <a:schemeClr val="tx1"/>
              </a:solidFill>
            </a:endParaRPr>
          </a:p>
        </p:txBody>
      </p:sp>
      <p:sp>
        <p:nvSpPr>
          <p:cNvPr id="43010" name="Rectangle 2"/>
          <p:cNvSpPr>
            <a:spLocks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DD75B116-B3D1-0646-9FAE-98087085969F}" type="slidenum">
              <a:rPr lang="en-US" sz="1200">
                <a:solidFill>
                  <a:schemeClr val="tx1"/>
                </a:solidFill>
              </a:rPr>
              <a:pPr eaLnBrk="1" hangingPunct="1"/>
              <a:t>15</a:t>
            </a:fld>
            <a:endParaRPr lang="en-US" sz="1200">
              <a:solidFill>
                <a:schemeClr val="tx1"/>
              </a:solidFill>
            </a:endParaRPr>
          </a:p>
        </p:txBody>
      </p:sp>
      <p:sp>
        <p:nvSpPr>
          <p:cNvPr id="45058" name="Rectangle 2"/>
          <p:cNvSpPr>
            <a:spLocks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5C23F2B3-5388-A141-8B55-32B2F2F1B4C7}" type="slidenum">
              <a:rPr lang="en-US" sz="1200">
                <a:solidFill>
                  <a:schemeClr val="tx1"/>
                </a:solidFill>
              </a:rPr>
              <a:pPr eaLnBrk="1" hangingPunct="1"/>
              <a:t>16</a:t>
            </a:fld>
            <a:endParaRPr lang="en-US" sz="1200">
              <a:solidFill>
                <a:schemeClr val="tx1"/>
              </a:solidFill>
            </a:endParaRPr>
          </a:p>
        </p:txBody>
      </p:sp>
      <p:sp>
        <p:nvSpPr>
          <p:cNvPr id="47106" name="Rectangle 2"/>
          <p:cNvSpPr>
            <a:spLocks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621A9929-0013-4A44-8E9C-53BB87ADC0F9}" type="slidenum">
              <a:rPr lang="en-US" sz="1200">
                <a:solidFill>
                  <a:schemeClr val="tx1"/>
                </a:solidFill>
              </a:rPr>
              <a:pPr eaLnBrk="1" hangingPunct="1"/>
              <a:t>17</a:t>
            </a:fld>
            <a:endParaRPr lang="en-US" sz="1200">
              <a:solidFill>
                <a:schemeClr val="tx1"/>
              </a:solidFill>
            </a:endParaRPr>
          </a:p>
        </p:txBody>
      </p:sp>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8CC45EF7-CF1A-DA41-97F8-7D1908334F41}" type="slidenum">
              <a:rPr lang="en-US" sz="1200">
                <a:solidFill>
                  <a:schemeClr val="tx1"/>
                </a:solidFill>
              </a:rPr>
              <a:pPr eaLnBrk="1" hangingPunct="1"/>
              <a:t>18</a:t>
            </a:fld>
            <a:endParaRPr lang="en-US" sz="1200">
              <a:solidFill>
                <a:schemeClr val="tx1"/>
              </a:solidFill>
            </a:endParaRPr>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AD7F5ADF-12D1-0E44-9D27-2C3F071C5B64}" type="slidenum">
              <a:rPr lang="en-US" sz="1200">
                <a:solidFill>
                  <a:schemeClr val="tx1"/>
                </a:solidFill>
              </a:rPr>
              <a:pPr eaLnBrk="1" hangingPunct="1"/>
              <a:t>19</a:t>
            </a:fld>
            <a:endParaRPr lang="en-US" sz="1200">
              <a:solidFill>
                <a:schemeClr val="tx1"/>
              </a:solidFill>
            </a:endParaRPr>
          </a:p>
        </p:txBody>
      </p:sp>
      <p:sp>
        <p:nvSpPr>
          <p:cNvPr id="53250" name="Rectangle 2"/>
          <p:cNvSpPr>
            <a:spLocks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1FCCB70E-6A33-2348-B116-B40AB48A5BDF}" type="slidenum">
              <a:rPr lang="en-US" sz="1200">
                <a:solidFill>
                  <a:schemeClr val="tx1"/>
                </a:solidFill>
              </a:rPr>
              <a:pPr eaLnBrk="1" hangingPunct="1"/>
              <a:t>2</a:t>
            </a:fld>
            <a:endParaRPr lang="en-US" sz="1200">
              <a:solidFill>
                <a:schemeClr val="tx1"/>
              </a:solidFill>
            </a:endParaRPr>
          </a:p>
        </p:txBody>
      </p:sp>
      <p:sp>
        <p:nvSpPr>
          <p:cNvPr id="18434" name="Rectangle 2"/>
          <p:cNvSpPr>
            <a:spLocks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DBD72D8F-CBCE-D14F-B52E-A1EAD739E66D}" type="slidenum">
              <a:rPr lang="en-US" sz="1200">
                <a:solidFill>
                  <a:schemeClr val="tx1"/>
                </a:solidFill>
              </a:rPr>
              <a:pPr eaLnBrk="1" hangingPunct="1"/>
              <a:t>21</a:t>
            </a:fld>
            <a:endParaRPr lang="en-US" sz="1200">
              <a:solidFill>
                <a:schemeClr val="tx1"/>
              </a:solidFill>
            </a:endParaRPr>
          </a:p>
        </p:txBody>
      </p:sp>
      <p:sp>
        <p:nvSpPr>
          <p:cNvPr id="56322" name="Rectangle 1026"/>
          <p:cNvSpPr>
            <a:spLocks noGrp="1" noRot="1" noChangeAspect="1" noChangeArrowheads="1" noTextEdit="1"/>
          </p:cNvSpPr>
          <p:nvPr>
            <p:ph type="sldImg"/>
          </p:nvPr>
        </p:nvSpPr>
        <p:spPr>
          <a:ln/>
        </p:spPr>
      </p:sp>
      <p:sp>
        <p:nvSpPr>
          <p:cNvPr id="186371"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6FC0A4CC-BE26-C444-ADCF-3E6FDFFAD4E5}" type="slidenum">
              <a:rPr lang="en-US" sz="1200">
                <a:solidFill>
                  <a:schemeClr val="tx1"/>
                </a:solidFill>
              </a:rPr>
              <a:pPr eaLnBrk="1" hangingPunct="1"/>
              <a:t>22</a:t>
            </a:fld>
            <a:endParaRPr lang="en-US" sz="1200">
              <a:solidFill>
                <a:schemeClr val="tx1"/>
              </a:solidFill>
            </a:endParaRPr>
          </a:p>
        </p:txBody>
      </p:sp>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F2DEF028-C02A-5340-9A86-58713F5BC061}" type="slidenum">
              <a:rPr lang="en-US" sz="1200">
                <a:solidFill>
                  <a:schemeClr val="tx1"/>
                </a:solidFill>
              </a:rPr>
              <a:pPr eaLnBrk="1" hangingPunct="1"/>
              <a:t>23</a:t>
            </a:fld>
            <a:endParaRPr lang="en-US" sz="1200">
              <a:solidFill>
                <a:schemeClr val="tx1"/>
              </a:solidFill>
            </a:endParaRPr>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5B6157CA-7898-9044-BA6C-E14E962A9403}" type="slidenum">
              <a:rPr lang="en-US" sz="1200">
                <a:solidFill>
                  <a:schemeClr val="tx1"/>
                </a:solidFill>
              </a:rPr>
              <a:pPr eaLnBrk="1" hangingPunct="1"/>
              <a:t>24</a:t>
            </a:fld>
            <a:endParaRPr lang="en-US" sz="1200">
              <a:solidFill>
                <a:schemeClr val="tx1"/>
              </a:solidFill>
            </a:endParaRPr>
          </a:p>
        </p:txBody>
      </p:sp>
      <p:sp>
        <p:nvSpPr>
          <p:cNvPr id="62466" name="Rectangle 2"/>
          <p:cNvSpPr>
            <a:spLocks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0F618B06-63B9-3D4A-B4B9-0BA972A6D9E7}" type="slidenum">
              <a:rPr lang="en-US" sz="1200">
                <a:solidFill>
                  <a:schemeClr val="tx1"/>
                </a:solidFill>
              </a:rPr>
              <a:pPr eaLnBrk="1" hangingPunct="1"/>
              <a:t>32</a:t>
            </a:fld>
            <a:endParaRPr lang="en-US" sz="1200">
              <a:solidFill>
                <a:schemeClr val="tx1"/>
              </a:solidFill>
            </a:endParaRPr>
          </a:p>
        </p:txBody>
      </p:sp>
      <p:sp>
        <p:nvSpPr>
          <p:cNvPr id="71682" name="Rectangle 2"/>
          <p:cNvSpPr>
            <a:spLocks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46699AC6-23E4-CC46-A654-D9BD6A09A5AC}" type="slidenum">
              <a:rPr lang="en-US" sz="1200">
                <a:solidFill>
                  <a:schemeClr val="tx1"/>
                </a:solidFill>
              </a:rPr>
              <a:pPr eaLnBrk="1" hangingPunct="1"/>
              <a:t>33</a:t>
            </a:fld>
            <a:endParaRPr lang="en-US" sz="1200">
              <a:solidFill>
                <a:schemeClr val="tx1"/>
              </a:solidFill>
            </a:endParaRPr>
          </a:p>
        </p:txBody>
      </p:sp>
      <p:sp>
        <p:nvSpPr>
          <p:cNvPr id="73730" name="Rectangle 2"/>
          <p:cNvSpPr>
            <a:spLocks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CAFB45B0-5F93-D744-A17E-30F009BE3E1E}" type="slidenum">
              <a:rPr lang="en-US" sz="1200">
                <a:solidFill>
                  <a:schemeClr val="tx1"/>
                </a:solidFill>
              </a:rPr>
              <a:pPr eaLnBrk="1" hangingPunct="1"/>
              <a:t>34</a:t>
            </a:fld>
            <a:endParaRPr lang="en-US" sz="1200">
              <a:solidFill>
                <a:schemeClr val="tx1"/>
              </a:solidFill>
            </a:endParaRPr>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258967A6-5248-9740-A41E-02F37B508C96}" type="slidenum">
              <a:rPr lang="en-US" sz="1200">
                <a:solidFill>
                  <a:schemeClr val="tx1"/>
                </a:solidFill>
              </a:rPr>
              <a:pPr eaLnBrk="1" hangingPunct="1"/>
              <a:t>41</a:t>
            </a:fld>
            <a:endParaRPr lang="en-US" sz="1200">
              <a:solidFill>
                <a:schemeClr val="tx1"/>
              </a:solidFill>
            </a:endParaRPr>
          </a:p>
        </p:txBody>
      </p:sp>
      <p:sp>
        <p:nvSpPr>
          <p:cNvPr id="83970" name="Rectangle 2"/>
          <p:cNvSpPr>
            <a:spLocks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3BB5332E-3D44-4344-831D-3E8A5C18B1F6}" type="slidenum">
              <a:rPr lang="en-US" sz="1200">
                <a:solidFill>
                  <a:schemeClr val="tx1"/>
                </a:solidFill>
              </a:rPr>
              <a:pPr eaLnBrk="1" hangingPunct="1"/>
              <a:t>42</a:t>
            </a:fld>
            <a:endParaRPr lang="en-US" sz="1200">
              <a:solidFill>
                <a:schemeClr val="tx1"/>
              </a:solidFill>
            </a:endParaRPr>
          </a:p>
        </p:txBody>
      </p:sp>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ED63CB6C-5F7D-AE40-B61E-D4D94B850902}" type="slidenum">
              <a:rPr lang="en-US" sz="1200">
                <a:solidFill>
                  <a:schemeClr val="tx1"/>
                </a:solidFill>
              </a:rPr>
              <a:pPr eaLnBrk="1" hangingPunct="1"/>
              <a:t>43</a:t>
            </a:fld>
            <a:endParaRPr lang="en-US" sz="1200">
              <a:solidFill>
                <a:schemeClr val="tx1"/>
              </a:solidFill>
            </a:endParaRPr>
          </a:p>
        </p:txBody>
      </p:sp>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04FB01E6-3CBA-5F4F-8420-2A3BDBDE53A3}" type="slidenum">
              <a:rPr lang="en-US" sz="1200">
                <a:solidFill>
                  <a:schemeClr val="tx1"/>
                </a:solidFill>
              </a:rPr>
              <a:pPr eaLnBrk="1" hangingPunct="1"/>
              <a:t>3</a:t>
            </a:fld>
            <a:endParaRPr lang="en-US" sz="1200">
              <a:solidFill>
                <a:schemeClr val="tx1"/>
              </a:solidFill>
            </a:endParaRPr>
          </a:p>
        </p:txBody>
      </p:sp>
      <p:sp>
        <p:nvSpPr>
          <p:cNvPr id="20482" name="Rectangle 2"/>
          <p:cNvSpPr>
            <a:spLocks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AAD0F0E7-8F73-B14B-8DEA-F1DE1AB39938}" type="slidenum">
              <a:rPr lang="en-US" sz="1200">
                <a:solidFill>
                  <a:schemeClr val="tx1"/>
                </a:solidFill>
              </a:rPr>
              <a:pPr eaLnBrk="1" hangingPunct="1"/>
              <a:t>47</a:t>
            </a:fld>
            <a:endParaRPr lang="en-US" sz="1200">
              <a:solidFill>
                <a:schemeClr val="tx1"/>
              </a:solidFill>
            </a:endParaRPr>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47FFCB96-7B70-4745-9A06-D791B3549087}" type="slidenum">
              <a:rPr lang="en-US" sz="1200">
                <a:solidFill>
                  <a:schemeClr val="tx1"/>
                </a:solidFill>
              </a:rPr>
              <a:pPr eaLnBrk="1" hangingPunct="1"/>
              <a:t>50</a:t>
            </a:fld>
            <a:endParaRPr lang="en-US" sz="1200">
              <a:solidFill>
                <a:schemeClr val="tx1"/>
              </a:solidFill>
            </a:endParaRPr>
          </a:p>
        </p:txBody>
      </p:sp>
      <p:sp>
        <p:nvSpPr>
          <p:cNvPr id="97282" name="Rectangle 2"/>
          <p:cNvSpPr>
            <a:spLocks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84CE941A-5AAA-8840-A0B7-6A4948E29CB3}" type="slidenum">
              <a:rPr lang="en-US" sz="1200">
                <a:solidFill>
                  <a:schemeClr val="tx1"/>
                </a:solidFill>
              </a:rPr>
              <a:pPr eaLnBrk="1" hangingPunct="1"/>
              <a:t>51</a:t>
            </a:fld>
            <a:endParaRPr lang="en-US" sz="1200">
              <a:solidFill>
                <a:schemeClr val="tx1"/>
              </a:solidFill>
            </a:endParaRPr>
          </a:p>
        </p:txBody>
      </p:sp>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8BF95849-FEF2-2042-8A81-735DF28129EF}" type="slidenum">
              <a:rPr lang="en-US" sz="1200">
                <a:solidFill>
                  <a:schemeClr val="tx1"/>
                </a:solidFill>
              </a:rPr>
              <a:pPr eaLnBrk="1" hangingPunct="1"/>
              <a:t>52</a:t>
            </a:fld>
            <a:endParaRPr lang="en-US" sz="1200">
              <a:solidFill>
                <a:schemeClr val="tx1"/>
              </a:solidFill>
            </a:endParaRPr>
          </a:p>
        </p:txBody>
      </p:sp>
      <p:sp>
        <p:nvSpPr>
          <p:cNvPr id="101378" name="Rectangle 1026"/>
          <p:cNvSpPr>
            <a:spLocks noGrp="1" noRot="1" noChangeAspect="1" noChangeArrowheads="1" noTextEdit="1"/>
          </p:cNvSpPr>
          <p:nvPr>
            <p:ph type="sldImg"/>
          </p:nvPr>
        </p:nvSpPr>
        <p:spPr>
          <a:ln/>
        </p:spPr>
      </p:sp>
      <p:sp>
        <p:nvSpPr>
          <p:cNvPr id="14438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052DF6CE-420B-B245-84F9-DA64D91D2B52}" type="slidenum">
              <a:rPr lang="en-US" sz="1200">
                <a:solidFill>
                  <a:schemeClr val="tx1"/>
                </a:solidFill>
              </a:rPr>
              <a:pPr eaLnBrk="1" hangingPunct="1"/>
              <a:t>57</a:t>
            </a:fld>
            <a:endParaRPr lang="en-US" sz="1200">
              <a:solidFill>
                <a:schemeClr val="tx1"/>
              </a:solidFill>
            </a:endParaRPr>
          </a:p>
        </p:txBody>
      </p:sp>
      <p:sp>
        <p:nvSpPr>
          <p:cNvPr id="107522" name="Rectangle 1026"/>
          <p:cNvSpPr>
            <a:spLocks noGrp="1" noRot="1" noChangeAspect="1" noChangeArrowheads="1" noTextEdit="1"/>
          </p:cNvSpPr>
          <p:nvPr>
            <p:ph type="sldImg"/>
          </p:nvPr>
        </p:nvSpPr>
        <p:spPr>
          <a:ln/>
        </p:spPr>
      </p:sp>
      <p:sp>
        <p:nvSpPr>
          <p:cNvPr id="14643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DDAB23F1-8C66-E949-8BB9-E4C6AFE87832}" type="slidenum">
              <a:rPr lang="en-US" sz="1200">
                <a:solidFill>
                  <a:schemeClr val="tx1"/>
                </a:solidFill>
              </a:rPr>
              <a:pPr eaLnBrk="1" hangingPunct="1"/>
              <a:t>59</a:t>
            </a:fld>
            <a:endParaRPr lang="en-US" sz="1200">
              <a:solidFill>
                <a:schemeClr val="tx1"/>
              </a:solidFill>
            </a:endParaRPr>
          </a:p>
        </p:txBody>
      </p:sp>
      <p:sp>
        <p:nvSpPr>
          <p:cNvPr id="110594" name="Rectangle 2"/>
          <p:cNvSpPr>
            <a:spLocks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1D7650CF-E59F-4E40-8FA6-4264A0AA47A5}" type="slidenum">
              <a:rPr lang="en-US" sz="1200">
                <a:solidFill>
                  <a:schemeClr val="tx1"/>
                </a:solidFill>
              </a:rPr>
              <a:pPr eaLnBrk="1" hangingPunct="1"/>
              <a:t>60</a:t>
            </a:fld>
            <a:endParaRPr lang="en-US" sz="1200">
              <a:solidFill>
                <a:schemeClr val="tx1"/>
              </a:solidFill>
            </a:endParaRPr>
          </a:p>
        </p:txBody>
      </p:sp>
      <p:sp>
        <p:nvSpPr>
          <p:cNvPr id="112642" name="Rectangle 2"/>
          <p:cNvSpPr>
            <a:spLocks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F99AAB44-B8C2-094C-855C-5DFB4CABCA9D}" type="slidenum">
              <a:rPr lang="en-US" sz="1200">
                <a:solidFill>
                  <a:schemeClr val="tx1"/>
                </a:solidFill>
              </a:rPr>
              <a:pPr eaLnBrk="1" hangingPunct="1"/>
              <a:t>61</a:t>
            </a:fld>
            <a:endParaRPr lang="en-US" sz="1200">
              <a:solidFill>
                <a:schemeClr val="tx1"/>
              </a:solidFill>
            </a:endParaRPr>
          </a:p>
        </p:txBody>
      </p:sp>
      <p:sp>
        <p:nvSpPr>
          <p:cNvPr id="114690" name="Rectangle 2"/>
          <p:cNvSpPr>
            <a:spLocks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2E37C26A-D07C-5B4A-9BEC-9D422371ABD7}" type="slidenum">
              <a:rPr lang="en-US" sz="1200">
                <a:solidFill>
                  <a:schemeClr val="tx1"/>
                </a:solidFill>
              </a:rPr>
              <a:pPr eaLnBrk="1" hangingPunct="1"/>
              <a:t>63</a:t>
            </a:fld>
            <a:endParaRPr lang="en-US" sz="1200">
              <a:solidFill>
                <a:schemeClr val="tx1"/>
              </a:solidFill>
            </a:endParaRPr>
          </a:p>
        </p:txBody>
      </p:sp>
      <p:sp>
        <p:nvSpPr>
          <p:cNvPr id="11776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DE18B301-35BD-0441-BDD1-C343104E9E3D}" type="slidenum">
              <a:rPr lang="en-US" sz="1200">
                <a:solidFill>
                  <a:schemeClr val="tx1"/>
                </a:solidFill>
              </a:rPr>
              <a:pPr eaLnBrk="1" hangingPunct="1"/>
              <a:t>64</a:t>
            </a:fld>
            <a:endParaRPr lang="en-US" sz="1200">
              <a:solidFill>
                <a:schemeClr val="tx1"/>
              </a:solidFill>
            </a:endParaRPr>
          </a:p>
        </p:txBody>
      </p:sp>
      <p:sp>
        <p:nvSpPr>
          <p:cNvPr id="119810"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DE657B3B-7846-8542-B45F-0F576F216677}" type="slidenum">
              <a:rPr lang="en-US" sz="1200">
                <a:solidFill>
                  <a:schemeClr val="tx1"/>
                </a:solidFill>
              </a:rPr>
              <a:pPr eaLnBrk="1" hangingPunct="1"/>
              <a:t>4</a:t>
            </a:fld>
            <a:endParaRPr lang="en-US" sz="1200">
              <a:solidFill>
                <a:schemeClr val="tx1"/>
              </a:solidFill>
            </a:endParaRPr>
          </a:p>
        </p:txBody>
      </p:sp>
      <p:sp>
        <p:nvSpPr>
          <p:cNvPr id="22530" name="Rectangle 2"/>
          <p:cNvSpPr>
            <a:spLocks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48B3C417-B801-4244-9A06-47AB1C0DBBBC}" type="slidenum">
              <a:rPr lang="en-US" sz="1200">
                <a:solidFill>
                  <a:schemeClr val="tx1"/>
                </a:solidFill>
              </a:rPr>
              <a:pPr eaLnBrk="1" hangingPunct="1"/>
              <a:t>65</a:t>
            </a:fld>
            <a:endParaRPr lang="en-US" sz="1200">
              <a:solidFill>
                <a:schemeClr val="tx1"/>
              </a:solidFill>
            </a:endParaRPr>
          </a:p>
        </p:txBody>
      </p:sp>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0A04BD06-A16A-734B-835B-87EE3385CE1D}" type="slidenum">
              <a:rPr lang="en-US" sz="1200">
                <a:solidFill>
                  <a:schemeClr val="tx1"/>
                </a:solidFill>
              </a:rPr>
              <a:pPr eaLnBrk="1" hangingPunct="1"/>
              <a:t>68</a:t>
            </a:fld>
            <a:endParaRPr lang="en-US" sz="1200">
              <a:solidFill>
                <a:schemeClr val="tx1"/>
              </a:solidFill>
            </a:endParaRPr>
          </a:p>
        </p:txBody>
      </p:sp>
      <p:sp>
        <p:nvSpPr>
          <p:cNvPr id="12595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F00F626D-BBA5-4545-BE5B-1AD198D52082}" type="slidenum">
              <a:rPr lang="en-US" sz="1200">
                <a:solidFill>
                  <a:schemeClr val="tx1"/>
                </a:solidFill>
              </a:rPr>
              <a:pPr eaLnBrk="1" hangingPunct="1"/>
              <a:t>69</a:t>
            </a:fld>
            <a:endParaRPr lang="en-US" sz="1200">
              <a:solidFill>
                <a:schemeClr val="tx1"/>
              </a:solidFill>
            </a:endParaRPr>
          </a:p>
        </p:txBody>
      </p:sp>
      <p:sp>
        <p:nvSpPr>
          <p:cNvPr id="128002"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18BA9033-99A2-1D40-9636-114FAD5D91FA}" type="slidenum">
              <a:rPr lang="en-US" sz="1200">
                <a:solidFill>
                  <a:schemeClr val="tx1"/>
                </a:solidFill>
              </a:rPr>
              <a:pPr eaLnBrk="1" hangingPunct="1"/>
              <a:t>70</a:t>
            </a:fld>
            <a:endParaRPr lang="en-US" sz="1200">
              <a:solidFill>
                <a:schemeClr val="tx1"/>
              </a:solidFill>
            </a:endParaRPr>
          </a:p>
        </p:txBody>
      </p:sp>
      <p:sp>
        <p:nvSpPr>
          <p:cNvPr id="130050"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4458C459-B21B-F14B-8558-62CCB5FEB58A}" type="slidenum">
              <a:rPr lang="en-US" sz="1200">
                <a:solidFill>
                  <a:schemeClr val="tx1"/>
                </a:solidFill>
              </a:rPr>
              <a:pPr eaLnBrk="1" hangingPunct="1"/>
              <a:t>71</a:t>
            </a:fld>
            <a:endParaRPr lang="en-US" sz="1200">
              <a:solidFill>
                <a:schemeClr val="tx1"/>
              </a:solidFill>
            </a:endParaRPr>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B7B80423-126B-EE47-B6DE-DEFC0916B0BF}" type="slidenum">
              <a:rPr lang="en-US" sz="1200">
                <a:solidFill>
                  <a:schemeClr val="tx1"/>
                </a:solidFill>
              </a:rPr>
              <a:pPr eaLnBrk="1" hangingPunct="1"/>
              <a:t>72</a:t>
            </a:fld>
            <a:endParaRPr lang="en-US" sz="1200">
              <a:solidFill>
                <a:schemeClr val="tx1"/>
              </a:solidFill>
            </a:endParaRPr>
          </a:p>
        </p:txBody>
      </p:sp>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84F0E118-77B8-A547-BBB9-327F1BBD1E17}" type="slidenum">
              <a:rPr lang="en-US" sz="1200">
                <a:solidFill>
                  <a:schemeClr val="tx1"/>
                </a:solidFill>
              </a:rPr>
              <a:pPr eaLnBrk="1" hangingPunct="1"/>
              <a:t>73</a:t>
            </a:fld>
            <a:endParaRPr lang="en-US" sz="1200">
              <a:solidFill>
                <a:schemeClr val="tx1"/>
              </a:solidFill>
            </a:endParaRPr>
          </a:p>
        </p:txBody>
      </p:sp>
      <p:sp>
        <p:nvSpPr>
          <p:cNvPr id="136194" name="Rectangle 2"/>
          <p:cNvSpPr>
            <a:spLocks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7173EBDA-0A9A-B948-895D-A79F4E27022B}" type="slidenum">
              <a:rPr lang="en-US" sz="1200">
                <a:solidFill>
                  <a:schemeClr val="tx1"/>
                </a:solidFill>
              </a:rPr>
              <a:pPr eaLnBrk="1" hangingPunct="1"/>
              <a:t>5</a:t>
            </a:fld>
            <a:endParaRPr lang="en-US" sz="1200">
              <a:solidFill>
                <a:schemeClr val="tx1"/>
              </a:solidFill>
            </a:endParaRPr>
          </a:p>
        </p:txBody>
      </p:sp>
      <p:sp>
        <p:nvSpPr>
          <p:cNvPr id="24578" name="Rectangle 2"/>
          <p:cNvSpPr>
            <a:spLocks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0E5546E1-B303-EF48-BF0C-04FD8F461E6A}" type="slidenum">
              <a:rPr lang="en-US" sz="1200">
                <a:solidFill>
                  <a:schemeClr val="tx1"/>
                </a:solidFill>
              </a:rPr>
              <a:pPr eaLnBrk="1" hangingPunct="1"/>
              <a:t>6</a:t>
            </a:fld>
            <a:endParaRPr lang="en-US" sz="1200">
              <a:solidFill>
                <a:schemeClr val="tx1"/>
              </a:solidFill>
            </a:endParaRPr>
          </a:p>
        </p:txBody>
      </p:sp>
      <p:sp>
        <p:nvSpPr>
          <p:cNvPr id="26626" name="Rectangle 2"/>
          <p:cNvSpPr>
            <a:spLocks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A5C4014D-D132-694D-BBB5-59462DA2F261}" type="slidenum">
              <a:rPr lang="en-US" sz="1200">
                <a:solidFill>
                  <a:schemeClr val="tx1"/>
                </a:solidFill>
              </a:rPr>
              <a:pPr eaLnBrk="1" hangingPunct="1"/>
              <a:t>7</a:t>
            </a:fld>
            <a:endParaRPr lang="en-US" sz="1200">
              <a:solidFill>
                <a:schemeClr val="tx1"/>
              </a:solidFill>
            </a:endParaRPr>
          </a:p>
        </p:txBody>
      </p:sp>
      <p:sp>
        <p:nvSpPr>
          <p:cNvPr id="28674" name="Rectangle 2"/>
          <p:cNvSpPr>
            <a:spLocks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AB080B7E-CDC5-944C-93AA-EE4665B9E6F5}" type="slidenum">
              <a:rPr lang="en-US" sz="1200">
                <a:solidFill>
                  <a:schemeClr val="tx1"/>
                </a:solidFill>
              </a:rPr>
              <a:pPr eaLnBrk="1" hangingPunct="1"/>
              <a:t>8</a:t>
            </a:fld>
            <a:endParaRPr lang="en-US" sz="1200">
              <a:solidFill>
                <a:schemeClr val="tx1"/>
              </a:solidFill>
            </a:endParaRPr>
          </a:p>
        </p:txBody>
      </p:sp>
      <p:sp>
        <p:nvSpPr>
          <p:cNvPr id="30722" name="Rectangle 2"/>
          <p:cNvSpPr>
            <a:spLocks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accent2"/>
                </a:solidFill>
                <a:latin typeface="Times New Roman" charset="0"/>
                <a:ea typeface="ＭＳ Ｐゴシック" charset="0"/>
                <a:cs typeface="ＭＳ Ｐゴシック" charset="0"/>
              </a:defRPr>
            </a:lvl1pPr>
            <a:lvl2pPr marL="742950" indent="-285750" defTabSz="927100" eaLnBrk="0" hangingPunct="0">
              <a:defRPr sz="2400">
                <a:solidFill>
                  <a:schemeClr val="accent2"/>
                </a:solidFill>
                <a:latin typeface="Times New Roman" charset="0"/>
                <a:ea typeface="ＭＳ Ｐゴシック" charset="0"/>
              </a:defRPr>
            </a:lvl2pPr>
            <a:lvl3pPr marL="1143000" indent="-228600" defTabSz="927100" eaLnBrk="0" hangingPunct="0">
              <a:defRPr sz="2400">
                <a:solidFill>
                  <a:schemeClr val="accent2"/>
                </a:solidFill>
                <a:latin typeface="Times New Roman" charset="0"/>
                <a:ea typeface="ＭＳ Ｐゴシック" charset="0"/>
              </a:defRPr>
            </a:lvl3pPr>
            <a:lvl4pPr marL="1600200" indent="-228600" defTabSz="927100" eaLnBrk="0" hangingPunct="0">
              <a:defRPr sz="2400">
                <a:solidFill>
                  <a:schemeClr val="accent2"/>
                </a:solidFill>
                <a:latin typeface="Times New Roman" charset="0"/>
                <a:ea typeface="ＭＳ Ｐゴシック" charset="0"/>
              </a:defRPr>
            </a:lvl4pPr>
            <a:lvl5pPr marL="2057400" indent="-228600" defTabSz="927100" eaLnBrk="0" hangingPunct="0">
              <a:defRPr sz="2400">
                <a:solidFill>
                  <a:schemeClr val="accent2"/>
                </a:solidFill>
                <a:latin typeface="Times New Roman" charset="0"/>
                <a:ea typeface="ＭＳ Ｐゴシック" charset="0"/>
              </a:defRPr>
            </a:lvl5pPr>
            <a:lvl6pPr marL="25146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defTabSz="9271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fld id="{D9B1A74C-9248-7340-91FD-94D60C2BFB37}" type="slidenum">
              <a:rPr lang="en-US" sz="1200">
                <a:solidFill>
                  <a:schemeClr val="tx1"/>
                </a:solidFill>
              </a:rPr>
              <a:pPr eaLnBrk="1" hangingPunct="1"/>
              <a:t>9</a:t>
            </a:fld>
            <a:endParaRPr lang="en-US" sz="1200">
              <a:solidFill>
                <a:schemeClr val="tx1"/>
              </a:solidFill>
            </a:endParaRPr>
          </a:p>
        </p:txBody>
      </p:sp>
      <p:sp>
        <p:nvSpPr>
          <p:cNvPr id="32770" name="Rectangle 2"/>
          <p:cNvSpPr>
            <a:spLocks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70285B-39C2-EF4B-BF2E-E0B79468BE2A}" type="slidenum">
              <a:rPr lang="en-US"/>
              <a:pPr>
                <a:defRPr/>
              </a:pPr>
              <a:t>‹#›</a:t>
            </a:fld>
            <a:endParaRPr lang="en-US"/>
          </a:p>
        </p:txBody>
      </p:sp>
    </p:spTree>
    <p:extLst>
      <p:ext uri="{BB962C8B-B14F-4D97-AF65-F5344CB8AC3E}">
        <p14:creationId xmlns:p14="http://schemas.microsoft.com/office/powerpoint/2010/main" val="2288924270"/>
      </p:ext>
    </p:extLst>
  </p:cSld>
  <p:clrMapOvr>
    <a:masterClrMapping/>
  </p:clrMapOvr>
  <p:transition xmlns:p14="http://schemas.microsoft.com/office/powerpoint/2010/main">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F4BEB-85C1-984D-B5AD-D1063865C06C}" type="slidenum">
              <a:rPr lang="en-US"/>
              <a:pPr>
                <a:defRPr/>
              </a:pPr>
              <a:t>‹#›</a:t>
            </a:fld>
            <a:endParaRPr lang="en-US"/>
          </a:p>
        </p:txBody>
      </p:sp>
    </p:spTree>
    <p:extLst>
      <p:ext uri="{BB962C8B-B14F-4D97-AF65-F5344CB8AC3E}">
        <p14:creationId xmlns:p14="http://schemas.microsoft.com/office/powerpoint/2010/main" val="629377197"/>
      </p:ext>
    </p:extLst>
  </p:cSld>
  <p:clrMapOvr>
    <a:masterClrMapping/>
  </p:clrMapOvr>
  <p:transition xmlns:p14="http://schemas.microsoft.com/office/powerpoint/2010/mai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0428E-6538-8943-9401-1AFF631571AA}" type="slidenum">
              <a:rPr lang="en-US"/>
              <a:pPr>
                <a:defRPr/>
              </a:pPr>
              <a:t>‹#›</a:t>
            </a:fld>
            <a:endParaRPr lang="en-US"/>
          </a:p>
        </p:txBody>
      </p:sp>
    </p:spTree>
    <p:extLst>
      <p:ext uri="{BB962C8B-B14F-4D97-AF65-F5344CB8AC3E}">
        <p14:creationId xmlns:p14="http://schemas.microsoft.com/office/powerpoint/2010/main" val="4144684014"/>
      </p:ext>
    </p:extLst>
  </p:cSld>
  <p:clrMapOvr>
    <a:masterClrMapping/>
  </p:clrMapOvr>
  <p:transition xmlns:p14="http://schemas.microsoft.com/office/powerpoint/2010/mai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1C540-405C-064E-ADD6-4F468C85B3C4}" type="slidenum">
              <a:rPr lang="en-US"/>
              <a:pPr>
                <a:defRPr/>
              </a:pPr>
              <a:t>‹#›</a:t>
            </a:fld>
            <a:endParaRPr lang="en-US"/>
          </a:p>
        </p:txBody>
      </p:sp>
    </p:spTree>
    <p:extLst>
      <p:ext uri="{BB962C8B-B14F-4D97-AF65-F5344CB8AC3E}">
        <p14:creationId xmlns:p14="http://schemas.microsoft.com/office/powerpoint/2010/main" val="3954372771"/>
      </p:ext>
    </p:extLst>
  </p:cSld>
  <p:clrMapOvr>
    <a:masterClrMapping/>
  </p:clrMapOvr>
  <p:transition xmlns:p14="http://schemas.microsoft.com/office/powerpoint/2010/mai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DF646B-7608-124A-8214-8FAD6492B104}" type="slidenum">
              <a:rPr lang="en-US"/>
              <a:pPr>
                <a:defRPr/>
              </a:pPr>
              <a:t>‹#›</a:t>
            </a:fld>
            <a:endParaRPr lang="en-US"/>
          </a:p>
        </p:txBody>
      </p:sp>
    </p:spTree>
    <p:extLst>
      <p:ext uri="{BB962C8B-B14F-4D97-AF65-F5344CB8AC3E}">
        <p14:creationId xmlns:p14="http://schemas.microsoft.com/office/powerpoint/2010/main" val="4259179715"/>
      </p:ext>
    </p:extLst>
  </p:cSld>
  <p:clrMapOvr>
    <a:masterClrMapping/>
  </p:clrMapOvr>
  <p:transition xmlns:p14="http://schemas.microsoft.com/office/powerpoint/2010/mai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5B6534-8A72-E649-9013-8F58A2B0724A}" type="slidenum">
              <a:rPr lang="en-US"/>
              <a:pPr>
                <a:defRPr/>
              </a:pPr>
              <a:t>‹#›</a:t>
            </a:fld>
            <a:endParaRPr lang="en-US"/>
          </a:p>
        </p:txBody>
      </p:sp>
    </p:spTree>
    <p:extLst>
      <p:ext uri="{BB962C8B-B14F-4D97-AF65-F5344CB8AC3E}">
        <p14:creationId xmlns:p14="http://schemas.microsoft.com/office/powerpoint/2010/main" val="1681234502"/>
      </p:ext>
    </p:extLst>
  </p:cSld>
  <p:clrMapOvr>
    <a:masterClrMapping/>
  </p:clrMapOvr>
  <p:transition xmlns:p14="http://schemas.microsoft.com/office/powerpoint/2010/mai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EB9551-7915-E141-B861-88437BAF5B76}" type="slidenum">
              <a:rPr lang="en-US"/>
              <a:pPr>
                <a:defRPr/>
              </a:pPr>
              <a:t>‹#›</a:t>
            </a:fld>
            <a:endParaRPr lang="en-US"/>
          </a:p>
        </p:txBody>
      </p:sp>
    </p:spTree>
    <p:extLst>
      <p:ext uri="{BB962C8B-B14F-4D97-AF65-F5344CB8AC3E}">
        <p14:creationId xmlns:p14="http://schemas.microsoft.com/office/powerpoint/2010/main" val="4101745712"/>
      </p:ext>
    </p:extLst>
  </p:cSld>
  <p:clrMapOvr>
    <a:masterClrMapping/>
  </p:clrMapOvr>
  <p:transition xmlns:p14="http://schemas.microsoft.com/office/powerpoint/2010/mai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BECF84-93AD-A14F-8904-7995CE6C3121}" type="slidenum">
              <a:rPr lang="en-US"/>
              <a:pPr>
                <a:defRPr/>
              </a:pPr>
              <a:t>‹#›</a:t>
            </a:fld>
            <a:endParaRPr lang="en-US"/>
          </a:p>
        </p:txBody>
      </p:sp>
    </p:spTree>
    <p:extLst>
      <p:ext uri="{BB962C8B-B14F-4D97-AF65-F5344CB8AC3E}">
        <p14:creationId xmlns:p14="http://schemas.microsoft.com/office/powerpoint/2010/main" val="3403096090"/>
      </p:ext>
    </p:extLst>
  </p:cSld>
  <p:clrMapOvr>
    <a:masterClrMapping/>
  </p:clrMapOvr>
  <p:transition xmlns:p14="http://schemas.microsoft.com/office/powerpoint/2010/mai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9E41FD-D68F-194B-B46A-46FF6F26B578}" type="slidenum">
              <a:rPr lang="en-US"/>
              <a:pPr>
                <a:defRPr/>
              </a:pPr>
              <a:t>‹#›</a:t>
            </a:fld>
            <a:endParaRPr lang="en-US"/>
          </a:p>
        </p:txBody>
      </p:sp>
    </p:spTree>
    <p:extLst>
      <p:ext uri="{BB962C8B-B14F-4D97-AF65-F5344CB8AC3E}">
        <p14:creationId xmlns:p14="http://schemas.microsoft.com/office/powerpoint/2010/main" val="1977265527"/>
      </p:ext>
    </p:extLst>
  </p:cSld>
  <p:clrMapOvr>
    <a:masterClrMapping/>
  </p:clrMapOvr>
  <p:transition xmlns:p14="http://schemas.microsoft.com/office/powerpoint/2010/mai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3CE79B-2429-9149-A324-15300C2E2499}" type="slidenum">
              <a:rPr lang="en-US"/>
              <a:pPr>
                <a:defRPr/>
              </a:pPr>
              <a:t>‹#›</a:t>
            </a:fld>
            <a:endParaRPr lang="en-US"/>
          </a:p>
        </p:txBody>
      </p:sp>
    </p:spTree>
    <p:extLst>
      <p:ext uri="{BB962C8B-B14F-4D97-AF65-F5344CB8AC3E}">
        <p14:creationId xmlns:p14="http://schemas.microsoft.com/office/powerpoint/2010/main" val="334132857"/>
      </p:ext>
    </p:extLst>
  </p:cSld>
  <p:clrMapOvr>
    <a:masterClrMapping/>
  </p:clrMapOvr>
  <p:transition xmlns:p14="http://schemas.microsoft.com/office/powerpoint/2010/mai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E61F08-2049-AD4A-8FE0-8F1A8DF61FF7}" type="slidenum">
              <a:rPr lang="en-US"/>
              <a:pPr>
                <a:defRPr/>
              </a:pPr>
              <a:t>‹#›</a:t>
            </a:fld>
            <a:endParaRPr lang="en-US"/>
          </a:p>
        </p:txBody>
      </p:sp>
    </p:spTree>
    <p:extLst>
      <p:ext uri="{BB962C8B-B14F-4D97-AF65-F5344CB8AC3E}">
        <p14:creationId xmlns:p14="http://schemas.microsoft.com/office/powerpoint/2010/main" val="2786511857"/>
      </p:ext>
    </p:extLst>
  </p:cSld>
  <p:clrMapOvr>
    <a:masterClrMapping/>
  </p:clrMapOvr>
  <p:transition xmlns:p14="http://schemas.microsoft.com/office/powerpoint/2010/main">
    <p:zoom dir="in"/>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defRPr>
            </a:lvl1pPr>
          </a:lstStyle>
          <a:p>
            <a:pPr>
              <a:defRPr/>
            </a:pPr>
            <a:fld id="{EA8DED69-4239-3B43-B058-91C8CE4B4B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zoom dir="in"/>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3.png"/><Relationship Id="rId1" Type="http://schemas.microsoft.com/office/2007/relationships/media" Target="../media/media1.mov"/><Relationship Id="rId2" Type="http://schemas.openxmlformats.org/officeDocument/2006/relationships/video" Target="../media/media1.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24.png"/><Relationship Id="rId1" Type="http://schemas.microsoft.com/office/2007/relationships/media" Target="../media/media2.mov"/><Relationship Id="rId2" Type="http://schemas.openxmlformats.org/officeDocument/2006/relationships/video" Target="../media/media2.mov"/></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Equation1.bin"/><Relationship Id="rId5"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Equation2.bin"/><Relationship Id="rId5"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Microsoft_Equation3.bin"/><Relationship Id="rId5" Type="http://schemas.openxmlformats.org/officeDocument/2006/relationships/image" Target="../media/image30.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oleObject" Target="../embeddings/oleObject4.bin"/><Relationship Id="rId5" Type="http://schemas.openxmlformats.org/officeDocument/2006/relationships/oleObject" Target="../embeddings/Microsoft_Equation4.bin"/><Relationship Id="rId6" Type="http://schemas.openxmlformats.org/officeDocument/2006/relationships/image" Target="../media/image38.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9.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subTitle" idx="1"/>
          </p:nvPr>
        </p:nvSpPr>
        <p:spPr>
          <a:xfrm>
            <a:off x="0" y="1422400"/>
            <a:ext cx="9144000" cy="1231900"/>
          </a:xfrm>
        </p:spPr>
        <p:txBody>
          <a:bodyPr/>
          <a:lstStyle/>
          <a:p>
            <a:pPr marL="406400" indent="-406400"/>
            <a:r>
              <a:rPr lang="en-US" sz="2800" b="1">
                <a:solidFill>
                  <a:srgbClr val="000099"/>
                </a:solidFill>
                <a:latin typeface="Times New Roman" charset="0"/>
                <a:ea typeface="ＭＳ Ｐゴシック" charset="0"/>
                <a:cs typeface="ＭＳ Ｐゴシック" charset="0"/>
              </a:rPr>
              <a:t>Anthony Lui</a:t>
            </a:r>
          </a:p>
          <a:p>
            <a:pPr marL="406400" indent="-406400"/>
            <a:r>
              <a:rPr lang="en-US" sz="2800" b="1">
                <a:solidFill>
                  <a:srgbClr val="000099"/>
                </a:solidFill>
                <a:latin typeface="Times New Roman" charset="0"/>
                <a:ea typeface="ＭＳ Ｐゴシック" charset="0"/>
                <a:cs typeface="ＭＳ Ｐゴシック" charset="0"/>
              </a:rPr>
              <a:t>JHU/APL</a:t>
            </a:r>
          </a:p>
          <a:p>
            <a:pPr marL="406400" indent="-406400"/>
            <a:endParaRPr lang="en-US" sz="3600" b="1">
              <a:solidFill>
                <a:srgbClr val="000099"/>
              </a:solidFill>
              <a:latin typeface="Times New Roman" charset="0"/>
              <a:ea typeface="ＭＳ Ｐゴシック" charset="0"/>
              <a:cs typeface="ＭＳ Ｐゴシック" charset="0"/>
            </a:endParaRPr>
          </a:p>
          <a:p>
            <a:pPr marL="406400" indent="-406400"/>
            <a:endParaRPr lang="en-US" sz="4000" b="1">
              <a:solidFill>
                <a:srgbClr val="000099"/>
              </a:solidFill>
              <a:latin typeface="Times New Roman" charset="0"/>
              <a:ea typeface="ＭＳ Ｐゴシック" charset="0"/>
              <a:cs typeface="ＭＳ Ｐゴシック" charset="0"/>
            </a:endParaRPr>
          </a:p>
          <a:p>
            <a:pPr marL="406400" indent="-406400"/>
            <a:endParaRPr lang="en-US" sz="4000" b="1">
              <a:solidFill>
                <a:srgbClr val="000099"/>
              </a:solidFill>
              <a:latin typeface="Times New Roman" charset="0"/>
              <a:ea typeface="ＭＳ Ｐゴシック" charset="0"/>
              <a:cs typeface="ＭＳ Ｐゴシック" charset="0"/>
            </a:endParaRPr>
          </a:p>
        </p:txBody>
      </p:sp>
      <p:sp>
        <p:nvSpPr>
          <p:cNvPr id="15362" name="Rectangle 3"/>
          <p:cNvSpPr>
            <a:spLocks noGrp="1" noChangeArrowheads="1"/>
          </p:cNvSpPr>
          <p:nvPr>
            <p:ph type="ctrTitle"/>
          </p:nvPr>
        </p:nvSpPr>
        <p:spPr>
          <a:xfrm>
            <a:off x="0" y="0"/>
            <a:ext cx="9144000" cy="1511300"/>
          </a:xfrm>
        </p:spPr>
        <p:txBody>
          <a:bodyPr/>
          <a:lstStyle/>
          <a:p>
            <a:r>
              <a:rPr lang="en-US" sz="4000" b="1">
                <a:solidFill>
                  <a:srgbClr val="FD0500"/>
                </a:solidFill>
                <a:latin typeface="Times New Roman" charset="0"/>
                <a:ea typeface="ＭＳ Ｐゴシック" charset="0"/>
                <a:cs typeface="ＭＳ Ｐゴシック" charset="0"/>
              </a:rPr>
              <a:t>Multi-facets of Magnetospheric Phenomena</a:t>
            </a:r>
            <a:endParaRPr lang="en-US" sz="4000" b="1">
              <a:solidFill>
                <a:srgbClr val="FF0066"/>
              </a:solidFill>
              <a:latin typeface="Times New Roman" charset="0"/>
              <a:ea typeface="ＭＳ Ｐゴシック" charset="0"/>
              <a:cs typeface="ＭＳ Ｐゴシック" charset="0"/>
            </a:endParaRPr>
          </a:p>
        </p:txBody>
      </p:sp>
      <p:sp>
        <p:nvSpPr>
          <p:cNvPr id="15363" name="TextBox 2"/>
          <p:cNvSpPr txBox="1">
            <a:spLocks noChangeArrowheads="1"/>
          </p:cNvSpPr>
          <p:nvPr/>
        </p:nvSpPr>
        <p:spPr bwMode="auto">
          <a:xfrm>
            <a:off x="0" y="2768600"/>
            <a:ext cx="91440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buFont typeface="Arial" charset="0"/>
              <a:buChar char="•"/>
            </a:pPr>
            <a:r>
              <a:rPr lang="en-US" b="1">
                <a:solidFill>
                  <a:srgbClr val="000099"/>
                </a:solidFill>
              </a:rPr>
              <a:t>Auroral activities and their implications</a:t>
            </a:r>
          </a:p>
          <a:p>
            <a:pPr eaLnBrk="1" hangingPunct="1">
              <a:buFont typeface="Arial" charset="0"/>
              <a:buChar char="•"/>
            </a:pPr>
            <a:r>
              <a:rPr lang="en-US" b="1">
                <a:solidFill>
                  <a:srgbClr val="000099"/>
                </a:solidFill>
              </a:rPr>
              <a:t>Magnetospheric substorms: early day research – gross global view</a:t>
            </a:r>
          </a:p>
          <a:p>
            <a:pPr eaLnBrk="1" hangingPunct="1">
              <a:buFont typeface="Arial" charset="0"/>
              <a:buChar char="•"/>
            </a:pPr>
            <a:r>
              <a:rPr lang="en-US" b="1">
                <a:solidFill>
                  <a:srgbClr val="000099"/>
                </a:solidFill>
              </a:rPr>
              <a:t>Magnetospheric substorms: recent day research – refined view</a:t>
            </a:r>
          </a:p>
          <a:p>
            <a:pPr eaLnBrk="1" hangingPunct="1">
              <a:buFont typeface="Arial" charset="0"/>
              <a:buChar char="•"/>
            </a:pPr>
            <a:r>
              <a:rPr lang="en-US" b="1">
                <a:solidFill>
                  <a:srgbClr val="000099"/>
                </a:solidFill>
              </a:rPr>
              <a:t>Multiscale and intermittency in substorm phenomena</a:t>
            </a:r>
          </a:p>
          <a:p>
            <a:pPr eaLnBrk="1" hangingPunct="1">
              <a:buFont typeface="Arial" charset="0"/>
              <a:buChar char="•"/>
            </a:pPr>
            <a:r>
              <a:rPr lang="en-US" b="1">
                <a:solidFill>
                  <a:srgbClr val="000099"/>
                </a:solidFill>
              </a:rPr>
              <a:t>Complexity analysis of substorm phenomena: fractal, multifractal, scaling, wavelet, phase transition, SOC, FSOC</a:t>
            </a:r>
          </a:p>
          <a:p>
            <a:pPr eaLnBrk="1" hangingPunct="1">
              <a:buFont typeface="Arial" charset="0"/>
              <a:buChar char="•"/>
            </a:pPr>
            <a:r>
              <a:rPr lang="en-US" b="1">
                <a:solidFill>
                  <a:srgbClr val="000099"/>
                </a:solidFill>
              </a:rPr>
              <a:t>Physical mechanism for energy transfer between scales in current disruption – inverse cascade</a:t>
            </a:r>
          </a:p>
          <a:p>
            <a:pPr eaLnBrk="1" hangingPunct="1">
              <a:buFont typeface="Arial" charset="0"/>
              <a:buChar char="•"/>
            </a:pPr>
            <a:r>
              <a:rPr lang="en-US" b="1">
                <a:solidFill>
                  <a:srgbClr val="000099"/>
                </a:solidFill>
              </a:rPr>
              <a:t>Summary</a:t>
            </a:r>
          </a:p>
          <a:p>
            <a:pPr eaLnBrk="1" hangingPunct="1">
              <a:buFont typeface="Arial" charset="0"/>
              <a:buChar char="•"/>
            </a:pP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26"/>
          <p:cNvSpPr>
            <a:spLocks noGrp="1" noChangeArrowheads="1"/>
          </p:cNvSpPr>
          <p:nvPr>
            <p:ph type="title"/>
          </p:nvPr>
        </p:nvSpPr>
        <p:spPr>
          <a:xfrm>
            <a:off x="0" y="0"/>
            <a:ext cx="91440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Analogy With Television</a:t>
            </a:r>
          </a:p>
        </p:txBody>
      </p:sp>
      <p:pic>
        <p:nvPicPr>
          <p:cNvPr id="33794" name="Picture 1" descr="CRT_Analog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73088"/>
            <a:ext cx="6400800"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26"/>
          <p:cNvSpPr>
            <a:spLocks noGrp="1" noChangeArrowheads="1"/>
          </p:cNvSpPr>
          <p:nvPr>
            <p:ph type="title"/>
          </p:nvPr>
        </p:nvSpPr>
        <p:spPr>
          <a:xfrm>
            <a:off x="0" y="0"/>
            <a:ext cx="9144000" cy="990600"/>
          </a:xfrm>
        </p:spPr>
        <p:txBody>
          <a:bodyPr/>
          <a:lstStyle/>
          <a:p>
            <a:pPr eaLnBrk="1" hangingPunct="1">
              <a:lnSpc>
                <a:spcPct val="90000"/>
              </a:lnSpc>
            </a:pPr>
            <a:r>
              <a:rPr lang="en-US" sz="4000" b="1">
                <a:solidFill>
                  <a:srgbClr val="FF0000"/>
                </a:solidFill>
                <a:latin typeface="Times New Roman" charset="0"/>
                <a:ea typeface="ＭＳ Ｐゴシック" charset="0"/>
                <a:cs typeface="ＭＳ Ｐゴシック" charset="0"/>
              </a:rPr>
              <a:t>Auroras Connect to</a:t>
            </a:r>
            <a:br>
              <a:rPr lang="en-US" sz="4000" b="1">
                <a:solidFill>
                  <a:srgbClr val="FF0000"/>
                </a:solidFill>
                <a:latin typeface="Times New Roman" charset="0"/>
                <a:ea typeface="ＭＳ Ｐゴシック" charset="0"/>
                <a:cs typeface="ＭＳ Ｐゴシック" charset="0"/>
              </a:rPr>
            </a:br>
            <a:r>
              <a:rPr lang="en-US" sz="4000" b="1">
                <a:solidFill>
                  <a:srgbClr val="FF0000"/>
                </a:solidFill>
                <a:latin typeface="Times New Roman" charset="0"/>
                <a:ea typeface="ＭＳ Ｐゴシック" charset="0"/>
                <a:cs typeface="ＭＳ Ｐゴシック" charset="0"/>
              </a:rPr>
              <a:t>High Above the Upper Atmosphere</a:t>
            </a:r>
            <a:endParaRPr lang="en-US" sz="4000" b="1">
              <a:solidFill>
                <a:srgbClr val="000099"/>
              </a:solidFill>
              <a:latin typeface="Times New Roman" charset="0"/>
              <a:ea typeface="ＭＳ Ｐゴシック" charset="0"/>
              <a:cs typeface="ＭＳ Ｐゴシック" charset="0"/>
            </a:endParaRPr>
          </a:p>
        </p:txBody>
      </p:sp>
      <p:pic>
        <p:nvPicPr>
          <p:cNvPr id="35842" name="Picture 1" descr="PPte&amp;Auror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079500"/>
            <a:ext cx="57023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txBox="1">
            <a:spLocks noChangeArrowheads="1"/>
          </p:cNvSpPr>
          <p:nvPr/>
        </p:nvSpPr>
        <p:spPr bwMode="auto">
          <a:xfrm>
            <a:off x="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nSpc>
                <a:spcPct val="90000"/>
              </a:lnSpc>
              <a:buFont typeface="Symbol" charset="0"/>
              <a:buNone/>
            </a:pPr>
            <a:r>
              <a:rPr lang="en-US" sz="2800" b="1">
                <a:solidFill>
                  <a:srgbClr val="000099"/>
                </a:solidFill>
              </a:rPr>
              <a:t>Locations of auroras are sites where high energy electrons ‘rain’ down from high above the upper atmosphere. These electron motions are not balanced by those of ions and result in electrical currents.</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26"/>
          <p:cNvSpPr>
            <a:spLocks noGrp="1" noChangeArrowheads="1"/>
          </p:cNvSpPr>
          <p:nvPr>
            <p:ph type="title"/>
          </p:nvPr>
        </p:nvSpPr>
        <p:spPr>
          <a:xfrm>
            <a:off x="0" y="0"/>
            <a:ext cx="9144000" cy="431800"/>
          </a:xfrm>
        </p:spPr>
        <p:txBody>
          <a:bodyPr/>
          <a:lstStyle/>
          <a:p>
            <a:pPr eaLnBrk="1" hangingPunct="1"/>
            <a:r>
              <a:rPr lang="en-US" sz="4000" b="1">
                <a:solidFill>
                  <a:srgbClr val="FD0500"/>
                </a:solidFill>
                <a:latin typeface="Times New Roman" charset="0"/>
                <a:ea typeface="ＭＳ Ｐゴシック" charset="0"/>
                <a:cs typeface="ＭＳ Ｐゴシック" charset="0"/>
              </a:rPr>
              <a:t>Regions Within the Magnetosphere</a:t>
            </a:r>
            <a:endParaRPr lang="en-US" sz="4000" b="1">
              <a:solidFill>
                <a:srgbClr val="000099"/>
              </a:solidFill>
              <a:latin typeface="Times New Roman" charset="0"/>
              <a:ea typeface="ＭＳ Ｐゴシック" charset="0"/>
              <a:cs typeface="ＭＳ Ｐゴシック" charset="0"/>
            </a:endParaRPr>
          </a:p>
        </p:txBody>
      </p:sp>
      <p:pic>
        <p:nvPicPr>
          <p:cNvPr id="37890" name="Picture 3" descr="msph_eart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546100"/>
            <a:ext cx="8396288"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026"/>
          <p:cNvSpPr>
            <a:spLocks noGrp="1" noChangeArrowheads="1"/>
          </p:cNvSpPr>
          <p:nvPr>
            <p:ph type="title"/>
          </p:nvPr>
        </p:nvSpPr>
        <p:spPr>
          <a:xfrm>
            <a:off x="0" y="2946400"/>
            <a:ext cx="9144000" cy="762000"/>
          </a:xfrm>
        </p:spPr>
        <p:txBody>
          <a:bodyPr/>
          <a:lstStyle/>
          <a:p>
            <a:pPr eaLnBrk="1" hangingPunct="1"/>
            <a:r>
              <a:rPr lang="en-US" sz="4000" b="1">
                <a:solidFill>
                  <a:srgbClr val="FF0000"/>
                </a:solidFill>
                <a:latin typeface="Times New Roman" charset="0"/>
                <a:ea typeface="ＭＳ Ｐゴシック" charset="0"/>
                <a:cs typeface="ＭＳ Ｐゴシック" charset="0"/>
              </a:rPr>
              <a:t>Auroral Substorms</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p:cNvSpPr>
            <a:spLocks noGrp="1" noChangeArrowheads="1"/>
          </p:cNvSpPr>
          <p:nvPr>
            <p:ph type="title"/>
          </p:nvPr>
        </p:nvSpPr>
        <p:spPr>
          <a:xfrm>
            <a:off x="0" y="0"/>
            <a:ext cx="91440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Episodic Cycle of Auroral Activity</a:t>
            </a:r>
            <a:endParaRPr lang="en-US" sz="4000" b="1">
              <a:solidFill>
                <a:srgbClr val="000099"/>
              </a:solidFill>
              <a:latin typeface="Times New Roman" charset="0"/>
              <a:ea typeface="ＭＳ Ｐゴシック" charset="0"/>
              <a:cs typeface="ＭＳ Ｐゴシック" charset="0"/>
            </a:endParaRPr>
          </a:p>
        </p:txBody>
      </p:sp>
      <p:pic>
        <p:nvPicPr>
          <p:cNvPr id="41986" name="Picture 7" descr="aurora_ss-full.eps                                             0000244E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825500"/>
            <a:ext cx="85725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26"/>
          <p:cNvSpPr>
            <a:spLocks noGrp="1" noChangeArrowheads="1"/>
          </p:cNvSpPr>
          <p:nvPr>
            <p:ph type="title"/>
          </p:nvPr>
        </p:nvSpPr>
        <p:spPr>
          <a:xfrm>
            <a:off x="0" y="0"/>
            <a:ext cx="91440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Satellite Movie of Auroral Susbstorm</a:t>
            </a:r>
            <a:endParaRPr lang="en-US" sz="4000" b="1">
              <a:solidFill>
                <a:srgbClr val="000099"/>
              </a:solidFill>
              <a:latin typeface="Times New Roman" charset="0"/>
              <a:ea typeface="ＭＳ Ｐゴシック" charset="0"/>
              <a:cs typeface="ＭＳ Ｐゴシック" charset="0"/>
            </a:endParaRPr>
          </a:p>
        </p:txBody>
      </p:sp>
      <p:pic>
        <p:nvPicPr>
          <p:cNvPr id="44034" name="wic_197.mpg">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825500"/>
            <a:ext cx="6529388"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ChangeArrowheads="1"/>
          </p:cNvSpPr>
          <p:nvPr>
            <p:ph type="title"/>
          </p:nvPr>
        </p:nvSpPr>
        <p:spPr>
          <a:xfrm>
            <a:off x="0" y="2743200"/>
            <a:ext cx="9144000" cy="9652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The Early Days of Research on Magnetospheric Substorm Dynamics</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1971PSDuring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1030288"/>
            <a:ext cx="5545138"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1026"/>
          <p:cNvSpPr txBox="1">
            <a:spLocks noChangeArrowheads="1"/>
          </p:cNvSpPr>
          <p:nvPr/>
        </p:nvSpPr>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4000" b="1">
                <a:solidFill>
                  <a:srgbClr val="FD0500"/>
                </a:solidFill>
              </a:rPr>
              <a:t>Plasma Sheet Configuration During Substorm</a:t>
            </a:r>
            <a:endParaRPr lang="en-US" sz="4000" b="1">
              <a:solidFill>
                <a:srgbClr val="000099"/>
              </a:solidFill>
            </a:endParaRPr>
          </a:p>
        </p:txBody>
      </p:sp>
      <p:sp>
        <p:nvSpPr>
          <p:cNvPr id="48131" name="TextBox 3"/>
          <p:cNvSpPr txBox="1">
            <a:spLocks noChangeArrowheads="1"/>
          </p:cNvSpPr>
          <p:nvPr/>
        </p:nvSpPr>
        <p:spPr bwMode="auto">
          <a:xfrm>
            <a:off x="0" y="6457950"/>
            <a:ext cx="244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t>Akasofu et al. [1971]</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FlowAtPSThinn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079500"/>
            <a:ext cx="7929563"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1026"/>
          <p:cNvSpPr txBox="1">
            <a:spLocks noChangeArrowheads="1"/>
          </p:cNvSpPr>
          <p:nvPr/>
        </p:nvSpPr>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4000" b="1">
                <a:solidFill>
                  <a:srgbClr val="FD0500"/>
                </a:solidFill>
              </a:rPr>
              <a:t>Plasma Flow During Plasma Sheet Thinning</a:t>
            </a:r>
            <a:endParaRPr lang="en-US" sz="4000" b="1">
              <a:solidFill>
                <a:srgbClr val="000099"/>
              </a:solidFill>
            </a:endParaRPr>
          </a:p>
        </p:txBody>
      </p:sp>
      <p:sp>
        <p:nvSpPr>
          <p:cNvPr id="50179" name="TextBox 3"/>
          <p:cNvSpPr txBox="1">
            <a:spLocks noChangeArrowheads="1"/>
          </p:cNvSpPr>
          <p:nvPr/>
        </p:nvSpPr>
        <p:spPr bwMode="auto">
          <a:xfrm>
            <a:off x="0" y="5822950"/>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t>Lui et al. [1977]</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1977FlowAtPSExpans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104900"/>
            <a:ext cx="683101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txBox="1">
            <a:spLocks noChangeArrowheads="1"/>
          </p:cNvSpPr>
          <p:nvPr/>
        </p:nvSpPr>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4000" b="1">
                <a:solidFill>
                  <a:srgbClr val="FD0500"/>
                </a:solidFill>
              </a:rPr>
              <a:t>Plasma Flow During Plasma Sheet Expansion</a:t>
            </a:r>
            <a:endParaRPr lang="en-US" sz="4000" b="1">
              <a:solidFill>
                <a:srgbClr val="000099"/>
              </a:solidFill>
            </a:endParaRPr>
          </a:p>
        </p:txBody>
      </p:sp>
      <p:sp>
        <p:nvSpPr>
          <p:cNvPr id="52227" name="TextBox 1"/>
          <p:cNvSpPr txBox="1">
            <a:spLocks noChangeArrowheads="1"/>
          </p:cNvSpPr>
          <p:nvPr/>
        </p:nvSpPr>
        <p:spPr bwMode="auto">
          <a:xfrm>
            <a:off x="0" y="6457950"/>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t>Lui et al. [1977]</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6"/>
          <p:cNvSpPr>
            <a:spLocks noGrp="1" noChangeArrowheads="1"/>
          </p:cNvSpPr>
          <p:nvPr>
            <p:ph type="title"/>
          </p:nvPr>
        </p:nvSpPr>
        <p:spPr>
          <a:xfrm>
            <a:off x="723900" y="0"/>
            <a:ext cx="77724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Introduction</a:t>
            </a:r>
            <a:endParaRPr lang="en-US" sz="4000" b="1">
              <a:solidFill>
                <a:srgbClr val="000099"/>
              </a:solidFill>
              <a:latin typeface="Times New Roman" charset="0"/>
              <a:ea typeface="ＭＳ Ｐゴシック" charset="0"/>
              <a:cs typeface="ＭＳ Ｐゴシック" charset="0"/>
            </a:endParaRPr>
          </a:p>
        </p:txBody>
      </p:sp>
      <p:sp>
        <p:nvSpPr>
          <p:cNvPr id="17410" name="Rectangle 1027"/>
          <p:cNvSpPr>
            <a:spLocks noGrp="1" noChangeArrowheads="1"/>
          </p:cNvSpPr>
          <p:nvPr>
            <p:ph type="body" idx="1"/>
          </p:nvPr>
        </p:nvSpPr>
        <p:spPr>
          <a:xfrm>
            <a:off x="0" y="1714500"/>
            <a:ext cx="9144000" cy="1257300"/>
          </a:xfrm>
        </p:spPr>
        <p:txBody>
          <a:bodyPr/>
          <a:lstStyle/>
          <a:p>
            <a:pPr marL="0" indent="0" algn="ctr" eaLnBrk="1" hangingPunct="1">
              <a:lnSpc>
                <a:spcPct val="90000"/>
              </a:lnSpc>
              <a:buFontTx/>
              <a:buNone/>
            </a:pPr>
            <a:r>
              <a:rPr lang="en-US" sz="3600" b="1">
                <a:solidFill>
                  <a:srgbClr val="000099"/>
                </a:solidFill>
                <a:latin typeface="Times New Roman" charset="0"/>
                <a:ea typeface="ＭＳ Ｐゴシック" charset="0"/>
                <a:cs typeface="ＭＳ Ｐゴシック" charset="0"/>
              </a:rPr>
              <a:t>There are several natural wonders, e.g., sunset</a:t>
            </a:r>
            <a:r>
              <a:rPr lang="en-US" sz="3600" b="1">
                <a:solidFill>
                  <a:schemeClr val="bg1"/>
                </a:solidFill>
                <a:latin typeface="Times New Roman" charset="0"/>
                <a:ea typeface="ＭＳ Ｐゴシック" charset="0"/>
                <a:cs typeface="ＭＳ Ｐゴシック" charset="0"/>
              </a:rPr>
              <a:t>, rainbow, and …</a:t>
            </a:r>
          </a:p>
        </p:txBody>
      </p:sp>
      <p:sp>
        <p:nvSpPr>
          <p:cNvPr id="5" name="Rectangle 1027"/>
          <p:cNvSpPr txBox="1">
            <a:spLocks noChangeArrowheads="1"/>
          </p:cNvSpPr>
          <p:nvPr/>
        </p:nvSpPr>
        <p:spPr bwMode="auto">
          <a:xfrm>
            <a:off x="0" y="42037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pPr>
            <a:r>
              <a:rPr lang="en-US" sz="3600" b="1">
                <a:solidFill>
                  <a:srgbClr val="FFFFFF"/>
                </a:solidFill>
              </a:rPr>
              <a:t>the northern lights.</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642938" y="0"/>
            <a:ext cx="7772400" cy="709613"/>
          </a:xfrm>
        </p:spPr>
        <p:txBody>
          <a:bodyPr/>
          <a:lstStyle/>
          <a:p>
            <a:r>
              <a:rPr lang="en-US" sz="4000" b="1">
                <a:solidFill>
                  <a:srgbClr val="FD0500"/>
                </a:solidFill>
                <a:latin typeface="Times New Roman" charset="0"/>
                <a:ea typeface="ＭＳ Ｐゴシック" charset="0"/>
                <a:cs typeface="ＭＳ Ｐゴシック" charset="0"/>
              </a:rPr>
              <a:t>Substorm Current System</a:t>
            </a:r>
          </a:p>
        </p:txBody>
      </p:sp>
      <p:sp>
        <p:nvSpPr>
          <p:cNvPr id="54274" name="Text Box 5"/>
          <p:cNvSpPr txBox="1">
            <a:spLocks noChangeArrowheads="1"/>
          </p:cNvSpPr>
          <p:nvPr/>
        </p:nvSpPr>
        <p:spPr bwMode="auto">
          <a:xfrm>
            <a:off x="6765925" y="6184900"/>
            <a:ext cx="1639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1800" b="1">
                <a:solidFill>
                  <a:srgbClr val="000099"/>
                </a:solidFill>
              </a:rPr>
              <a:t>Akasofu [1972]</a:t>
            </a:r>
          </a:p>
        </p:txBody>
      </p:sp>
      <p:pic>
        <p:nvPicPr>
          <p:cNvPr id="54275" name="Picture 5" descr="Picture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4538"/>
            <a:ext cx="914400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0" y="0"/>
            <a:ext cx="91440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defRPr/>
            </a:pPr>
            <a:r>
              <a:rPr lang="en-US" sz="3200" b="1" dirty="0">
                <a:solidFill>
                  <a:srgbClr val="FF0000"/>
                </a:solidFill>
                <a:cs typeface="+mn-cs"/>
              </a:rPr>
              <a:t>NENL Model Scenario for </a:t>
            </a:r>
            <a:r>
              <a:rPr lang="en-US" sz="3200" b="1" dirty="0" err="1">
                <a:solidFill>
                  <a:srgbClr val="FF0000"/>
                </a:solidFill>
                <a:cs typeface="+mn-cs"/>
              </a:rPr>
              <a:t>Auroral</a:t>
            </a:r>
            <a:r>
              <a:rPr lang="en-US" sz="3200" b="1" dirty="0">
                <a:solidFill>
                  <a:srgbClr val="FF0000"/>
                </a:solidFill>
                <a:cs typeface="+mn-cs"/>
              </a:rPr>
              <a:t> Substorm</a:t>
            </a:r>
            <a:r>
              <a:rPr lang="en-US" sz="3200" dirty="0">
                <a:solidFill>
                  <a:srgbClr val="FF0066"/>
                </a:solidFill>
                <a:cs typeface="+mn-cs"/>
              </a:rPr>
              <a:t> </a:t>
            </a:r>
            <a:endParaRPr lang="en-US" sz="3600" dirty="0">
              <a:solidFill>
                <a:srgbClr val="000099"/>
              </a:solidFill>
              <a:cs typeface="+mn-cs"/>
            </a:endParaRPr>
          </a:p>
        </p:txBody>
      </p:sp>
      <p:sp>
        <p:nvSpPr>
          <p:cNvPr id="129028" name="Rectangle 4"/>
          <p:cNvSpPr>
            <a:spLocks noChangeArrowheads="1"/>
          </p:cNvSpPr>
          <p:nvPr/>
        </p:nvSpPr>
        <p:spPr bwMode="auto">
          <a:xfrm>
            <a:off x="0" y="6469063"/>
            <a:ext cx="9144000"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a:lnSpc>
                <a:spcPct val="70000"/>
              </a:lnSpc>
              <a:defRPr/>
            </a:pPr>
            <a:r>
              <a:rPr lang="en-US" sz="2000" b="1" dirty="0">
                <a:solidFill>
                  <a:srgbClr val="000099"/>
                </a:solidFill>
                <a:cs typeface="+mn-cs"/>
              </a:rPr>
              <a:t>The NENL forms at substorm expansion and moves </a:t>
            </a:r>
            <a:r>
              <a:rPr lang="en-US" sz="2000" b="1" dirty="0" err="1">
                <a:solidFill>
                  <a:srgbClr val="000099"/>
                </a:solidFill>
                <a:cs typeface="+mn-cs"/>
              </a:rPr>
              <a:t>tailward</a:t>
            </a:r>
            <a:r>
              <a:rPr lang="en-US" sz="2000" b="1" dirty="0">
                <a:solidFill>
                  <a:srgbClr val="000099"/>
                </a:solidFill>
                <a:cs typeface="+mn-cs"/>
              </a:rPr>
              <a:t> later (Hones, 1979).</a:t>
            </a:r>
          </a:p>
        </p:txBody>
      </p:sp>
      <p:pic>
        <p:nvPicPr>
          <p:cNvPr id="55299" name="Picture 9" descr="Hones_v.eps                                                    008CA68AHD                             BBA3A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113"/>
            <a:ext cx="8972550"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p:cNvSpPr txBox="1">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3200" b="1">
                <a:solidFill>
                  <a:srgbClr val="FD0500"/>
                </a:solidFill>
              </a:rPr>
              <a:t>Movie of Magnetic Reconnection Substorm Model</a:t>
            </a:r>
            <a:endParaRPr lang="en-US" sz="3200" b="1">
              <a:solidFill>
                <a:srgbClr val="000099"/>
              </a:solidFill>
            </a:endParaRPr>
          </a:p>
        </p:txBody>
      </p:sp>
      <p:pic>
        <p:nvPicPr>
          <p:cNvPr id="57346" name="substorm_cme_aurora_gsfc.mp4">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p:cNvSpPr txBox="1">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4000" b="1">
                <a:solidFill>
                  <a:srgbClr val="FD0500"/>
                </a:solidFill>
              </a:rPr>
              <a:t>Substorm Energy is Dissipated by Magnetic Reconnection</a:t>
            </a:r>
            <a:endParaRPr lang="en-US" sz="4000" b="1">
              <a:solidFill>
                <a:srgbClr val="000099"/>
              </a:solidFill>
            </a:endParaRPr>
          </a:p>
        </p:txBody>
      </p:sp>
      <p:pic>
        <p:nvPicPr>
          <p:cNvPr id="59394" name="Picture 1" descr="mr-color-new-simplified-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14500"/>
            <a:ext cx="6858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26"/>
          <p:cNvSpPr>
            <a:spLocks noGrp="1" noChangeArrowheads="1"/>
          </p:cNvSpPr>
          <p:nvPr>
            <p:ph type="title"/>
          </p:nvPr>
        </p:nvSpPr>
        <p:spPr>
          <a:xfrm>
            <a:off x="0" y="2349500"/>
            <a:ext cx="9144000" cy="19050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Later Observations Suggest Small Scale Features (Current Disruption) in Magnetospheric Substorms</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3200" b="1" dirty="0">
                <a:solidFill>
                  <a:srgbClr val="FF0000"/>
                </a:solidFill>
                <a:cs typeface="+mn-cs"/>
              </a:rPr>
              <a:t>Strong Cross-Tail Current Before Substorm Onset</a:t>
            </a:r>
            <a:endParaRPr lang="en-US" sz="3600" b="1" dirty="0">
              <a:solidFill>
                <a:srgbClr val="FF0000"/>
              </a:solidFill>
              <a:cs typeface="+mn-cs"/>
            </a:endParaRPr>
          </a:p>
        </p:txBody>
      </p:sp>
      <p:sp>
        <p:nvSpPr>
          <p:cNvPr id="6" name="Rectangle 3"/>
          <p:cNvSpPr>
            <a:spLocks noChangeArrowheads="1"/>
          </p:cNvSpPr>
          <p:nvPr/>
        </p:nvSpPr>
        <p:spPr bwMode="auto">
          <a:xfrm>
            <a:off x="5861050" y="742950"/>
            <a:ext cx="328295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175" indent="-3175">
              <a:lnSpc>
                <a:spcPct val="80000"/>
              </a:lnSpc>
              <a:defRPr/>
            </a:pPr>
            <a:r>
              <a:rPr lang="en-US" sz="2800" b="1" dirty="0">
                <a:solidFill>
                  <a:srgbClr val="000099"/>
                </a:solidFill>
                <a:cs typeface="+mn-cs"/>
              </a:rPr>
              <a:t>Before substorm expansion onset, magnetic field near the geostationary orbit changes from dipolar-like to tail-like. From a simple model of a current sheet, Kaufmann [1987] showed that a strong current sheet (300 mA/m) must develop near that altitude in order to cause such a field configuration change.</a:t>
            </a:r>
          </a:p>
        </p:txBody>
      </p:sp>
      <p:pic>
        <p:nvPicPr>
          <p:cNvPr id="63491" name="Picture 1" descr="1987JAKaufmann-Fig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2138"/>
            <a:ext cx="59436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1"/>
          <p:cNvSpPr txBox="1">
            <a:spLocks noChangeArrowheads="1"/>
          </p:cNvSpPr>
          <p:nvPr/>
        </p:nvSpPr>
        <p:spPr bwMode="auto">
          <a:xfrm>
            <a:off x="1219200" y="3429000"/>
            <a:ext cx="40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a:solidFill>
                  <a:srgbClr val="FF0000"/>
                </a:solidFill>
                <a:latin typeface="Times" charset="0"/>
              </a:rPr>
              <a:t>X</a:t>
            </a:r>
          </a:p>
        </p:txBody>
      </p:sp>
      <p:sp>
        <p:nvSpPr>
          <p:cNvPr id="63493" name="TextBox 6"/>
          <p:cNvSpPr txBox="1">
            <a:spLocks noChangeArrowheads="1"/>
          </p:cNvSpPr>
          <p:nvPr/>
        </p:nvSpPr>
        <p:spPr bwMode="auto">
          <a:xfrm>
            <a:off x="4267200" y="3424238"/>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a:solidFill>
                  <a:srgbClr val="FF0000"/>
                </a:solidFill>
                <a:latin typeface="Times" charset="0"/>
              </a:rPr>
              <a:t>X</a:t>
            </a:r>
          </a:p>
        </p:txBody>
      </p:sp>
      <p:sp>
        <p:nvSpPr>
          <p:cNvPr id="63494" name="TextBox 7"/>
          <p:cNvSpPr txBox="1">
            <a:spLocks noChangeArrowheads="1"/>
          </p:cNvSpPr>
          <p:nvPr/>
        </p:nvSpPr>
        <p:spPr bwMode="auto">
          <a:xfrm>
            <a:off x="2743200" y="19050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a:solidFill>
                  <a:srgbClr val="FF0000"/>
                </a:solidFill>
                <a:latin typeface="Times" charset="0"/>
              </a:rPr>
              <a:t>Z</a:t>
            </a:r>
          </a:p>
        </p:txBody>
      </p:sp>
      <p:sp>
        <p:nvSpPr>
          <p:cNvPr id="63495" name="TextBox 8"/>
          <p:cNvSpPr txBox="1">
            <a:spLocks noChangeArrowheads="1"/>
          </p:cNvSpPr>
          <p:nvPr/>
        </p:nvSpPr>
        <p:spPr bwMode="auto">
          <a:xfrm>
            <a:off x="2743200" y="4953000"/>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a:solidFill>
                  <a:srgbClr val="FF0000"/>
                </a:solidFill>
                <a:latin typeface="Times" charset="0"/>
              </a:rPr>
              <a:t>Z</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68300" y="0"/>
            <a:ext cx="8348663" cy="509588"/>
          </a:xfrm>
        </p:spPr>
        <p:txBody>
          <a:bodyPr/>
          <a:lstStyle/>
          <a:p>
            <a:pPr eaLnBrk="1" hangingPunct="1">
              <a:defRPr/>
            </a:pPr>
            <a:r>
              <a:rPr lang="en-US" sz="3200" b="1" dirty="0" smtClean="0">
                <a:solidFill>
                  <a:srgbClr val="FF0000"/>
                </a:solidFill>
                <a:cs typeface="+mj-cs"/>
              </a:rPr>
              <a:t>Current Intensification Prior to Disruption</a:t>
            </a:r>
            <a:endParaRPr lang="en-US" sz="4000" b="1" dirty="0" smtClean="0">
              <a:solidFill>
                <a:srgbClr val="FF0000"/>
              </a:solidFill>
              <a:cs typeface="+mj-cs"/>
            </a:endParaRPr>
          </a:p>
        </p:txBody>
      </p:sp>
      <p:sp>
        <p:nvSpPr>
          <p:cNvPr id="150531" name="Rectangle 3"/>
          <p:cNvSpPr>
            <a:spLocks noGrp="1" noChangeArrowheads="1"/>
          </p:cNvSpPr>
          <p:nvPr>
            <p:ph type="body" idx="1"/>
          </p:nvPr>
        </p:nvSpPr>
        <p:spPr>
          <a:xfrm>
            <a:off x="0" y="5432425"/>
            <a:ext cx="9144000" cy="1425575"/>
          </a:xfrm>
        </p:spPr>
        <p:txBody>
          <a:bodyPr/>
          <a:lstStyle/>
          <a:p>
            <a:pPr marL="228600" indent="-228600" eaLnBrk="1" hangingPunct="1">
              <a:lnSpc>
                <a:spcPct val="90000"/>
              </a:lnSpc>
              <a:buFont typeface="Symbol" charset="0"/>
              <a:buChar char="·"/>
              <a:defRPr/>
            </a:pPr>
            <a:r>
              <a:rPr lang="en-US" sz="2400" b="1" smtClean="0">
                <a:solidFill>
                  <a:srgbClr val="000099"/>
                </a:solidFill>
                <a:cs typeface="+mn-cs"/>
              </a:rPr>
              <a:t>From analysis of ISEE-1 and -2 magnetic field data Ohtani et al. [1992] reported that prior to current disruption, the current density in the near-Earth neutral sheet region typically increases explosively - coined the </a:t>
            </a:r>
            <a:r>
              <a:rPr lang="ja-JP" altLang="en-US" sz="2400" b="1" smtClean="0">
                <a:solidFill>
                  <a:srgbClr val="000099"/>
                </a:solidFill>
                <a:latin typeface="Arial"/>
                <a:cs typeface="+mn-cs"/>
              </a:rPr>
              <a:t>‘</a:t>
            </a:r>
            <a:r>
              <a:rPr lang="en-US" sz="2400" b="1" smtClean="0">
                <a:solidFill>
                  <a:srgbClr val="000099"/>
                </a:solidFill>
                <a:cs typeface="+mn-cs"/>
              </a:rPr>
              <a:t>explosive growth phase.</a:t>
            </a:r>
            <a:r>
              <a:rPr lang="ja-JP" altLang="en-US" sz="2400" b="1" smtClean="0">
                <a:solidFill>
                  <a:srgbClr val="000099"/>
                </a:solidFill>
                <a:latin typeface="Arial"/>
                <a:cs typeface="+mn-cs"/>
              </a:rPr>
              <a:t>’</a:t>
            </a:r>
            <a:endParaRPr lang="en-US" sz="2400" b="1" smtClean="0">
              <a:solidFill>
                <a:srgbClr val="000099"/>
              </a:solidFill>
              <a:cs typeface="+mn-cs"/>
            </a:endParaRPr>
          </a:p>
        </p:txBody>
      </p:sp>
      <p:pic>
        <p:nvPicPr>
          <p:cNvPr id="64515" name="Picture 12" descr="ExplosiveGrowth.tiff                                           00038BB4HD                             BBA3A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520700"/>
            <a:ext cx="7700963"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10"/>
          <p:cNvSpPr>
            <a:spLocks noChangeArrowheads="1"/>
          </p:cNvSpPr>
          <p:nvPr/>
        </p:nvSpPr>
        <p:spPr bwMode="auto">
          <a:xfrm>
            <a:off x="6735763" y="6488113"/>
            <a:ext cx="24082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cs typeface="+mn-cs"/>
              </a:rPr>
              <a:t>Takahashi et al. [1987]</a:t>
            </a:r>
          </a:p>
        </p:txBody>
      </p:sp>
      <p:sp>
        <p:nvSpPr>
          <p:cNvPr id="36866" name="Rectangle 2"/>
          <p:cNvSpPr>
            <a:spLocks noGrp="1" noChangeArrowheads="1"/>
          </p:cNvSpPr>
          <p:nvPr>
            <p:ph type="title"/>
          </p:nvPr>
        </p:nvSpPr>
        <p:spPr>
          <a:xfrm>
            <a:off x="0" y="0"/>
            <a:ext cx="9296400" cy="438150"/>
          </a:xfrm>
        </p:spPr>
        <p:txBody>
          <a:bodyPr/>
          <a:lstStyle/>
          <a:p>
            <a:pPr eaLnBrk="1" hangingPunct="1">
              <a:defRPr/>
            </a:pPr>
            <a:r>
              <a:rPr lang="en-US" sz="3200" b="1" dirty="0" smtClean="0">
                <a:solidFill>
                  <a:srgbClr val="FF0000"/>
                </a:solidFill>
                <a:cs typeface="+mj-cs"/>
              </a:rPr>
              <a:t>Signature of Current Disruption - 1</a:t>
            </a:r>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613"/>
            <a:ext cx="8523288"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8340725" y="1285875"/>
            <a:ext cx="51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a:t>
            </a:r>
            <a:r>
              <a:rPr lang="en-US" sz="2000">
                <a:cs typeface="+mn-cs"/>
              </a:rPr>
              <a:t>v</a:t>
            </a:r>
            <a:endParaRPr lang="en-US">
              <a:cs typeface="+mn-cs"/>
            </a:endParaRPr>
          </a:p>
        </p:txBody>
      </p:sp>
      <p:sp>
        <p:nvSpPr>
          <p:cNvPr id="36869" name="Text Box 5"/>
          <p:cNvSpPr txBox="1">
            <a:spLocks noChangeArrowheads="1"/>
          </p:cNvSpPr>
          <p:nvPr/>
        </p:nvSpPr>
        <p:spPr bwMode="auto">
          <a:xfrm>
            <a:off x="8340725" y="2276475"/>
            <a:ext cx="51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a:t>
            </a:r>
            <a:r>
              <a:rPr lang="en-US" sz="2000">
                <a:cs typeface="+mn-cs"/>
              </a:rPr>
              <a:t>d</a:t>
            </a:r>
            <a:endParaRPr lang="en-US">
              <a:cs typeface="+mn-cs"/>
            </a:endParaRPr>
          </a:p>
        </p:txBody>
      </p:sp>
      <p:sp>
        <p:nvSpPr>
          <p:cNvPr id="36870" name="Text Box 6"/>
          <p:cNvSpPr txBox="1">
            <a:spLocks noChangeArrowheads="1"/>
          </p:cNvSpPr>
          <p:nvPr/>
        </p:nvSpPr>
        <p:spPr bwMode="auto">
          <a:xfrm>
            <a:off x="8353425" y="3470275"/>
            <a:ext cx="51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a:t>
            </a:r>
            <a:r>
              <a:rPr lang="en-US" sz="2000">
                <a:cs typeface="+mn-cs"/>
              </a:rPr>
              <a:t>h</a:t>
            </a:r>
            <a:endParaRPr lang="en-US">
              <a:cs typeface="+mn-cs"/>
            </a:endParaRPr>
          </a:p>
        </p:txBody>
      </p:sp>
      <p:sp>
        <p:nvSpPr>
          <p:cNvPr id="36871" name="Text Box 7"/>
          <p:cNvSpPr txBox="1">
            <a:spLocks noChangeArrowheads="1"/>
          </p:cNvSpPr>
          <p:nvPr/>
        </p:nvSpPr>
        <p:spPr bwMode="auto">
          <a:xfrm>
            <a:off x="8340725" y="4557713"/>
            <a:ext cx="520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Symbol" charset="0"/>
                <a:cs typeface="+mn-cs"/>
              </a:rPr>
              <a:t></a:t>
            </a:r>
            <a:r>
              <a:rPr lang="en-US" sz="2000">
                <a:cs typeface="+mn-cs"/>
              </a:rPr>
              <a:t>B</a:t>
            </a:r>
            <a:endParaRPr lang="en-US">
              <a:cs typeface="+mn-cs"/>
            </a:endParaRPr>
          </a:p>
        </p:txBody>
      </p:sp>
      <p:sp>
        <p:nvSpPr>
          <p:cNvPr id="36872" name="Text Box 8"/>
          <p:cNvSpPr txBox="1">
            <a:spLocks noChangeArrowheads="1"/>
          </p:cNvSpPr>
          <p:nvPr/>
        </p:nvSpPr>
        <p:spPr bwMode="auto">
          <a:xfrm>
            <a:off x="8328025" y="5649913"/>
            <a:ext cx="51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Symbol" charset="0"/>
                <a:cs typeface="+mn-cs"/>
              </a:rPr>
              <a:t></a:t>
            </a:r>
            <a:r>
              <a:rPr lang="en-US" sz="2000">
                <a:cs typeface="+mn-cs"/>
              </a:rPr>
              <a:t>B</a:t>
            </a:r>
            <a:endParaRPr lang="en-US">
              <a:cs typeface="+mn-cs"/>
            </a:endParaRPr>
          </a:p>
        </p:txBody>
      </p:sp>
      <p:sp>
        <p:nvSpPr>
          <p:cNvPr id="36873" name="Text Box 9"/>
          <p:cNvSpPr txBox="1">
            <a:spLocks noChangeArrowheads="1"/>
          </p:cNvSpPr>
          <p:nvPr/>
        </p:nvSpPr>
        <p:spPr bwMode="auto">
          <a:xfrm>
            <a:off x="744538" y="5870575"/>
            <a:ext cx="3101975"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solidFill>
                  <a:srgbClr val="000099"/>
                </a:solidFill>
                <a:cs typeface="+mn-cs"/>
              </a:rPr>
              <a:t>Transition Region</a:t>
            </a:r>
          </a:p>
          <a:p>
            <a:pPr algn="ctr">
              <a:defRPr/>
            </a:pPr>
            <a:r>
              <a:rPr lang="en-US" b="1">
                <a:solidFill>
                  <a:srgbClr val="000099"/>
                </a:solidFill>
                <a:cs typeface="+mn-cs"/>
              </a:rPr>
              <a:t>from dipole to tail-like</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11200" y="0"/>
            <a:ext cx="7772400" cy="407988"/>
          </a:xfrm>
        </p:spPr>
        <p:txBody>
          <a:bodyPr/>
          <a:lstStyle/>
          <a:p>
            <a:pPr eaLnBrk="1" hangingPunct="1">
              <a:defRPr/>
            </a:pPr>
            <a:r>
              <a:rPr lang="en-US" sz="3600" b="1" dirty="0" smtClean="0">
                <a:solidFill>
                  <a:srgbClr val="FF0000"/>
                </a:solidFill>
                <a:cs typeface="+mj-cs"/>
              </a:rPr>
              <a:t>Multi-frequency Turbulence</a:t>
            </a:r>
            <a:endParaRPr lang="en-US" dirty="0" smtClean="0">
              <a:solidFill>
                <a:srgbClr val="FF0000"/>
              </a:solidFill>
              <a:cs typeface="+mj-cs"/>
            </a:endParaRPr>
          </a:p>
        </p:txBody>
      </p:sp>
      <p:pic>
        <p:nvPicPr>
          <p:cNvPr id="66562" name="Picture 3" descr="85152multifreq.EPSF                                            00006BAD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549275"/>
            <a:ext cx="4205287"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6600825" y="6457950"/>
            <a:ext cx="2543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and </a:t>
            </a:r>
            <a:r>
              <a:rPr lang="en-US" sz="2000" b="1" dirty="0" err="1">
                <a:solidFill>
                  <a:srgbClr val="000099"/>
                </a:solidFill>
                <a:cs typeface="+mn-cs"/>
              </a:rPr>
              <a:t>Najmi</a:t>
            </a:r>
            <a:r>
              <a:rPr lang="en-US" sz="2000" b="1" dirty="0">
                <a:solidFill>
                  <a:srgbClr val="000099"/>
                </a:solidFill>
                <a:cs typeface="+mn-cs"/>
              </a:rPr>
              <a:t> [1997]</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descr="98soc_fig6.eps                                                 0000E9F9HD                             B58A588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5378450"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5359400" y="508000"/>
            <a:ext cx="3398838" cy="1295400"/>
          </a:xfrm>
        </p:spPr>
        <p:txBody>
          <a:bodyPr/>
          <a:lstStyle/>
          <a:p>
            <a:pPr eaLnBrk="1" hangingPunct="1">
              <a:defRPr/>
            </a:pPr>
            <a:r>
              <a:rPr lang="en-US" b="1" dirty="0" smtClean="0">
                <a:solidFill>
                  <a:srgbClr val="FF0000"/>
                </a:solidFill>
                <a:cs typeface="+mj-cs"/>
              </a:rPr>
              <a:t>Synoptic Flow Pattern</a:t>
            </a:r>
          </a:p>
        </p:txBody>
      </p:sp>
      <p:sp>
        <p:nvSpPr>
          <p:cNvPr id="52230" name="Text Box 6"/>
          <p:cNvSpPr txBox="1">
            <a:spLocks noChangeArrowheads="1"/>
          </p:cNvSpPr>
          <p:nvPr/>
        </p:nvSpPr>
        <p:spPr bwMode="auto">
          <a:xfrm>
            <a:off x="5473700" y="2359025"/>
            <a:ext cx="3403600" cy="20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3200" b="1" dirty="0">
                <a:solidFill>
                  <a:srgbClr val="000099"/>
                </a:solidFill>
                <a:cs typeface="+mn-cs"/>
              </a:rPr>
              <a:t>Plasma flow activity is transient, intermittent, and spatially localized.</a:t>
            </a:r>
          </a:p>
        </p:txBody>
      </p:sp>
      <p:sp>
        <p:nvSpPr>
          <p:cNvPr id="5" name="Rectangle 10"/>
          <p:cNvSpPr>
            <a:spLocks noChangeArrowheads="1"/>
          </p:cNvSpPr>
          <p:nvPr/>
        </p:nvSpPr>
        <p:spPr bwMode="auto">
          <a:xfrm>
            <a:off x="7235825" y="6457950"/>
            <a:ext cx="1908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et al. [1998]</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p:cNvSpPr>
            <a:spLocks noGrp="1" noChangeArrowheads="1"/>
          </p:cNvSpPr>
          <p:nvPr>
            <p:ph type="title"/>
          </p:nvPr>
        </p:nvSpPr>
        <p:spPr>
          <a:xfrm>
            <a:off x="723900" y="0"/>
            <a:ext cx="77724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Sunset</a:t>
            </a:r>
            <a:endParaRPr lang="en-US" sz="4000" b="1">
              <a:solidFill>
                <a:srgbClr val="000099"/>
              </a:solidFill>
              <a:latin typeface="Times New Roman" charset="0"/>
              <a:ea typeface="ＭＳ Ｐゴシック" charset="0"/>
              <a:cs typeface="ＭＳ Ｐゴシック" charset="0"/>
            </a:endParaRPr>
          </a:p>
        </p:txBody>
      </p:sp>
      <p:pic>
        <p:nvPicPr>
          <p:cNvPr id="19458" name="Picture 2" descr="Sunset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74638"/>
            <a:ext cx="8520113"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22800" y="0"/>
            <a:ext cx="4521200" cy="1003300"/>
          </a:xfrm>
        </p:spPr>
        <p:txBody>
          <a:bodyPr/>
          <a:lstStyle/>
          <a:p>
            <a:pPr eaLnBrk="1" hangingPunct="1">
              <a:defRPr/>
            </a:pPr>
            <a:r>
              <a:rPr lang="en-US" sz="3200" b="1" dirty="0" smtClean="0">
                <a:solidFill>
                  <a:srgbClr val="FF0000"/>
                </a:solidFill>
                <a:cs typeface="+mj-cs"/>
              </a:rPr>
              <a:t>Signature of Current Disruption - 2</a:t>
            </a:r>
          </a:p>
        </p:txBody>
      </p:sp>
      <p:pic>
        <p:nvPicPr>
          <p:cNvPr id="68610" name="Picture 1" descr="LayByzVyzJxz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p:cNvSpPr>
            <a:spLocks noChangeArrowheads="1"/>
          </p:cNvSpPr>
          <p:nvPr/>
        </p:nvSpPr>
        <p:spPr bwMode="auto">
          <a:xfrm>
            <a:off x="4737100" y="2128838"/>
            <a:ext cx="44069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3200" b="1">
                <a:solidFill>
                  <a:srgbClr val="000099"/>
                </a:solidFill>
              </a:rPr>
              <a:t>Magnetic field fluctuations, plasma flow activity, and current density variations are all transient and intermittent in nature.</a:t>
            </a:r>
          </a:p>
        </p:txBody>
      </p:sp>
      <p:sp>
        <p:nvSpPr>
          <p:cNvPr id="13" name="Rectangle 10"/>
          <p:cNvSpPr>
            <a:spLocks noChangeArrowheads="1"/>
          </p:cNvSpPr>
          <p:nvPr/>
        </p:nvSpPr>
        <p:spPr bwMode="auto">
          <a:xfrm>
            <a:off x="7235825" y="6457950"/>
            <a:ext cx="1908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et al. [2007]</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438150"/>
          </a:xfrm>
        </p:spPr>
        <p:txBody>
          <a:bodyPr/>
          <a:lstStyle/>
          <a:p>
            <a:pPr eaLnBrk="1" hangingPunct="1">
              <a:defRPr/>
            </a:pPr>
            <a:r>
              <a:rPr lang="en-US" sz="3200" b="1" dirty="0">
                <a:solidFill>
                  <a:srgbClr val="FF0000"/>
                </a:solidFill>
              </a:rPr>
              <a:t>Signature </a:t>
            </a:r>
            <a:r>
              <a:rPr lang="en-US" sz="3200" b="1" dirty="0" smtClean="0">
                <a:solidFill>
                  <a:srgbClr val="FF0000"/>
                </a:solidFill>
                <a:cs typeface="+mj-cs"/>
              </a:rPr>
              <a:t>of Current Disruption - 3</a:t>
            </a:r>
            <a:endParaRPr lang="en-US" b="1" dirty="0" smtClean="0">
              <a:solidFill>
                <a:srgbClr val="FF0000"/>
              </a:solidFill>
              <a:cs typeface="+mj-cs"/>
            </a:endParaRPr>
          </a:p>
        </p:txBody>
      </p:sp>
      <p:pic>
        <p:nvPicPr>
          <p:cNvPr id="69634" name="Picture 7" descr="cd-nE-mt.pic                                                   00033519HD                             BEDF17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520700"/>
            <a:ext cx="40005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angle 8"/>
          <p:cNvSpPr>
            <a:spLocks noChangeArrowheads="1"/>
          </p:cNvSpPr>
          <p:nvPr/>
        </p:nvSpPr>
        <p:spPr bwMode="auto">
          <a:xfrm>
            <a:off x="0" y="51816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buFont typeface="Symbol" charset="0"/>
              <a:buChar char="·"/>
              <a:defRPr/>
            </a:pPr>
            <a:r>
              <a:rPr lang="en-US" b="1" dirty="0">
                <a:solidFill>
                  <a:srgbClr val="000099"/>
                </a:solidFill>
                <a:cs typeface="+mn-cs"/>
              </a:rPr>
              <a:t>Current sheet becomes filamentary and the current density pattern displays complex distribution and topology including embedded reversals in current density direction. The associated </a:t>
            </a:r>
            <a:r>
              <a:rPr lang="en-US" b="1" dirty="0" err="1">
                <a:solidFill>
                  <a:srgbClr val="000099"/>
                </a:solidFill>
                <a:cs typeface="+mn-cs"/>
              </a:rPr>
              <a:t>jxB</a:t>
            </a:r>
            <a:r>
              <a:rPr lang="en-US" b="1" dirty="0">
                <a:solidFill>
                  <a:srgbClr val="000099"/>
                </a:solidFill>
                <a:cs typeface="+mn-cs"/>
              </a:rPr>
              <a:t> force is not ordered by the magnetic field pattern, in contrast to magnetic reconnection.</a:t>
            </a:r>
          </a:p>
        </p:txBody>
      </p:sp>
      <p:sp>
        <p:nvSpPr>
          <p:cNvPr id="5" name="Rectangle 10"/>
          <p:cNvSpPr>
            <a:spLocks noChangeArrowheads="1"/>
          </p:cNvSpPr>
          <p:nvPr/>
        </p:nvSpPr>
        <p:spPr bwMode="auto">
          <a:xfrm>
            <a:off x="7826375" y="4568825"/>
            <a:ext cx="1317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[2001]</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0219FAI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0" y="0"/>
            <a:ext cx="6858000" cy="6858000"/>
          </a:xfrm>
          <a:prstGeom prst="rect">
            <a:avLst/>
          </a:prstGeom>
        </p:spPr>
      </p:pic>
      <p:sp>
        <p:nvSpPr>
          <p:cNvPr id="70658" name="Rectangle 1"/>
          <p:cNvSpPr>
            <a:spLocks noChangeArrowheads="1"/>
          </p:cNvSpPr>
          <p:nvPr/>
        </p:nvSpPr>
        <p:spPr bwMode="auto">
          <a:xfrm>
            <a:off x="5613400" y="1036638"/>
            <a:ext cx="35306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3200" b="1">
                <a:solidFill>
                  <a:srgbClr val="000099"/>
                </a:solidFill>
              </a:rPr>
              <a:t>Movie of auroral activity seen by the Fast Auroral Imager on the Canadian satellite e-POP during a substorm  on 2014 February 19 shows auroral activity to be transient, intermittent, and spatially localized.</a:t>
            </a:r>
          </a:p>
        </p:txBody>
      </p:sp>
      <p:sp>
        <p:nvSpPr>
          <p:cNvPr id="70659" name="TextBox 3"/>
          <p:cNvSpPr txBox="1">
            <a:spLocks noChangeArrowheads="1"/>
          </p:cNvSpPr>
          <p:nvPr/>
        </p:nvSpPr>
        <p:spPr bwMode="auto">
          <a:xfrm>
            <a:off x="7235825" y="6305550"/>
            <a:ext cx="190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t>Lui et al. [2015]</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26"/>
          <p:cNvSpPr>
            <a:spLocks noGrp="1" noChangeArrowheads="1"/>
          </p:cNvSpPr>
          <p:nvPr>
            <p:ph type="title"/>
          </p:nvPr>
        </p:nvSpPr>
        <p:spPr>
          <a:xfrm>
            <a:off x="0" y="2349500"/>
            <a:ext cx="9144000" cy="19050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Another Substorm Model</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26"/>
          <p:cNvSpPr txBox="1">
            <a:spLocks noChangeArrowheads="1"/>
          </p:cNvSpPr>
          <p:nvPr/>
        </p:nvSpPr>
        <p:spPr bwMode="auto">
          <a:xfrm>
            <a:off x="0" y="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3200" b="1">
                <a:solidFill>
                  <a:srgbClr val="FD0500"/>
                </a:solidFill>
              </a:rPr>
              <a:t>Movie of Current Disruption Substorm Model</a:t>
            </a:r>
            <a:endParaRPr lang="en-US" sz="3200" b="1">
              <a:solidFill>
                <a:srgbClr val="000099"/>
              </a:solidFill>
            </a:endParaRPr>
          </a:p>
        </p:txBody>
      </p:sp>
      <p:pic>
        <p:nvPicPr>
          <p:cNvPr id="2" name="current disruption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9500" y="889000"/>
            <a:ext cx="6985000" cy="5080000"/>
          </a:xfrm>
          <a:prstGeom prst="rect">
            <a:avLst/>
          </a:prstGeom>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ChangeArrowheads="1"/>
          </p:cNvSpPr>
          <p:nvPr/>
        </p:nvSpPr>
        <p:spPr bwMode="auto">
          <a:xfrm>
            <a:off x="715963" y="0"/>
            <a:ext cx="7772400"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defRPr/>
            </a:pPr>
            <a:r>
              <a:rPr lang="en-US" sz="4400" b="1" dirty="0">
                <a:solidFill>
                  <a:srgbClr val="FD0500"/>
                </a:solidFill>
              </a:rPr>
              <a:t>Generalized Ohm</a:t>
            </a:r>
            <a:r>
              <a:rPr lang="ja-JP" altLang="en-US" sz="4400" b="1" dirty="0">
                <a:solidFill>
                  <a:srgbClr val="FD0500"/>
                </a:solidFill>
                <a:latin typeface="Arial"/>
              </a:rPr>
              <a:t>’</a:t>
            </a:r>
            <a:r>
              <a:rPr lang="en-US" sz="4400" b="1" dirty="0">
                <a:solidFill>
                  <a:srgbClr val="FD0500"/>
                </a:solidFill>
              </a:rPr>
              <a:t>s Law</a:t>
            </a:r>
            <a:endParaRPr lang="en-US" sz="4400" b="1" dirty="0">
              <a:solidFill>
                <a:srgbClr val="FF0066"/>
              </a:solidFill>
            </a:endParaRPr>
          </a:p>
        </p:txBody>
      </p:sp>
      <p:sp>
        <p:nvSpPr>
          <p:cNvPr id="91147" name="Rectangle 11"/>
          <p:cNvSpPr>
            <a:spLocks noChangeArrowheads="1"/>
          </p:cNvSpPr>
          <p:nvPr/>
        </p:nvSpPr>
        <p:spPr bwMode="auto">
          <a:xfrm>
            <a:off x="0" y="2908300"/>
            <a:ext cx="91440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buFont typeface="Symbol" charset="0"/>
              <a:buNone/>
              <a:defRPr/>
            </a:pPr>
            <a:r>
              <a:rPr lang="en-US" sz="2800" b="1" dirty="0">
                <a:solidFill>
                  <a:srgbClr val="000099"/>
                </a:solidFill>
              </a:rPr>
              <a:t>From first principle, all potential causes for the breakdown of the frozen-in condition are given by the generalized Ohm</a:t>
            </a:r>
            <a:r>
              <a:rPr lang="ja-JP" altLang="en-US" sz="2800" b="1" dirty="0">
                <a:solidFill>
                  <a:srgbClr val="000099"/>
                </a:solidFill>
                <a:latin typeface="Arial"/>
              </a:rPr>
              <a:t>’</a:t>
            </a:r>
            <a:r>
              <a:rPr lang="en-US" sz="2800" b="1" dirty="0">
                <a:solidFill>
                  <a:srgbClr val="000099"/>
                </a:solidFill>
              </a:rPr>
              <a:t>s law for a </a:t>
            </a:r>
            <a:r>
              <a:rPr lang="en-US" sz="2800" b="1" dirty="0" err="1">
                <a:solidFill>
                  <a:srgbClr val="000099"/>
                </a:solidFill>
              </a:rPr>
              <a:t>collisionless</a:t>
            </a:r>
            <a:r>
              <a:rPr lang="en-US" sz="2800" b="1" dirty="0">
                <a:solidFill>
                  <a:srgbClr val="000099"/>
                </a:solidFill>
              </a:rPr>
              <a:t> plasma with inclusion of large amplitude and rapid fluctuations of electric and magnetic fields [Yoon and Lui, 2006].</a:t>
            </a:r>
          </a:p>
          <a:p>
            <a:pPr marL="457200" indent="-457200">
              <a:buFont typeface="Symbol" charset="0"/>
              <a:buNone/>
              <a:defRPr/>
            </a:pPr>
            <a:r>
              <a:rPr lang="en-US" sz="2800" b="1" dirty="0">
                <a:solidFill>
                  <a:srgbClr val="000099"/>
                </a:solidFill>
              </a:rPr>
              <a:t>The terms on the second line are called, respectively, inertial, Hall, electron viscosity, and anomalous resistivity (electric and magnetic field fluctuations).</a:t>
            </a:r>
          </a:p>
        </p:txBody>
      </p:sp>
      <p:graphicFrame>
        <p:nvGraphicFramePr>
          <p:cNvPr id="76803" name="Object 13"/>
          <p:cNvGraphicFramePr>
            <a:graphicFrameLocks noChangeAspect="1"/>
          </p:cNvGraphicFramePr>
          <p:nvPr/>
        </p:nvGraphicFramePr>
        <p:xfrm>
          <a:off x="279400" y="806450"/>
          <a:ext cx="8599488" cy="1866900"/>
        </p:xfrm>
        <a:graphic>
          <a:graphicData uri="http://schemas.openxmlformats.org/presentationml/2006/ole">
            <mc:AlternateContent xmlns:mc="http://schemas.openxmlformats.org/markup-compatibility/2006">
              <mc:Choice xmlns:v="urn:schemas-microsoft-com:vml" Requires="v">
                <p:oleObj spid="_x0000_s76804" name="Equation" r:id="rId4" imgW="8597900" imgH="1866900" progId="Equation.3">
                  <p:embed/>
                </p:oleObj>
              </mc:Choice>
              <mc:Fallback>
                <p:oleObj name="Equation" r:id="rId4" imgW="8597900" imgH="186690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806450"/>
                        <a:ext cx="8599488"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715963" y="0"/>
            <a:ext cx="7772400"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defRPr/>
            </a:pPr>
            <a:r>
              <a:rPr lang="en-US" sz="4400" b="1" dirty="0">
                <a:solidFill>
                  <a:srgbClr val="FD0500"/>
                </a:solidFill>
              </a:rPr>
              <a:t>Energy Transformation</a:t>
            </a:r>
            <a:endParaRPr lang="en-US" sz="4400" b="1" dirty="0">
              <a:solidFill>
                <a:srgbClr val="FF0066"/>
              </a:solidFill>
            </a:endParaRPr>
          </a:p>
        </p:txBody>
      </p:sp>
      <p:sp>
        <p:nvSpPr>
          <p:cNvPr id="149507" name="Rectangle 3"/>
          <p:cNvSpPr>
            <a:spLocks noChangeArrowheads="1"/>
          </p:cNvSpPr>
          <p:nvPr/>
        </p:nvSpPr>
        <p:spPr bwMode="auto">
          <a:xfrm>
            <a:off x="0" y="3060700"/>
            <a:ext cx="91440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buFont typeface="Symbol" charset="0"/>
              <a:buNone/>
              <a:defRPr/>
            </a:pPr>
            <a:r>
              <a:rPr lang="en-US" sz="2800" b="1" dirty="0">
                <a:solidFill>
                  <a:srgbClr val="000099"/>
                </a:solidFill>
              </a:rPr>
              <a:t>The new variable E</a:t>
            </a:r>
            <a:r>
              <a:rPr lang="ja-JP" altLang="en-US" sz="2800" b="1" dirty="0">
                <a:solidFill>
                  <a:srgbClr val="000099"/>
                </a:solidFill>
                <a:latin typeface="Arial"/>
              </a:rPr>
              <a:t>’</a:t>
            </a:r>
            <a:r>
              <a:rPr lang="en-US" sz="2800" b="1" dirty="0">
                <a:solidFill>
                  <a:srgbClr val="000099"/>
                </a:solidFill>
              </a:rPr>
              <a:t> denotes the electric field in the rest frame of the plasma.</a:t>
            </a:r>
          </a:p>
          <a:p>
            <a:pPr marL="457200" indent="-457200">
              <a:buFont typeface="Symbol" charset="0"/>
              <a:buNone/>
              <a:defRPr/>
            </a:pPr>
            <a:r>
              <a:rPr lang="en-US" sz="2800" b="1" dirty="0">
                <a:solidFill>
                  <a:srgbClr val="000099"/>
                </a:solidFill>
              </a:rPr>
              <a:t>Note the absence of the Hall term because of the vector identity (</a:t>
            </a:r>
            <a:r>
              <a:rPr lang="en-US" sz="2800" b="1" dirty="0" err="1">
                <a:solidFill>
                  <a:srgbClr val="000099"/>
                </a:solidFill>
              </a:rPr>
              <a:t>J•JxB</a:t>
            </a:r>
            <a:r>
              <a:rPr lang="en-US" sz="2800" b="1" dirty="0">
                <a:solidFill>
                  <a:srgbClr val="000099"/>
                </a:solidFill>
              </a:rPr>
              <a:t> = 0) =&gt; it is not a relevant term.</a:t>
            </a:r>
          </a:p>
          <a:p>
            <a:pPr marL="457200" indent="-457200">
              <a:buFont typeface="Symbol" charset="0"/>
              <a:buNone/>
              <a:defRPr/>
            </a:pPr>
            <a:r>
              <a:rPr lang="en-US" sz="2800" b="1" dirty="0">
                <a:solidFill>
                  <a:srgbClr val="000099"/>
                </a:solidFill>
              </a:rPr>
              <a:t>If J•E</a:t>
            </a:r>
            <a:r>
              <a:rPr lang="ja-JP" altLang="en-US" sz="2800" b="1" dirty="0">
                <a:solidFill>
                  <a:srgbClr val="000099"/>
                </a:solidFill>
                <a:latin typeface="Arial"/>
              </a:rPr>
              <a:t>’</a:t>
            </a:r>
            <a:r>
              <a:rPr lang="en-US" sz="2800" b="1" dirty="0">
                <a:solidFill>
                  <a:srgbClr val="000099"/>
                </a:solidFill>
              </a:rPr>
              <a:t> &gt; 0, dissipation in the plasma rest frame; field energies converted to particle energy.</a:t>
            </a:r>
          </a:p>
          <a:p>
            <a:pPr marL="457200" indent="-457200">
              <a:defRPr/>
            </a:pPr>
            <a:r>
              <a:rPr lang="en-US" sz="2800" b="1" dirty="0">
                <a:solidFill>
                  <a:srgbClr val="000099"/>
                </a:solidFill>
              </a:rPr>
              <a:t>If J•E</a:t>
            </a:r>
            <a:r>
              <a:rPr lang="ja-JP" altLang="en-US" sz="2800" b="1" dirty="0">
                <a:solidFill>
                  <a:srgbClr val="000099"/>
                </a:solidFill>
                <a:latin typeface="Arial"/>
              </a:rPr>
              <a:t>’</a:t>
            </a:r>
            <a:r>
              <a:rPr lang="en-US" sz="2800" b="1" dirty="0">
                <a:solidFill>
                  <a:srgbClr val="000099"/>
                </a:solidFill>
              </a:rPr>
              <a:t> &lt; 0 (dynamo), particle energy converted to electric and magnetic field energies.</a:t>
            </a:r>
            <a:r>
              <a:rPr lang="en-US" sz="2800" b="1" dirty="0"/>
              <a:t> </a:t>
            </a:r>
            <a:endParaRPr lang="en-US" sz="2800" b="1" dirty="0">
              <a:solidFill>
                <a:srgbClr val="000099"/>
              </a:solidFill>
            </a:endParaRPr>
          </a:p>
          <a:p>
            <a:pPr marL="457200" indent="-457200">
              <a:buFont typeface="Symbol" charset="0"/>
              <a:buNone/>
              <a:defRPr/>
            </a:pPr>
            <a:endParaRPr lang="en-US" sz="2800" b="1" dirty="0">
              <a:solidFill>
                <a:srgbClr val="000099"/>
              </a:solidFill>
            </a:endParaRPr>
          </a:p>
        </p:txBody>
      </p:sp>
      <p:graphicFrame>
        <p:nvGraphicFramePr>
          <p:cNvPr id="77827" name="Object 4"/>
          <p:cNvGraphicFramePr>
            <a:graphicFrameLocks noChangeAspect="1"/>
          </p:cNvGraphicFramePr>
          <p:nvPr/>
        </p:nvGraphicFramePr>
        <p:xfrm>
          <a:off x="431800" y="603250"/>
          <a:ext cx="8294688" cy="2273300"/>
        </p:xfrm>
        <a:graphic>
          <a:graphicData uri="http://schemas.openxmlformats.org/presentationml/2006/ole">
            <mc:AlternateContent xmlns:mc="http://schemas.openxmlformats.org/markup-compatibility/2006">
              <mc:Choice xmlns:v="urn:schemas-microsoft-com:vml" Requires="v">
                <p:oleObj spid="_x0000_s77829" name="Equation" r:id="rId4" imgW="8293100" imgH="2273300" progId="Equation.3">
                  <p:embed/>
                </p:oleObj>
              </mc:Choice>
              <mc:Fallback>
                <p:oleObj name="Equation" r:id="rId4" imgW="8293100" imgH="2273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603250"/>
                        <a:ext cx="8294688"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7828" name="Rectangle 1"/>
          <p:cNvSpPr>
            <a:spLocks noChangeArrowheads="1"/>
          </p:cNvSpPr>
          <p:nvPr/>
        </p:nvSpPr>
        <p:spPr bwMode="auto">
          <a:xfrm>
            <a:off x="6891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749300" y="0"/>
            <a:ext cx="7772400" cy="406400"/>
          </a:xfrm>
        </p:spPr>
        <p:txBody>
          <a:bodyPr/>
          <a:lstStyle/>
          <a:p>
            <a:r>
              <a:rPr lang="en-US" sz="3600" b="1">
                <a:solidFill>
                  <a:srgbClr val="FD0500"/>
                </a:solidFill>
                <a:latin typeface="Times New Roman" charset="0"/>
                <a:ea typeface="ＭＳ Ｐゴシック" charset="0"/>
                <a:cs typeface="ＭＳ Ｐゴシック" charset="0"/>
              </a:rPr>
              <a:t>Intervals of Interest</a:t>
            </a:r>
            <a:endParaRPr lang="en-US">
              <a:solidFill>
                <a:srgbClr val="FF0066"/>
              </a:solidFill>
              <a:latin typeface="Times New Roman" charset="0"/>
              <a:ea typeface="ＭＳ Ｐゴシック" charset="0"/>
              <a:cs typeface="ＭＳ Ｐゴシック" charset="0"/>
            </a:endParaRPr>
          </a:p>
        </p:txBody>
      </p:sp>
      <p:pic>
        <p:nvPicPr>
          <p:cNvPr id="78850" name="Picture 7" descr="(fig1c)layclposAE_080#5EF33.eps                                0005EF2B&#10;LuiAT1-ML1-hd                  C1FA5A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450850"/>
            <a:ext cx="5386388"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Rectangle 8"/>
          <p:cNvSpPr>
            <a:spLocks noChangeArrowheads="1"/>
          </p:cNvSpPr>
          <p:nvPr/>
        </p:nvSpPr>
        <p:spPr bwMode="auto">
          <a:xfrm>
            <a:off x="0" y="4995863"/>
            <a:ext cx="9144000"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lnSpc>
                <a:spcPct val="80000"/>
              </a:lnSpc>
              <a:defRPr/>
            </a:pPr>
            <a:r>
              <a:rPr lang="en-US" b="1" dirty="0">
                <a:solidFill>
                  <a:srgbClr val="000099"/>
                </a:solidFill>
              </a:rPr>
              <a:t>The intervals of interest were in the midst of a substorm expansion period when the Cluster satellites were at a downstream distance of ~19 Re in the magnetotail.</a:t>
            </a:r>
          </a:p>
          <a:p>
            <a:pPr marL="457200" indent="-457200">
              <a:lnSpc>
                <a:spcPct val="80000"/>
              </a:lnSpc>
              <a:defRPr/>
            </a:pPr>
            <a:r>
              <a:rPr lang="en-US" b="1" dirty="0">
                <a:solidFill>
                  <a:srgbClr val="000099"/>
                </a:solidFill>
              </a:rPr>
              <a:t>Note that C1 &amp; C2 were almost at the same </a:t>
            </a:r>
            <a:r>
              <a:rPr lang="en-US" b="1" dirty="0" err="1">
                <a:solidFill>
                  <a:srgbClr val="000099"/>
                </a:solidFill>
              </a:rPr>
              <a:t>Z</a:t>
            </a:r>
            <a:r>
              <a:rPr lang="en-US" b="1" baseline="-25000" dirty="0" err="1">
                <a:solidFill>
                  <a:srgbClr val="000099"/>
                </a:solidFill>
              </a:rPr>
              <a:t>gsm</a:t>
            </a:r>
            <a:r>
              <a:rPr lang="en-US" b="1" dirty="0">
                <a:solidFill>
                  <a:srgbClr val="000099"/>
                </a:solidFill>
              </a:rPr>
              <a:t>, a feature that will be used in evaluating the electron viscosity term in the generalized Ohm</a:t>
            </a:r>
            <a:r>
              <a:rPr lang="ja-JP" altLang="en-US" b="1" dirty="0">
                <a:solidFill>
                  <a:srgbClr val="000099"/>
                </a:solidFill>
                <a:latin typeface="Arial"/>
              </a:rPr>
              <a:t>’</a:t>
            </a:r>
            <a:r>
              <a:rPr lang="en-US" b="1" dirty="0">
                <a:solidFill>
                  <a:srgbClr val="000099"/>
                </a:solidFill>
              </a:rPr>
              <a:t>s law.</a:t>
            </a:r>
            <a:endParaRPr lang="en-US" b="1" dirty="0"/>
          </a:p>
        </p:txBody>
      </p:sp>
      <p:sp>
        <p:nvSpPr>
          <p:cNvPr id="145417" name="Rectangle 9"/>
          <p:cNvSpPr>
            <a:spLocks noChangeArrowheads="1"/>
          </p:cNvSpPr>
          <p:nvPr/>
        </p:nvSpPr>
        <p:spPr bwMode="auto">
          <a:xfrm>
            <a:off x="5969000" y="2400300"/>
            <a:ext cx="3175000"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90000"/>
              </a:lnSpc>
              <a:buFont typeface="Symbol" charset="0"/>
              <a:buNone/>
              <a:defRPr/>
            </a:pPr>
            <a:r>
              <a:rPr lang="en-US" sz="3200">
                <a:solidFill>
                  <a:srgbClr val="000099"/>
                </a:solidFill>
              </a:rPr>
              <a:t>C1: RUMBA</a:t>
            </a:r>
          </a:p>
          <a:p>
            <a:pPr>
              <a:lnSpc>
                <a:spcPct val="90000"/>
              </a:lnSpc>
              <a:buFont typeface="Symbol" charset="0"/>
              <a:buNone/>
              <a:defRPr/>
            </a:pPr>
            <a:r>
              <a:rPr lang="en-US" sz="3200">
                <a:solidFill>
                  <a:srgbClr val="000099"/>
                </a:solidFill>
              </a:rPr>
              <a:t>C2: SALSA</a:t>
            </a:r>
          </a:p>
          <a:p>
            <a:pPr>
              <a:lnSpc>
                <a:spcPct val="90000"/>
              </a:lnSpc>
              <a:buFont typeface="Symbol" charset="0"/>
              <a:buNone/>
              <a:defRPr/>
            </a:pPr>
            <a:r>
              <a:rPr lang="en-US" sz="3200">
                <a:solidFill>
                  <a:srgbClr val="000099"/>
                </a:solidFill>
              </a:rPr>
              <a:t>C3: SAMBA</a:t>
            </a:r>
          </a:p>
          <a:p>
            <a:pPr>
              <a:lnSpc>
                <a:spcPct val="90000"/>
              </a:lnSpc>
              <a:buFont typeface="Symbol" charset="0"/>
              <a:buNone/>
              <a:defRPr/>
            </a:pPr>
            <a:r>
              <a:rPr lang="en-US" sz="3200">
                <a:solidFill>
                  <a:srgbClr val="000099"/>
                </a:solidFill>
              </a:rPr>
              <a:t>C4: TANGO</a:t>
            </a:r>
          </a:p>
        </p:txBody>
      </p:sp>
      <p:sp>
        <p:nvSpPr>
          <p:cNvPr id="145418" name="Line 10"/>
          <p:cNvSpPr>
            <a:spLocks noChangeShapeType="1"/>
          </p:cNvSpPr>
          <p:nvPr/>
        </p:nvSpPr>
        <p:spPr bwMode="auto">
          <a:xfrm>
            <a:off x="2743200" y="1524000"/>
            <a:ext cx="0" cy="762000"/>
          </a:xfrm>
          <a:prstGeom prst="line">
            <a:avLst/>
          </a:prstGeom>
          <a:noFill/>
          <a:ln w="25400">
            <a:solidFill>
              <a:srgbClr val="00008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8854" name="Rectangle 6"/>
          <p:cNvSpPr>
            <a:spLocks noChangeArrowheads="1"/>
          </p:cNvSpPr>
          <p:nvPr/>
        </p:nvSpPr>
        <p:spPr bwMode="auto">
          <a:xfrm>
            <a:off x="6891338" y="15446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0" y="0"/>
            <a:ext cx="9144000" cy="509588"/>
          </a:xfrm>
        </p:spPr>
        <p:txBody>
          <a:bodyPr/>
          <a:lstStyle/>
          <a:p>
            <a:r>
              <a:rPr lang="en-US" b="1">
                <a:solidFill>
                  <a:srgbClr val="FD0500"/>
                </a:solidFill>
                <a:latin typeface="Times New Roman" charset="0"/>
                <a:ea typeface="ＭＳ Ｐゴシック" charset="0"/>
                <a:cs typeface="ＭＳ Ｐゴシック" charset="0"/>
              </a:rPr>
              <a:t>Terms in Generalized Ohm</a:t>
            </a:r>
            <a:r>
              <a:rPr lang="ja-JP" altLang="en-US" b="1">
                <a:solidFill>
                  <a:srgbClr val="FD0500"/>
                </a:solidFill>
                <a:latin typeface="Arial" charset="0"/>
                <a:ea typeface="ＭＳ Ｐゴシック" charset="0"/>
                <a:cs typeface="ＭＳ Ｐゴシック" charset="0"/>
              </a:rPr>
              <a:t>’</a:t>
            </a:r>
            <a:r>
              <a:rPr lang="en-US" altLang="ja-JP" b="1">
                <a:solidFill>
                  <a:srgbClr val="FD0500"/>
                </a:solidFill>
                <a:latin typeface="Times New Roman" charset="0"/>
                <a:ea typeface="ＭＳ Ｐゴシック" charset="0"/>
                <a:cs typeface="ＭＳ Ｐゴシック" charset="0"/>
              </a:rPr>
              <a:t>s Law-1</a:t>
            </a:r>
            <a:endParaRPr lang="en-US" sz="4000" b="1">
              <a:solidFill>
                <a:srgbClr val="FF0066"/>
              </a:solidFill>
              <a:latin typeface="Times New Roman" charset="0"/>
              <a:ea typeface="ＭＳ Ｐゴシック" charset="0"/>
              <a:cs typeface="ＭＳ Ｐゴシック" charset="0"/>
            </a:endParaRPr>
          </a:p>
        </p:txBody>
      </p:sp>
      <p:sp>
        <p:nvSpPr>
          <p:cNvPr id="154627" name="Text Box 3"/>
          <p:cNvSpPr txBox="1">
            <a:spLocks noChangeArrowheads="1"/>
          </p:cNvSpPr>
          <p:nvPr/>
        </p:nvSpPr>
        <p:spPr bwMode="auto">
          <a:xfrm>
            <a:off x="4722813" y="1971675"/>
            <a:ext cx="7493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Hall</a:t>
            </a:r>
          </a:p>
        </p:txBody>
      </p:sp>
      <p:sp>
        <p:nvSpPr>
          <p:cNvPr id="154628" name="Text Box 4"/>
          <p:cNvSpPr txBox="1">
            <a:spLocks noChangeArrowheads="1"/>
          </p:cNvSpPr>
          <p:nvPr/>
        </p:nvSpPr>
        <p:spPr bwMode="auto">
          <a:xfrm>
            <a:off x="4722813" y="2797175"/>
            <a:ext cx="1176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Inertial</a:t>
            </a:r>
          </a:p>
        </p:txBody>
      </p:sp>
      <p:sp>
        <p:nvSpPr>
          <p:cNvPr id="154629" name="Text Box 5"/>
          <p:cNvSpPr txBox="1">
            <a:spLocks noChangeArrowheads="1"/>
          </p:cNvSpPr>
          <p:nvPr/>
        </p:nvSpPr>
        <p:spPr bwMode="auto">
          <a:xfrm>
            <a:off x="4722813" y="11080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solidFill>
                  <a:srgbClr val="FF0000"/>
                </a:solidFill>
              </a:rPr>
              <a:t>E</a:t>
            </a:r>
            <a:r>
              <a:rPr lang="en-US" b="1" baseline="-25000" dirty="0" err="1">
                <a:solidFill>
                  <a:srgbClr val="FF0000"/>
                </a:solidFill>
              </a:rPr>
              <a:t>y</a:t>
            </a:r>
            <a:endParaRPr lang="en-US" b="1" dirty="0">
              <a:solidFill>
                <a:srgbClr val="FF0000"/>
              </a:solidFill>
            </a:endParaRPr>
          </a:p>
        </p:txBody>
      </p:sp>
      <p:sp>
        <p:nvSpPr>
          <p:cNvPr id="154630" name="Text Box 6"/>
          <p:cNvSpPr txBox="1">
            <a:spLocks noChangeArrowheads="1"/>
          </p:cNvSpPr>
          <p:nvPr/>
        </p:nvSpPr>
        <p:spPr bwMode="auto">
          <a:xfrm>
            <a:off x="4722813" y="3749675"/>
            <a:ext cx="1563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e Viscosity</a:t>
            </a:r>
          </a:p>
        </p:txBody>
      </p:sp>
      <p:sp>
        <p:nvSpPr>
          <p:cNvPr id="154631" name="Rectangle 7"/>
          <p:cNvSpPr>
            <a:spLocks noChangeArrowheads="1"/>
          </p:cNvSpPr>
          <p:nvPr/>
        </p:nvSpPr>
        <p:spPr bwMode="auto">
          <a:xfrm>
            <a:off x="6172200" y="749300"/>
            <a:ext cx="29718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06400" indent="-406400">
              <a:buFont typeface="Symbol" charset="0"/>
              <a:buChar char="·"/>
              <a:defRPr/>
            </a:pPr>
            <a:r>
              <a:rPr lang="en-US" b="1" dirty="0">
                <a:solidFill>
                  <a:srgbClr val="000099"/>
                </a:solidFill>
              </a:rPr>
              <a:t>Note different scales are used in these plots.</a:t>
            </a:r>
          </a:p>
          <a:p>
            <a:pPr marL="406400" indent="-406400">
              <a:buFont typeface="Symbol" charset="0"/>
              <a:buChar char="·"/>
              <a:defRPr/>
            </a:pPr>
            <a:r>
              <a:rPr lang="en-US" b="1" dirty="0">
                <a:solidFill>
                  <a:srgbClr val="000099"/>
                </a:solidFill>
              </a:rPr>
              <a:t>Similar profiles of </a:t>
            </a:r>
            <a:r>
              <a:rPr lang="en-US" b="1" dirty="0" err="1">
                <a:solidFill>
                  <a:srgbClr val="000099"/>
                </a:solidFill>
              </a:rPr>
              <a:t>E</a:t>
            </a:r>
            <a:r>
              <a:rPr lang="en-US" b="1" baseline="-25000" dirty="0" err="1">
                <a:solidFill>
                  <a:srgbClr val="000099"/>
                </a:solidFill>
              </a:rPr>
              <a:t>y</a:t>
            </a:r>
            <a:r>
              <a:rPr lang="en-US" b="1" dirty="0">
                <a:solidFill>
                  <a:srgbClr val="000099"/>
                </a:solidFill>
              </a:rPr>
              <a:t>, Hall and E-Resistivity</a:t>
            </a:r>
          </a:p>
          <a:p>
            <a:pPr marL="406400" indent="-406400">
              <a:buFont typeface="Symbol" charset="0"/>
              <a:buChar char="·"/>
              <a:defRPr/>
            </a:pPr>
            <a:r>
              <a:rPr lang="en-US" b="1" dirty="0">
                <a:solidFill>
                  <a:srgbClr val="000099"/>
                </a:solidFill>
              </a:rPr>
              <a:t>In descending order of magnitude:</a:t>
            </a:r>
          </a:p>
          <a:p>
            <a:pPr marL="406400" indent="-406400">
              <a:buFont typeface="Symbol" charset="0"/>
              <a:buNone/>
              <a:defRPr/>
            </a:pPr>
            <a:r>
              <a:rPr lang="en-US" b="1" dirty="0">
                <a:solidFill>
                  <a:srgbClr val="000099"/>
                </a:solidFill>
              </a:rPr>
              <a:t>    (1) E-resistivity</a:t>
            </a:r>
          </a:p>
          <a:p>
            <a:pPr marL="406400" indent="-406400">
              <a:buFont typeface="Symbol" charset="0"/>
              <a:buNone/>
              <a:defRPr/>
            </a:pPr>
            <a:r>
              <a:rPr lang="en-US" b="1" dirty="0">
                <a:solidFill>
                  <a:srgbClr val="000099"/>
                </a:solidFill>
              </a:rPr>
              <a:t>    (2) Hall</a:t>
            </a:r>
          </a:p>
          <a:p>
            <a:pPr marL="406400" indent="-406400">
              <a:buFont typeface="Symbol" charset="0"/>
              <a:buNone/>
              <a:defRPr/>
            </a:pPr>
            <a:r>
              <a:rPr lang="en-US" b="1" dirty="0">
                <a:solidFill>
                  <a:srgbClr val="000099"/>
                </a:solidFill>
              </a:rPr>
              <a:t>    (3/4) Electron viscosity/B-resistivity</a:t>
            </a:r>
          </a:p>
          <a:p>
            <a:pPr marL="406400" indent="-406400">
              <a:buFont typeface="Symbol" charset="0"/>
              <a:buNone/>
              <a:defRPr/>
            </a:pPr>
            <a:r>
              <a:rPr lang="en-US" b="1" dirty="0">
                <a:solidFill>
                  <a:srgbClr val="000099"/>
                </a:solidFill>
              </a:rPr>
              <a:t>    (5) Inertial.</a:t>
            </a:r>
          </a:p>
        </p:txBody>
      </p:sp>
      <p:sp>
        <p:nvSpPr>
          <p:cNvPr id="154633" name="Text Box 9"/>
          <p:cNvSpPr txBox="1">
            <a:spLocks noChangeArrowheads="1"/>
          </p:cNvSpPr>
          <p:nvPr/>
        </p:nvSpPr>
        <p:spPr bwMode="auto">
          <a:xfrm>
            <a:off x="4722813" y="4600575"/>
            <a:ext cx="1774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E-resistivity</a:t>
            </a:r>
          </a:p>
        </p:txBody>
      </p:sp>
      <p:sp>
        <p:nvSpPr>
          <p:cNvPr id="154634" name="Text Box 10"/>
          <p:cNvSpPr txBox="1">
            <a:spLocks noChangeArrowheads="1"/>
          </p:cNvSpPr>
          <p:nvPr/>
        </p:nvSpPr>
        <p:spPr bwMode="auto">
          <a:xfrm>
            <a:off x="4722813" y="5400675"/>
            <a:ext cx="1774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B-resistivity</a:t>
            </a:r>
          </a:p>
        </p:txBody>
      </p:sp>
      <p:pic>
        <p:nvPicPr>
          <p:cNvPr id="79881" name="Picture 12" descr="(fig10)C1gol0940_0945_60s.eps                                  0005EF2B&#10;LuiAT1-ML1-hd                  C1FA5A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9900"/>
            <a:ext cx="4935538"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Rectangle 10"/>
          <p:cNvSpPr>
            <a:spLocks noChangeArrowheads="1"/>
          </p:cNvSpPr>
          <p:nvPr/>
        </p:nvSpPr>
        <p:spPr bwMode="auto">
          <a:xfrm>
            <a:off x="1684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9900"/>
            <a:ext cx="4935538"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title"/>
          </p:nvPr>
        </p:nvSpPr>
        <p:spPr>
          <a:xfrm>
            <a:off x="0" y="0"/>
            <a:ext cx="9144000" cy="509588"/>
          </a:xfrm>
        </p:spPr>
        <p:txBody>
          <a:bodyPr/>
          <a:lstStyle/>
          <a:p>
            <a:r>
              <a:rPr lang="en-US" b="1">
                <a:solidFill>
                  <a:srgbClr val="FD0500"/>
                </a:solidFill>
                <a:latin typeface="Times New Roman" charset="0"/>
                <a:ea typeface="ＭＳ Ｐゴシック" charset="0"/>
                <a:cs typeface="ＭＳ Ｐゴシック" charset="0"/>
              </a:rPr>
              <a:t>Terms in Generalized Ohm</a:t>
            </a:r>
            <a:r>
              <a:rPr lang="ja-JP" altLang="en-US" b="1">
                <a:solidFill>
                  <a:srgbClr val="FD0500"/>
                </a:solidFill>
                <a:latin typeface="Arial" charset="0"/>
                <a:ea typeface="ＭＳ Ｐゴシック" charset="0"/>
                <a:cs typeface="ＭＳ Ｐゴシック" charset="0"/>
              </a:rPr>
              <a:t>’</a:t>
            </a:r>
            <a:r>
              <a:rPr lang="en-US" altLang="ja-JP" b="1">
                <a:solidFill>
                  <a:srgbClr val="FD0500"/>
                </a:solidFill>
                <a:latin typeface="Times New Roman" charset="0"/>
                <a:ea typeface="ＭＳ Ｐゴシック" charset="0"/>
                <a:cs typeface="ＭＳ Ｐゴシック" charset="0"/>
              </a:rPr>
              <a:t>s Law-2</a:t>
            </a:r>
            <a:endParaRPr lang="en-US" sz="4000" b="1">
              <a:solidFill>
                <a:srgbClr val="FF0066"/>
              </a:solidFill>
              <a:latin typeface="Times New Roman" charset="0"/>
              <a:ea typeface="ＭＳ Ｐゴシック" charset="0"/>
              <a:cs typeface="ＭＳ Ｐゴシック" charset="0"/>
            </a:endParaRPr>
          </a:p>
        </p:txBody>
      </p:sp>
      <p:sp>
        <p:nvSpPr>
          <p:cNvPr id="155651" name="Text Box 3"/>
          <p:cNvSpPr txBox="1">
            <a:spLocks noChangeArrowheads="1"/>
          </p:cNvSpPr>
          <p:nvPr/>
        </p:nvSpPr>
        <p:spPr bwMode="auto">
          <a:xfrm>
            <a:off x="4748213" y="1971675"/>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Hall</a:t>
            </a:r>
          </a:p>
        </p:txBody>
      </p:sp>
      <p:sp>
        <p:nvSpPr>
          <p:cNvPr id="155652" name="Text Box 4"/>
          <p:cNvSpPr txBox="1">
            <a:spLocks noChangeArrowheads="1"/>
          </p:cNvSpPr>
          <p:nvPr/>
        </p:nvSpPr>
        <p:spPr bwMode="auto">
          <a:xfrm>
            <a:off x="4748213" y="2797175"/>
            <a:ext cx="11763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Inertial</a:t>
            </a:r>
          </a:p>
        </p:txBody>
      </p:sp>
      <p:sp>
        <p:nvSpPr>
          <p:cNvPr id="155653" name="Text Box 5"/>
          <p:cNvSpPr txBox="1">
            <a:spLocks noChangeArrowheads="1"/>
          </p:cNvSpPr>
          <p:nvPr/>
        </p:nvSpPr>
        <p:spPr bwMode="auto">
          <a:xfrm>
            <a:off x="4748213" y="11080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solidFill>
                  <a:srgbClr val="FF0000"/>
                </a:solidFill>
              </a:rPr>
              <a:t>E</a:t>
            </a:r>
            <a:r>
              <a:rPr lang="en-US" b="1" baseline="-25000" dirty="0" err="1">
                <a:solidFill>
                  <a:srgbClr val="FF0000"/>
                </a:solidFill>
              </a:rPr>
              <a:t>y</a:t>
            </a:r>
            <a:endParaRPr lang="en-US" b="1" dirty="0">
              <a:solidFill>
                <a:srgbClr val="FF0000"/>
              </a:solidFill>
            </a:endParaRPr>
          </a:p>
        </p:txBody>
      </p:sp>
      <p:sp>
        <p:nvSpPr>
          <p:cNvPr id="155654" name="Text Box 6"/>
          <p:cNvSpPr txBox="1">
            <a:spLocks noChangeArrowheads="1"/>
          </p:cNvSpPr>
          <p:nvPr/>
        </p:nvSpPr>
        <p:spPr bwMode="auto">
          <a:xfrm>
            <a:off x="4748213" y="3749675"/>
            <a:ext cx="1563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e Viscosity</a:t>
            </a:r>
          </a:p>
        </p:txBody>
      </p:sp>
      <p:sp>
        <p:nvSpPr>
          <p:cNvPr id="155655" name="Rectangle 7"/>
          <p:cNvSpPr>
            <a:spLocks noChangeArrowheads="1"/>
          </p:cNvSpPr>
          <p:nvPr/>
        </p:nvSpPr>
        <p:spPr bwMode="auto">
          <a:xfrm>
            <a:off x="6172200" y="546100"/>
            <a:ext cx="29718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06400" indent="-406400">
              <a:buFont typeface="Symbol" charset="0"/>
              <a:buChar char="·"/>
              <a:defRPr/>
            </a:pPr>
            <a:r>
              <a:rPr lang="en-US" b="1" dirty="0">
                <a:solidFill>
                  <a:srgbClr val="000099"/>
                </a:solidFill>
              </a:rPr>
              <a:t>Similar features were seen.</a:t>
            </a:r>
          </a:p>
          <a:p>
            <a:pPr marL="406400" indent="-406400">
              <a:buFont typeface="Symbol" charset="0"/>
              <a:buChar char="·"/>
              <a:defRPr/>
            </a:pPr>
            <a:r>
              <a:rPr lang="en-US" b="1" dirty="0">
                <a:solidFill>
                  <a:srgbClr val="000099"/>
                </a:solidFill>
              </a:rPr>
              <a:t>Breakdown region is an electron diffusion region due to importance of resistivity, Hall, and electron viscosity terms.</a:t>
            </a:r>
          </a:p>
          <a:p>
            <a:pPr marL="406400" indent="-406400">
              <a:buFont typeface="Symbol" charset="0"/>
              <a:buChar char="·"/>
              <a:defRPr/>
            </a:pPr>
            <a:r>
              <a:rPr lang="en-US" b="1" dirty="0">
                <a:solidFill>
                  <a:srgbClr val="000099"/>
                </a:solidFill>
              </a:rPr>
              <a:t>Negative values of resistivity implies fluctuations give rise to a dynamo (rather than dissipative) effect.</a:t>
            </a:r>
          </a:p>
        </p:txBody>
      </p:sp>
      <p:sp>
        <p:nvSpPr>
          <p:cNvPr id="155656" name="Text Box 8"/>
          <p:cNvSpPr txBox="1">
            <a:spLocks noChangeArrowheads="1"/>
          </p:cNvSpPr>
          <p:nvPr/>
        </p:nvSpPr>
        <p:spPr bwMode="auto">
          <a:xfrm>
            <a:off x="4748213" y="4600575"/>
            <a:ext cx="1774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E-resistivity</a:t>
            </a:r>
          </a:p>
        </p:txBody>
      </p:sp>
      <p:sp>
        <p:nvSpPr>
          <p:cNvPr id="155657" name="Text Box 9"/>
          <p:cNvSpPr txBox="1">
            <a:spLocks noChangeArrowheads="1"/>
          </p:cNvSpPr>
          <p:nvPr/>
        </p:nvSpPr>
        <p:spPr bwMode="auto">
          <a:xfrm>
            <a:off x="4748213" y="5400675"/>
            <a:ext cx="175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FF0000"/>
                </a:solidFill>
              </a:rPr>
              <a:t>B-resistivity</a:t>
            </a:r>
          </a:p>
        </p:txBody>
      </p:sp>
      <p:sp>
        <p:nvSpPr>
          <p:cNvPr id="155659" name="Oval 11"/>
          <p:cNvSpPr>
            <a:spLocks noChangeArrowheads="1"/>
          </p:cNvSpPr>
          <p:nvPr/>
        </p:nvSpPr>
        <p:spPr bwMode="auto">
          <a:xfrm>
            <a:off x="2425700" y="1231900"/>
            <a:ext cx="279400" cy="546100"/>
          </a:xfrm>
          <a:prstGeom prst="ellipse">
            <a:avLst/>
          </a:prstGeom>
          <a:noFill/>
          <a:ln w="25400">
            <a:solidFill>
              <a:srgbClr val="FD05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55661" name="Oval 13"/>
          <p:cNvSpPr>
            <a:spLocks noChangeArrowheads="1"/>
          </p:cNvSpPr>
          <p:nvPr/>
        </p:nvSpPr>
        <p:spPr bwMode="auto">
          <a:xfrm>
            <a:off x="2413000" y="4787900"/>
            <a:ext cx="279400" cy="546100"/>
          </a:xfrm>
          <a:prstGeom prst="ellipse">
            <a:avLst/>
          </a:prstGeom>
          <a:noFill/>
          <a:ln w="25400">
            <a:solidFill>
              <a:srgbClr val="FD05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80908" name="Rectangle 12"/>
          <p:cNvSpPr>
            <a:spLocks noChangeArrowheads="1"/>
          </p:cNvSpPr>
          <p:nvPr/>
        </p:nvSpPr>
        <p:spPr bwMode="auto">
          <a:xfrm>
            <a:off x="1684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p:cNvSpPr>
            <a:spLocks noGrp="1" noChangeArrowheads="1"/>
          </p:cNvSpPr>
          <p:nvPr>
            <p:ph type="title"/>
          </p:nvPr>
        </p:nvSpPr>
        <p:spPr>
          <a:xfrm>
            <a:off x="723900" y="0"/>
            <a:ext cx="77724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Introduction</a:t>
            </a:r>
            <a:endParaRPr lang="en-US" sz="4000" b="1">
              <a:solidFill>
                <a:srgbClr val="000099"/>
              </a:solidFill>
              <a:latin typeface="Times New Roman" charset="0"/>
              <a:ea typeface="ＭＳ Ｐゴシック" charset="0"/>
              <a:cs typeface="ＭＳ Ｐゴシック" charset="0"/>
            </a:endParaRPr>
          </a:p>
        </p:txBody>
      </p:sp>
      <p:sp>
        <p:nvSpPr>
          <p:cNvPr id="21506" name="Rectangle 1027"/>
          <p:cNvSpPr>
            <a:spLocks noGrp="1" noChangeArrowheads="1"/>
          </p:cNvSpPr>
          <p:nvPr>
            <p:ph type="body" idx="1"/>
          </p:nvPr>
        </p:nvSpPr>
        <p:spPr>
          <a:xfrm>
            <a:off x="0" y="1714500"/>
            <a:ext cx="9144000" cy="1257300"/>
          </a:xfrm>
        </p:spPr>
        <p:txBody>
          <a:bodyPr/>
          <a:lstStyle/>
          <a:p>
            <a:pPr marL="0" indent="0" algn="ctr" eaLnBrk="1" hangingPunct="1">
              <a:lnSpc>
                <a:spcPct val="90000"/>
              </a:lnSpc>
              <a:buFontTx/>
              <a:buNone/>
            </a:pPr>
            <a:r>
              <a:rPr lang="en-US" sz="3600" b="1">
                <a:solidFill>
                  <a:srgbClr val="000099"/>
                </a:solidFill>
                <a:latin typeface="Times New Roman" charset="0"/>
                <a:ea typeface="ＭＳ Ｐゴシック" charset="0"/>
                <a:cs typeface="ＭＳ Ｐゴシック" charset="0"/>
              </a:rPr>
              <a:t>There are several natural wonders, e.g., sunset, rainbow,</a:t>
            </a:r>
            <a:r>
              <a:rPr lang="en-US" sz="3600" b="1">
                <a:solidFill>
                  <a:srgbClr val="FFFFFF"/>
                </a:solidFill>
                <a:latin typeface="Times New Roman" charset="0"/>
                <a:ea typeface="ＭＳ Ｐゴシック" charset="0"/>
                <a:cs typeface="ＭＳ Ｐゴシック" charset="0"/>
              </a:rPr>
              <a:t> and …</a:t>
            </a:r>
          </a:p>
        </p:txBody>
      </p:sp>
      <p:sp>
        <p:nvSpPr>
          <p:cNvPr id="5" name="Rectangle 1027"/>
          <p:cNvSpPr txBox="1">
            <a:spLocks noChangeArrowheads="1"/>
          </p:cNvSpPr>
          <p:nvPr/>
        </p:nvSpPr>
        <p:spPr bwMode="auto">
          <a:xfrm>
            <a:off x="0" y="42037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pPr>
            <a:r>
              <a:rPr lang="en-US" sz="3600" b="1">
                <a:solidFill>
                  <a:srgbClr val="FFFFFF"/>
                </a:solidFill>
              </a:rPr>
              <a:t>the northern lights.</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715963" y="0"/>
            <a:ext cx="7772400"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defRPr/>
            </a:pPr>
            <a:r>
              <a:rPr lang="en-US" sz="4400" b="1" dirty="0">
                <a:solidFill>
                  <a:srgbClr val="FD0500"/>
                </a:solidFill>
              </a:rPr>
              <a:t>Electron Diffusion Region</a:t>
            </a:r>
            <a:endParaRPr lang="en-US" sz="4400" b="1" dirty="0">
              <a:solidFill>
                <a:srgbClr val="FF0066"/>
              </a:solidFill>
            </a:endParaRPr>
          </a:p>
        </p:txBody>
      </p:sp>
      <p:sp>
        <p:nvSpPr>
          <p:cNvPr id="152579" name="Rectangle 3"/>
          <p:cNvSpPr>
            <a:spLocks noChangeArrowheads="1"/>
          </p:cNvSpPr>
          <p:nvPr/>
        </p:nvSpPr>
        <p:spPr bwMode="auto">
          <a:xfrm>
            <a:off x="0" y="3060700"/>
            <a:ext cx="91440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57200" indent="-457200">
              <a:buFont typeface="Symbol" charset="0"/>
              <a:buNone/>
              <a:defRPr/>
            </a:pPr>
            <a:r>
              <a:rPr lang="en-US" sz="2800" b="1" dirty="0">
                <a:solidFill>
                  <a:srgbClr val="000099"/>
                </a:solidFill>
              </a:rPr>
              <a:t>If we move the Hall term to the LHS of the generalized Ohm</a:t>
            </a:r>
            <a:r>
              <a:rPr lang="ja-JP" altLang="en-US" sz="2800" b="1" dirty="0">
                <a:solidFill>
                  <a:srgbClr val="000099"/>
                </a:solidFill>
                <a:latin typeface="Arial"/>
              </a:rPr>
              <a:t>’</a:t>
            </a:r>
            <a:r>
              <a:rPr lang="en-US" sz="2800" b="1" dirty="0">
                <a:solidFill>
                  <a:srgbClr val="000099"/>
                </a:solidFill>
              </a:rPr>
              <a:t>s law equation, one may examine whether the motion of electrons in the breakdown region remains tied to the motion of the magnetic field lines, i.e., whether or not it is an </a:t>
            </a:r>
            <a:r>
              <a:rPr lang="en-US" sz="2800" b="1" dirty="0">
                <a:solidFill>
                  <a:srgbClr val="FD0500"/>
                </a:solidFill>
              </a:rPr>
              <a:t>electron diffusion region</a:t>
            </a:r>
            <a:r>
              <a:rPr lang="en-US" sz="2800" b="1" dirty="0">
                <a:solidFill>
                  <a:srgbClr val="000099"/>
                </a:solidFill>
              </a:rPr>
              <a:t>.</a:t>
            </a:r>
          </a:p>
          <a:p>
            <a:pPr marL="457200" indent="-457200">
              <a:buFont typeface="Symbol" charset="0"/>
              <a:buNone/>
              <a:defRPr/>
            </a:pPr>
            <a:r>
              <a:rPr lang="en-US" sz="2800" b="1" dirty="0">
                <a:solidFill>
                  <a:srgbClr val="000099"/>
                </a:solidFill>
              </a:rPr>
              <a:t>If the breakdown is due to inertial, electron viscosity, or field fluctuations, then the breakdown region is an electron diffusion region.</a:t>
            </a:r>
          </a:p>
        </p:txBody>
      </p:sp>
      <p:graphicFrame>
        <p:nvGraphicFramePr>
          <p:cNvPr id="81923" name="Object 5"/>
          <p:cNvGraphicFramePr>
            <a:graphicFrameLocks noChangeAspect="1"/>
          </p:cNvGraphicFramePr>
          <p:nvPr/>
        </p:nvGraphicFramePr>
        <p:xfrm>
          <a:off x="857250" y="768350"/>
          <a:ext cx="7443788" cy="2324100"/>
        </p:xfrm>
        <a:graphic>
          <a:graphicData uri="http://schemas.openxmlformats.org/presentationml/2006/ole">
            <mc:AlternateContent xmlns:mc="http://schemas.openxmlformats.org/markup-compatibility/2006">
              <mc:Choice xmlns:v="urn:schemas-microsoft-com:vml" Requires="v">
                <p:oleObj spid="_x0000_s81925" name="Equation" r:id="rId4" imgW="7442200" imgH="2324100" progId="Equation.3">
                  <p:embed/>
                </p:oleObj>
              </mc:Choice>
              <mc:Fallback>
                <p:oleObj name="Equation" r:id="rId4" imgW="7442200" imgH="2324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768350"/>
                        <a:ext cx="7443788"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1924" name="Rectangle 4"/>
          <p:cNvSpPr>
            <a:spLocks noChangeArrowheads="1"/>
          </p:cNvSpPr>
          <p:nvPr/>
        </p:nvSpPr>
        <p:spPr bwMode="auto">
          <a:xfrm>
            <a:off x="6891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736600" y="0"/>
            <a:ext cx="7772400" cy="412750"/>
          </a:xfrm>
        </p:spPr>
        <p:txBody>
          <a:bodyPr/>
          <a:lstStyle/>
          <a:p>
            <a:r>
              <a:rPr lang="en-US" sz="4000" b="1">
                <a:solidFill>
                  <a:srgbClr val="FD0500"/>
                </a:solidFill>
                <a:latin typeface="Times New Roman" charset="0"/>
                <a:ea typeface="ＭＳ Ｐゴシック" charset="0"/>
                <a:cs typeface="ＭＳ Ｐゴシック" charset="0"/>
              </a:rPr>
              <a:t>Table of Several Instances</a:t>
            </a:r>
            <a:endParaRPr lang="en-US" sz="3600" b="1">
              <a:solidFill>
                <a:srgbClr val="000099"/>
              </a:solidFill>
              <a:latin typeface="Times New Roman" charset="0"/>
              <a:ea typeface="ＭＳ Ｐゴシック" charset="0"/>
              <a:cs typeface="ＭＳ Ｐゴシック" charset="0"/>
            </a:endParaRPr>
          </a:p>
        </p:txBody>
      </p:sp>
      <p:sp>
        <p:nvSpPr>
          <p:cNvPr id="82946" name="Rectangle 3"/>
          <p:cNvSpPr>
            <a:spLocks noGrp="1" noChangeArrowheads="1"/>
          </p:cNvSpPr>
          <p:nvPr>
            <p:ph type="body" idx="1"/>
          </p:nvPr>
        </p:nvSpPr>
        <p:spPr>
          <a:xfrm>
            <a:off x="0" y="4629150"/>
            <a:ext cx="9144000" cy="2228850"/>
          </a:xfrm>
        </p:spPr>
        <p:txBody>
          <a:bodyPr/>
          <a:lstStyle/>
          <a:p>
            <a:pPr>
              <a:lnSpc>
                <a:spcPct val="90000"/>
              </a:lnSpc>
              <a:buFontTx/>
              <a:buNone/>
            </a:pPr>
            <a:r>
              <a:rPr lang="en-US" sz="2400" b="1">
                <a:solidFill>
                  <a:srgbClr val="000099"/>
                </a:solidFill>
                <a:latin typeface="Times New Roman" charset="0"/>
                <a:ea typeface="ＭＳ Ｐゴシック" charset="0"/>
                <a:cs typeface="ＭＳ Ｐゴシック" charset="0"/>
              </a:rPr>
              <a:t>With the two resistivity terms together, terms in descending order of importance are anomalous resistivity, Hall, electron viscosity, and inertial.</a:t>
            </a:r>
          </a:p>
          <a:p>
            <a:pPr>
              <a:lnSpc>
                <a:spcPct val="90000"/>
              </a:lnSpc>
              <a:buFontTx/>
              <a:buNone/>
            </a:pPr>
            <a:r>
              <a:rPr lang="en-US" sz="2400" b="1">
                <a:solidFill>
                  <a:srgbClr val="000099"/>
                </a:solidFill>
                <a:latin typeface="Times New Roman" charset="0"/>
                <a:ea typeface="ＭＳ Ｐゴシック" charset="0"/>
                <a:cs typeface="ＭＳ Ｐゴシック" charset="0"/>
              </a:rPr>
              <a:t>Sum of terms on the RHS agrees well (mostly within a factor of two) with that on the LHS with the consideration of measurement uncertainties.</a:t>
            </a:r>
          </a:p>
        </p:txBody>
      </p:sp>
      <p:graphicFrame>
        <p:nvGraphicFramePr>
          <p:cNvPr id="110859" name="Group 267"/>
          <p:cNvGraphicFramePr>
            <a:graphicFrameLocks noGrp="1"/>
          </p:cNvGraphicFramePr>
          <p:nvPr/>
        </p:nvGraphicFramePr>
        <p:xfrm>
          <a:off x="0" y="457200"/>
          <a:ext cx="9144000" cy="4195766"/>
        </p:xfrm>
        <a:graphic>
          <a:graphicData uri="http://schemas.openxmlformats.org/drawingml/2006/table">
            <a:tbl>
              <a:tblPr/>
              <a:tblGrid>
                <a:gridCol w="977900"/>
                <a:gridCol w="850900"/>
                <a:gridCol w="965200"/>
                <a:gridCol w="863600"/>
                <a:gridCol w="965200"/>
                <a:gridCol w="1028700"/>
                <a:gridCol w="825500"/>
                <a:gridCol w="838200"/>
                <a:gridCol w="914400"/>
                <a:gridCol w="914400"/>
              </a:tblGrid>
              <a:tr h="6400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Time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E</a:t>
                      </a:r>
                      <a:r>
                        <a:rPr kumimoji="0" lang="en-US" sz="1800" b="1" i="0" u="none" strike="noStrike" cap="none" normalizeH="0" baseline="-25000">
                          <a:ln>
                            <a:noFill/>
                          </a:ln>
                          <a:solidFill>
                            <a:srgbClr val="000099"/>
                          </a:solidFill>
                          <a:effectLst/>
                          <a:latin typeface="Times New Roman" charset="0"/>
                          <a:ea typeface="ＭＳ Ｐゴシック" charset="0"/>
                        </a:rPr>
                        <a:t>y</a:t>
                      </a:r>
                      <a:endParaRPr kumimoji="0" lang="en-US" sz="1800" b="1" i="0" u="none" strike="noStrike" cap="none" normalizeH="0" baseline="0">
                        <a:ln>
                          <a:noFill/>
                        </a:ln>
                        <a:solidFill>
                          <a:srgbClr val="000099"/>
                        </a:solidFill>
                        <a:effectLst/>
                        <a:latin typeface="Times New Roman"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-(VxB)</a:t>
                      </a:r>
                      <a:r>
                        <a:rPr kumimoji="0" lang="en-US" sz="1800" b="1" i="0" u="none" strike="noStrike" cap="none" normalizeH="0" baseline="-25000">
                          <a:ln>
                            <a:noFill/>
                          </a:ln>
                          <a:solidFill>
                            <a:srgbClr val="000099"/>
                          </a:solidFill>
                          <a:effectLst/>
                          <a:latin typeface="Times New Roman" charset="0"/>
                          <a:ea typeface="ＭＳ Ｐゴシック" charset="0"/>
                        </a:rPr>
                        <a:t>y</a:t>
                      </a:r>
                      <a:endParaRPr kumimoji="0" lang="en-US" sz="1800" b="1" i="0" u="none" strike="noStrike" cap="none" normalizeH="0" baseline="0">
                        <a:ln>
                          <a:noFill/>
                        </a:ln>
                        <a:solidFill>
                          <a:srgbClr val="000099"/>
                        </a:solidFill>
                        <a:effectLst/>
                        <a:latin typeface="Times New Roman" charset="0"/>
                        <a:ea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Hall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Inertial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e viscosity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E-resist.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B-resist.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LHS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RHS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0942:04</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20.2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11.4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6.4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0.52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0.20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8.8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6.2</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0942:16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26.8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9.4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4.0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0.005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0.51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17.0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17.4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21.4</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0942:40</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22.6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3.1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3.8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0.009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-0.57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16.8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0.35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19.5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20.4</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0942:56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41.3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13.1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0.001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-0.24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27.6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28.2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28.6</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0943:36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25.9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6.2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0.008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-0.47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18.0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-0.30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19.7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20.1</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0954:36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38.6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-2.2</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4.6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0.003</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0.10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18.4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-0.65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40.8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22.5</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0955:16</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27.7</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0.26</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2.0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0.000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0.35</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9.9</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0099"/>
                          </a:solidFill>
                          <a:effectLst/>
                          <a:latin typeface="Times New Roman" charset="0"/>
                          <a:ea typeface="ＭＳ Ｐゴシック" charset="0"/>
                        </a:rPr>
                        <a:t>0.24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27.4</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D0500"/>
                          </a:solidFill>
                          <a:effectLst/>
                          <a:latin typeface="Times New Roman" charset="0"/>
                          <a:ea typeface="ＭＳ Ｐゴシック" charset="0"/>
                        </a:rPr>
                        <a:t>12.5</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3048" name="Rectangle 4"/>
          <p:cNvSpPr>
            <a:spLocks noChangeArrowheads="1"/>
          </p:cNvSpPr>
          <p:nvPr/>
        </p:nvSpPr>
        <p:spPr bwMode="auto">
          <a:xfrm>
            <a:off x="6891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txBox="1">
            <a:spLocks noChangeArrowheads="1"/>
          </p:cNvSpPr>
          <p:nvPr/>
        </p:nvSpPr>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4000" b="1">
                <a:solidFill>
                  <a:srgbClr val="FD0500"/>
                </a:solidFill>
              </a:rPr>
              <a:t>Current-Driven Plasma Instability Responsible For Substorm Onset</a:t>
            </a:r>
            <a:endParaRPr lang="en-US" sz="4000" b="1">
              <a:solidFill>
                <a:srgbClr val="000099"/>
              </a:solidFill>
            </a:endParaRPr>
          </a:p>
        </p:txBody>
      </p:sp>
      <p:pic>
        <p:nvPicPr>
          <p:cNvPr id="84994" name="Picture 4" descr="CurDisrup.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651000"/>
            <a:ext cx="72136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p:nvSpPr>
        <p:spPr bwMode="auto">
          <a:xfrm>
            <a:off x="6891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26"/>
          <p:cNvSpPr>
            <a:spLocks noGrp="1" noChangeArrowheads="1"/>
          </p:cNvSpPr>
          <p:nvPr>
            <p:ph type="title"/>
          </p:nvPr>
        </p:nvSpPr>
        <p:spPr>
          <a:xfrm>
            <a:off x="0" y="2349500"/>
            <a:ext cx="9144000" cy="19050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Complexity Analysis of Substorms and Magnetic Fluctuations in Current Disruption (CD)</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
          <p:cNvSpPr>
            <a:spLocks noChangeArrowheads="1"/>
          </p:cNvSpPr>
          <p:nvPr/>
        </p:nvSpPr>
        <p:spPr bwMode="auto">
          <a:xfrm>
            <a:off x="3784600" y="749300"/>
            <a:ext cx="53594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buFont typeface="Symbol" charset="0"/>
              <a:buChar char=""/>
            </a:pPr>
            <a:r>
              <a:rPr lang="en-US" sz="2800" b="1">
                <a:solidFill>
                  <a:srgbClr val="000099"/>
                </a:solidFill>
              </a:rPr>
              <a:t>AE index is a measure of auroral electrojet strength and substorm intensity.</a:t>
            </a:r>
          </a:p>
          <a:p>
            <a:pPr marL="228600" indent="-228600">
              <a:lnSpc>
                <a:spcPct val="90000"/>
              </a:lnSpc>
              <a:buFont typeface="Symbol" charset="0"/>
              <a:buChar char=""/>
            </a:pPr>
            <a:r>
              <a:rPr lang="en-US" sz="2800" b="1">
                <a:solidFill>
                  <a:srgbClr val="000099"/>
                </a:solidFill>
              </a:rPr>
              <a:t>Tsurutani et al. [1990] demonstrated for the first time that there is a sharp break in the power spectrum of AE at ~5 hr.</a:t>
            </a:r>
          </a:p>
          <a:p>
            <a:pPr marL="228600" indent="-228600">
              <a:lnSpc>
                <a:spcPct val="90000"/>
              </a:lnSpc>
              <a:buFont typeface="Symbol" charset="0"/>
              <a:buChar char=""/>
            </a:pPr>
            <a:r>
              <a:rPr lang="en-US" sz="2800" b="1">
                <a:solidFill>
                  <a:srgbClr val="000099"/>
                </a:solidFill>
              </a:rPr>
              <a:t>At high frequency, it has a f</a:t>
            </a:r>
            <a:r>
              <a:rPr lang="en-US" sz="2800" b="1" baseline="30000">
                <a:solidFill>
                  <a:srgbClr val="000099"/>
                </a:solidFill>
              </a:rPr>
              <a:t>-2.2 </a:t>
            </a:r>
            <a:r>
              <a:rPr lang="en-US" sz="2800" b="1">
                <a:solidFill>
                  <a:srgbClr val="000099"/>
                </a:solidFill>
              </a:rPr>
              <a:t>slope and at low frequency it has a f</a:t>
            </a:r>
            <a:r>
              <a:rPr lang="en-US" sz="2800" b="1" baseline="30000">
                <a:solidFill>
                  <a:srgbClr val="000099"/>
                </a:solidFill>
              </a:rPr>
              <a:t>-1.0</a:t>
            </a:r>
            <a:r>
              <a:rPr lang="en-US" sz="2800" b="1">
                <a:solidFill>
                  <a:srgbClr val="000099"/>
                </a:solidFill>
              </a:rPr>
              <a:t> slope</a:t>
            </a:r>
          </a:p>
          <a:p>
            <a:pPr marL="228600" indent="-228600">
              <a:lnSpc>
                <a:spcPct val="90000"/>
              </a:lnSpc>
              <a:buFont typeface="Symbol" charset="0"/>
              <a:buChar char=""/>
            </a:pPr>
            <a:r>
              <a:rPr lang="en-US" sz="2800" b="1">
                <a:solidFill>
                  <a:srgbClr val="000099"/>
                </a:solidFill>
              </a:rPr>
              <a:t>The power spectrum break suggests different dynamic processes for different frequency regimes.</a:t>
            </a:r>
          </a:p>
        </p:txBody>
      </p:sp>
      <p:sp>
        <p:nvSpPr>
          <p:cNvPr id="89090" name="Rectangle 1026"/>
          <p:cNvSpPr>
            <a:spLocks noGrp="1" noChangeArrowheads="1"/>
          </p:cNvSpPr>
          <p:nvPr>
            <p:ph type="title"/>
          </p:nvPr>
        </p:nvSpPr>
        <p:spPr>
          <a:xfrm>
            <a:off x="0" y="0"/>
            <a:ext cx="9144000" cy="647700"/>
          </a:xfrm>
        </p:spPr>
        <p:txBody>
          <a:bodyPr/>
          <a:lstStyle/>
          <a:p>
            <a:pPr eaLnBrk="1" hangingPunct="1"/>
            <a:r>
              <a:rPr lang="en-US" b="1">
                <a:solidFill>
                  <a:srgbClr val="FF0000"/>
                </a:solidFill>
                <a:latin typeface="Times New Roman" charset="0"/>
                <a:ea typeface="ＭＳ Ｐゴシック" charset="0"/>
                <a:cs typeface="ＭＳ Ｐゴシック" charset="0"/>
              </a:rPr>
              <a:t>Power Spectrum Break of AE index</a:t>
            </a:r>
            <a:endParaRPr lang="en-US" b="1">
              <a:solidFill>
                <a:srgbClr val="000099"/>
              </a:solidFill>
              <a:latin typeface="Times New Roman" charset="0"/>
              <a:ea typeface="ＭＳ Ｐゴシック" charset="0"/>
              <a:cs typeface="ＭＳ Ｐゴシック" charset="0"/>
            </a:endParaRPr>
          </a:p>
        </p:txBody>
      </p:sp>
      <p:pic>
        <p:nvPicPr>
          <p:cNvPr id="89091" name="Picture 1" descr="1990GLTsurutaniEtAl_fig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3708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736600" y="0"/>
            <a:ext cx="7772400" cy="558800"/>
          </a:xfrm>
        </p:spPr>
        <p:txBody>
          <a:bodyPr/>
          <a:lstStyle/>
          <a:p>
            <a:r>
              <a:rPr lang="en-US" sz="4000" b="1">
                <a:solidFill>
                  <a:srgbClr val="FF0000"/>
                </a:solidFill>
                <a:latin typeface="Times New Roman" charset="0"/>
                <a:ea typeface="ＭＳ Ｐゴシック" charset="0"/>
                <a:cs typeface="ＭＳ Ｐゴシック" charset="0"/>
              </a:rPr>
              <a:t>Multifractal Analysis</a:t>
            </a:r>
          </a:p>
        </p:txBody>
      </p:sp>
      <p:sp>
        <p:nvSpPr>
          <p:cNvPr id="90114" name="Rectangle 3"/>
          <p:cNvSpPr>
            <a:spLocks noGrp="1" noChangeArrowheads="1"/>
          </p:cNvSpPr>
          <p:nvPr>
            <p:ph type="body" idx="1"/>
          </p:nvPr>
        </p:nvSpPr>
        <p:spPr>
          <a:xfrm>
            <a:off x="0" y="530225"/>
            <a:ext cx="9144000" cy="1120775"/>
          </a:xfrm>
        </p:spPr>
        <p:txBody>
          <a:bodyPr/>
          <a:lstStyle/>
          <a:p>
            <a:pPr>
              <a:lnSpc>
                <a:spcPct val="90000"/>
              </a:lnSpc>
            </a:pPr>
            <a:r>
              <a:rPr lang="en-US" sz="2400" b="1">
                <a:solidFill>
                  <a:srgbClr val="000099"/>
                </a:solidFill>
                <a:latin typeface="Times New Roman" charset="0"/>
                <a:ea typeface="ＭＳ Ｐゴシック" charset="0"/>
                <a:cs typeface="ＭＳ Ｐゴシック" charset="0"/>
              </a:rPr>
              <a:t>Consolini et al. [1996] found from</a:t>
            </a:r>
            <a:r>
              <a:rPr lang="en-US" sz="2400" b="1">
                <a:solidFill>
                  <a:schemeClr val="accent2"/>
                </a:solidFill>
                <a:latin typeface="Times New Roman" charset="0"/>
                <a:ea typeface="ＭＳ Ｐゴシック" charset="0"/>
                <a:cs typeface="ＭＳ Ｐゴシック" charset="0"/>
              </a:rPr>
              <a:t> </a:t>
            </a:r>
            <a:r>
              <a:rPr lang="en-US" sz="2400" b="1">
                <a:solidFill>
                  <a:srgbClr val="FF0000"/>
                </a:solidFill>
                <a:latin typeface="Times New Roman" charset="0"/>
                <a:ea typeface="ＭＳ Ｐゴシック" charset="0"/>
                <a:cs typeface="ＭＳ Ｐゴシック" charset="0"/>
              </a:rPr>
              <a:t>multifractal analysis </a:t>
            </a:r>
            <a:r>
              <a:rPr lang="en-US" sz="2400" b="1">
                <a:solidFill>
                  <a:srgbClr val="000099"/>
                </a:solidFill>
                <a:latin typeface="Times New Roman" charset="0"/>
                <a:ea typeface="ＭＳ Ｐゴシック" charset="0"/>
                <a:cs typeface="ＭＳ Ｐゴシック" charset="0"/>
              </a:rPr>
              <a:t>that the scaling exponent and the generalized dimension of the AE index change continuously over a range of scales.</a:t>
            </a:r>
          </a:p>
        </p:txBody>
      </p:sp>
      <p:pic>
        <p:nvPicPr>
          <p:cNvPr id="90115" name="Picture 5" descr="Fig6ConsoliniFig3&amp;4.eps                                        0002C289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38" y="1652588"/>
            <a:ext cx="3725862"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Box 2"/>
          <p:cNvSpPr txBox="1">
            <a:spLocks noChangeArrowheads="1"/>
          </p:cNvSpPr>
          <p:nvPr/>
        </p:nvSpPr>
        <p:spPr bwMode="auto">
          <a:xfrm rot="-5400000">
            <a:off x="1303338" y="2570163"/>
            <a:ext cx="204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t>Scaling exponent</a:t>
            </a:r>
          </a:p>
        </p:txBody>
      </p:sp>
      <p:sp>
        <p:nvSpPr>
          <p:cNvPr id="90117" name="TextBox 1"/>
          <p:cNvSpPr txBox="1">
            <a:spLocks noChangeArrowheads="1"/>
          </p:cNvSpPr>
          <p:nvPr/>
        </p:nvSpPr>
        <p:spPr bwMode="auto">
          <a:xfrm rot="-5400000">
            <a:off x="975519" y="5212557"/>
            <a:ext cx="270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t>Generalized dimension</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4508500" y="1689100"/>
            <a:ext cx="46355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buFont typeface="Symbol" charset="0"/>
              <a:buChar char=""/>
            </a:pPr>
            <a:r>
              <a:rPr lang="en-US" sz="2800" b="1">
                <a:solidFill>
                  <a:srgbClr val="000099"/>
                </a:solidFill>
              </a:rPr>
              <a:t>The first report on the scaling properties of CD is by Ohtani et al. [1995].</a:t>
            </a:r>
          </a:p>
          <a:p>
            <a:pPr marL="228600" indent="-228600">
              <a:lnSpc>
                <a:spcPct val="90000"/>
              </a:lnSpc>
              <a:buFont typeface="Symbol" charset="0"/>
              <a:buChar char=""/>
            </a:pPr>
            <a:r>
              <a:rPr lang="en-US" sz="2800" b="1">
                <a:solidFill>
                  <a:srgbClr val="000099"/>
                </a:solidFill>
              </a:rPr>
              <a:t>With </a:t>
            </a:r>
            <a:r>
              <a:rPr lang="en-US" sz="2800" b="1">
                <a:solidFill>
                  <a:srgbClr val="FF0000"/>
                </a:solidFill>
              </a:rPr>
              <a:t>fractal analysis</a:t>
            </a:r>
            <a:r>
              <a:rPr lang="en-US" sz="2800" b="1">
                <a:solidFill>
                  <a:srgbClr val="000099"/>
                </a:solidFill>
              </a:rPr>
              <a:t>, they showed a break in the power spectrum of magnetic fluctuations and a characteristic time scale typically longer than the proton gyroperiod.</a:t>
            </a:r>
          </a:p>
        </p:txBody>
      </p:sp>
      <p:sp>
        <p:nvSpPr>
          <p:cNvPr id="91138" name="Rectangle 1026"/>
          <p:cNvSpPr>
            <a:spLocks noGrp="1" noChangeArrowheads="1"/>
          </p:cNvSpPr>
          <p:nvPr>
            <p:ph type="title"/>
          </p:nvPr>
        </p:nvSpPr>
        <p:spPr>
          <a:xfrm>
            <a:off x="0" y="0"/>
            <a:ext cx="9144000" cy="647700"/>
          </a:xfrm>
        </p:spPr>
        <p:txBody>
          <a:bodyPr/>
          <a:lstStyle/>
          <a:p>
            <a:pPr eaLnBrk="1" hangingPunct="1"/>
            <a:r>
              <a:rPr lang="en-US" sz="4800" b="1">
                <a:solidFill>
                  <a:srgbClr val="FF0000"/>
                </a:solidFill>
                <a:latin typeface="Times New Roman" charset="0"/>
                <a:ea typeface="ＭＳ Ｐゴシック" charset="0"/>
                <a:cs typeface="ＭＳ Ｐゴシック" charset="0"/>
              </a:rPr>
              <a:t>Fractal Analysis of CD</a:t>
            </a:r>
            <a:endParaRPr lang="en-US" sz="4800" b="1">
              <a:solidFill>
                <a:srgbClr val="000099"/>
              </a:solidFill>
              <a:latin typeface="Times New Roman" charset="0"/>
              <a:ea typeface="ＭＳ Ｐゴシック" charset="0"/>
              <a:cs typeface="ＭＳ Ｐゴシック" charset="0"/>
            </a:endParaRPr>
          </a:p>
        </p:txBody>
      </p:sp>
      <p:pic>
        <p:nvPicPr>
          <p:cNvPr id="91139" name="Picture 7" descr="Fig3.eps                                                       0002C289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4572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title"/>
          </p:nvPr>
        </p:nvSpPr>
        <p:spPr>
          <a:xfrm>
            <a:off x="0" y="2349500"/>
            <a:ext cx="9144000" cy="19050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From Scale Analysis to Phase Transition Consideration in a System</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4978400" y="660400"/>
            <a:ext cx="41656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buFont typeface="Symbol" charset="0"/>
              <a:buChar char=""/>
            </a:pPr>
            <a:r>
              <a:rPr lang="en-US" b="1">
                <a:solidFill>
                  <a:srgbClr val="000099"/>
                </a:solidFill>
              </a:rPr>
              <a:t>Wavelet technique can analyze a non-stationary signal, i.e., one with the characteristic time scales that may change within the interval examined.</a:t>
            </a:r>
          </a:p>
          <a:p>
            <a:pPr marL="228600" indent="-228600">
              <a:lnSpc>
                <a:spcPct val="90000"/>
              </a:lnSpc>
              <a:buFont typeface="Symbol" charset="0"/>
              <a:buChar char=""/>
            </a:pPr>
            <a:r>
              <a:rPr lang="en-US" b="1">
                <a:solidFill>
                  <a:srgbClr val="000099"/>
                </a:solidFill>
              </a:rPr>
              <a:t>For dynamic situation, nonstationary signals cannot be ruled out.</a:t>
            </a:r>
          </a:p>
          <a:p>
            <a:pPr marL="228600" indent="-228600">
              <a:lnSpc>
                <a:spcPct val="90000"/>
              </a:lnSpc>
              <a:buFont typeface="Symbol" charset="0"/>
              <a:buChar char=""/>
            </a:pPr>
            <a:r>
              <a:rPr lang="en-US" b="1">
                <a:solidFill>
                  <a:srgbClr val="FF0000"/>
                </a:solidFill>
              </a:rPr>
              <a:t>Wavelet analysis</a:t>
            </a:r>
            <a:r>
              <a:rPr lang="en-US" b="1">
                <a:solidFill>
                  <a:srgbClr val="000099"/>
                </a:solidFill>
              </a:rPr>
              <a:t> does not suffer from this limitation.</a:t>
            </a:r>
          </a:p>
          <a:p>
            <a:pPr marL="228600" indent="-228600">
              <a:lnSpc>
                <a:spcPct val="90000"/>
              </a:lnSpc>
              <a:buFont typeface="Symbol" charset="0"/>
              <a:buChar char=""/>
            </a:pPr>
            <a:r>
              <a:rPr lang="en-US" b="1">
                <a:solidFill>
                  <a:srgbClr val="000099"/>
                </a:solidFill>
              </a:rPr>
              <a:t>Lui and Najmi [1997] showed that CD not only has multi-scale components but also is </a:t>
            </a:r>
            <a:r>
              <a:rPr lang="en-US" b="1">
                <a:solidFill>
                  <a:srgbClr val="FF0000"/>
                </a:solidFill>
              </a:rPr>
              <a:t>intermittent</a:t>
            </a:r>
            <a:r>
              <a:rPr lang="en-US" b="1">
                <a:solidFill>
                  <a:srgbClr val="000099"/>
                </a:solidFill>
              </a:rPr>
              <a:t> and exhibits an </a:t>
            </a:r>
            <a:r>
              <a:rPr lang="en-US" b="1">
                <a:solidFill>
                  <a:srgbClr val="FF0000"/>
                </a:solidFill>
              </a:rPr>
              <a:t>inverse cascade </a:t>
            </a:r>
            <a:r>
              <a:rPr lang="en-US" b="1">
                <a:solidFill>
                  <a:srgbClr val="000099"/>
                </a:solidFill>
              </a:rPr>
              <a:t>phenomenon.</a:t>
            </a:r>
          </a:p>
        </p:txBody>
      </p:sp>
      <p:sp>
        <p:nvSpPr>
          <p:cNvPr id="94210" name="Rectangle 1026"/>
          <p:cNvSpPr>
            <a:spLocks noGrp="1" noChangeArrowheads="1"/>
          </p:cNvSpPr>
          <p:nvPr>
            <p:ph type="title"/>
          </p:nvPr>
        </p:nvSpPr>
        <p:spPr>
          <a:xfrm>
            <a:off x="0" y="0"/>
            <a:ext cx="9144000" cy="647700"/>
          </a:xfrm>
        </p:spPr>
        <p:txBody>
          <a:bodyPr/>
          <a:lstStyle/>
          <a:p>
            <a:pPr eaLnBrk="1" hangingPunct="1"/>
            <a:r>
              <a:rPr lang="en-US" sz="4800" b="1">
                <a:solidFill>
                  <a:srgbClr val="FF0000"/>
                </a:solidFill>
                <a:latin typeface="Times New Roman" charset="0"/>
                <a:ea typeface="ＭＳ Ｐゴシック" charset="0"/>
                <a:cs typeface="ＭＳ Ｐゴシック" charset="0"/>
              </a:rPr>
              <a:t>Wavelet Analysis of CD</a:t>
            </a:r>
            <a:endParaRPr lang="en-US" sz="4800" b="1">
              <a:solidFill>
                <a:srgbClr val="000099"/>
              </a:solidFill>
              <a:latin typeface="Times New Roman" charset="0"/>
              <a:ea typeface="ＭＳ Ｐゴシック" charset="0"/>
              <a:cs typeface="ＭＳ Ｐゴシック" charset="0"/>
            </a:endParaRPr>
          </a:p>
        </p:txBody>
      </p:sp>
      <p:pic>
        <p:nvPicPr>
          <p:cNvPr id="94211" name="Picture 4" descr="WvletTransfor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4762500"/>
            <a:ext cx="42957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GaussianMorle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 y="3492500"/>
            <a:ext cx="32988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5152wvlet_wci.EPSF                                             00006F20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0400"/>
            <a:ext cx="535146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12800" y="6224588"/>
            <a:ext cx="2540000" cy="633412"/>
          </a:xfrm>
          <a:prstGeom prst="rect">
            <a:avLst/>
          </a:prstGeom>
          <a:noFill/>
        </p:spPr>
        <p:txBody>
          <a:bodyPr wrap="none">
            <a:spAutoFit/>
          </a:bodyPr>
          <a:lstStyle/>
          <a:p>
            <a:pPr algn="ctr">
              <a:defRPr/>
            </a:pPr>
            <a:r>
              <a:rPr lang="en-US" sz="1600" b="1" dirty="0" err="1">
                <a:solidFill>
                  <a:srgbClr val="000099"/>
                </a:solidFill>
              </a:rPr>
              <a:t>f</a:t>
            </a:r>
            <a:r>
              <a:rPr lang="en-US" sz="1600" b="1" baseline="-25000" dirty="0" err="1">
                <a:solidFill>
                  <a:srgbClr val="000099"/>
                </a:solidFill>
              </a:rPr>
              <a:t>o</a:t>
            </a:r>
            <a:r>
              <a:rPr lang="en-US" sz="1600" b="1" dirty="0">
                <a:solidFill>
                  <a:srgbClr val="000099"/>
                </a:solidFill>
              </a:rPr>
              <a:t>= 1, </a:t>
            </a:r>
            <a:r>
              <a:rPr lang="en-US" sz="1600" b="1" dirty="0">
                <a:solidFill>
                  <a:srgbClr val="000099"/>
                </a:solidFill>
                <a:latin typeface="Symbol" charset="2"/>
                <a:cs typeface="Symbol" charset="2"/>
              </a:rPr>
              <a:t>s</a:t>
            </a:r>
            <a:r>
              <a:rPr lang="en-US" sz="1600" b="1" dirty="0">
                <a:solidFill>
                  <a:srgbClr val="000099"/>
                </a:solidFill>
                <a:latin typeface="+mj-lt"/>
                <a:cs typeface="Symbol" charset="2"/>
              </a:rPr>
              <a:t> = 1, K=10, M=12</a:t>
            </a:r>
          </a:p>
          <a:p>
            <a:pPr algn="ctr">
              <a:defRPr/>
            </a:pPr>
            <a:r>
              <a:rPr lang="en-US" sz="1600" b="1" dirty="0" err="1">
                <a:solidFill>
                  <a:srgbClr val="000099"/>
                </a:solidFill>
              </a:rPr>
              <a:t>f</a:t>
            </a:r>
            <a:r>
              <a:rPr lang="en-US" sz="1600" b="1" baseline="-25000" dirty="0" err="1">
                <a:solidFill>
                  <a:srgbClr val="000099"/>
                </a:solidFill>
              </a:rPr>
              <a:t>s</a:t>
            </a:r>
            <a:r>
              <a:rPr lang="en-US" sz="1600" b="1" dirty="0">
                <a:solidFill>
                  <a:srgbClr val="000099"/>
                </a:solidFill>
              </a:rPr>
              <a:t> = 8 (sampling frequency)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34417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buFont typeface="Symbol" charset="0"/>
              <a:buChar char=""/>
            </a:pPr>
            <a:r>
              <a:rPr lang="en-US" b="1">
                <a:solidFill>
                  <a:srgbClr val="000099"/>
                </a:solidFill>
              </a:rPr>
              <a:t>The </a:t>
            </a:r>
            <a:r>
              <a:rPr lang="en-US" b="1">
                <a:solidFill>
                  <a:srgbClr val="FF0000"/>
                </a:solidFill>
              </a:rPr>
              <a:t>Holder exponent analysis</a:t>
            </a:r>
            <a:r>
              <a:rPr lang="en-US" b="1">
                <a:solidFill>
                  <a:srgbClr val="000099"/>
                </a:solidFill>
              </a:rPr>
              <a:t> from structure function shows that before CD, H is ~0.5, similar to Brownian motions, while after CD, H is ~0.7, implying longer persistency – new ordered phase having different symmetry (</a:t>
            </a:r>
            <a:r>
              <a:rPr lang="en-US" b="1">
                <a:solidFill>
                  <a:srgbClr val="FF0000"/>
                </a:solidFill>
              </a:rPr>
              <a:t>symmetry breaking</a:t>
            </a:r>
            <a:r>
              <a:rPr lang="en-US" b="1">
                <a:solidFill>
                  <a:srgbClr val="000099"/>
                </a:solidFill>
              </a:rPr>
              <a:t>) and the occurrence of </a:t>
            </a:r>
            <a:r>
              <a:rPr lang="en-US" b="1">
                <a:solidFill>
                  <a:srgbClr val="FF0000"/>
                </a:solidFill>
              </a:rPr>
              <a:t>reorganization</a:t>
            </a:r>
            <a:r>
              <a:rPr lang="en-US" b="1">
                <a:solidFill>
                  <a:srgbClr val="000099"/>
                </a:solidFill>
              </a:rPr>
              <a:t>.</a:t>
            </a:r>
          </a:p>
          <a:p>
            <a:pPr marL="228600" indent="-228600">
              <a:lnSpc>
                <a:spcPct val="90000"/>
              </a:lnSpc>
              <a:buFont typeface="Symbol" charset="0"/>
              <a:buChar char=""/>
            </a:pPr>
            <a:r>
              <a:rPr lang="en-US" b="1">
                <a:solidFill>
                  <a:srgbClr val="000099"/>
                </a:solidFill>
              </a:rPr>
              <a:t>Overall, results are consistent with CD behaving like a </a:t>
            </a:r>
            <a:r>
              <a:rPr lang="en-US" b="1">
                <a:solidFill>
                  <a:srgbClr val="FF0000"/>
                </a:solidFill>
              </a:rPr>
              <a:t>first order phase transition</a:t>
            </a:r>
            <a:r>
              <a:rPr lang="en-US" b="1">
                <a:solidFill>
                  <a:srgbClr val="000099"/>
                </a:solidFill>
              </a:rPr>
              <a:t> (i.e., first derivative of the free energy is discontinuous) in a system out of equilibrium near a critical point as discussed by Chang, 1992, 1998; Consolini, 1997; Chapman et al., 1998].</a:t>
            </a:r>
          </a:p>
        </p:txBody>
      </p:sp>
      <p:sp>
        <p:nvSpPr>
          <p:cNvPr id="95234" name="Rectangle 1026"/>
          <p:cNvSpPr>
            <a:spLocks noGrp="1" noChangeArrowheads="1"/>
          </p:cNvSpPr>
          <p:nvPr>
            <p:ph type="title"/>
          </p:nvPr>
        </p:nvSpPr>
        <p:spPr>
          <a:xfrm>
            <a:off x="0" y="0"/>
            <a:ext cx="9144000" cy="469900"/>
          </a:xfrm>
        </p:spPr>
        <p:txBody>
          <a:bodyPr/>
          <a:lstStyle/>
          <a:p>
            <a:pPr eaLnBrk="1" hangingPunct="1">
              <a:lnSpc>
                <a:spcPct val="90000"/>
              </a:lnSpc>
            </a:pPr>
            <a:r>
              <a:rPr lang="en-US" sz="3600" b="1">
                <a:solidFill>
                  <a:srgbClr val="FF0000"/>
                </a:solidFill>
                <a:latin typeface="Times New Roman" charset="0"/>
                <a:ea typeface="ＭＳ Ｐゴシック" charset="0"/>
                <a:cs typeface="ＭＳ Ｐゴシック" charset="0"/>
              </a:rPr>
              <a:t>Holder Exponent Analysis</a:t>
            </a:r>
          </a:p>
        </p:txBody>
      </p:sp>
      <p:pic>
        <p:nvPicPr>
          <p:cNvPr id="95235" name="Picture 5" descr="HolderExp.EPSF                                                 000069EFHD                             B58A588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444500"/>
            <a:ext cx="47498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p:nvSpPr>
        <p:spPr bwMode="auto">
          <a:xfrm>
            <a:off x="6515100" y="3030538"/>
            <a:ext cx="26289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0"/>
              </a:spcBef>
              <a:defRPr/>
            </a:pPr>
            <a:r>
              <a:rPr lang="en-US" sz="1800" b="1" dirty="0" err="1">
                <a:solidFill>
                  <a:srgbClr val="000099"/>
                </a:solidFill>
              </a:rPr>
              <a:t>Consolini</a:t>
            </a:r>
            <a:r>
              <a:rPr lang="en-US" sz="1800" b="1" dirty="0">
                <a:solidFill>
                  <a:srgbClr val="000099"/>
                </a:solidFill>
              </a:rPr>
              <a:t> and Lui [2000]</a:t>
            </a:r>
          </a:p>
        </p:txBody>
      </p:sp>
      <p:graphicFrame>
        <p:nvGraphicFramePr>
          <p:cNvPr id="95237" name="Object 11"/>
          <p:cNvGraphicFramePr>
            <a:graphicFrameLocks noChangeAspect="1"/>
          </p:cNvGraphicFramePr>
          <p:nvPr/>
        </p:nvGraphicFramePr>
        <p:xfrm>
          <a:off x="482600" y="2141538"/>
          <a:ext cx="1816100" cy="219075"/>
        </p:xfrm>
        <a:graphic>
          <a:graphicData uri="http://schemas.openxmlformats.org/presentationml/2006/ole">
            <mc:AlternateContent xmlns:mc="http://schemas.openxmlformats.org/markup-compatibility/2006">
              <mc:Choice xmlns:v="urn:schemas-microsoft-com:vml" Requires="v">
                <p:oleObj spid="_x0000_s95238" name="Equation" r:id="rId5" imgW="2197100" imgH="292100" progId="Equation.3">
                  <p:embed/>
                </p:oleObj>
              </mc:Choice>
              <mc:Fallback>
                <p:oleObj name="Equation" r:id="rId5" imgW="2197100" imgH="2921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00" y="2141538"/>
                        <a:ext cx="1816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26"/>
          <p:cNvSpPr>
            <a:spLocks noGrp="1" noChangeArrowheads="1"/>
          </p:cNvSpPr>
          <p:nvPr>
            <p:ph type="title"/>
          </p:nvPr>
        </p:nvSpPr>
        <p:spPr>
          <a:xfrm>
            <a:off x="723900" y="0"/>
            <a:ext cx="77724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Rainbow</a:t>
            </a:r>
            <a:endParaRPr lang="en-US" sz="4000" b="1">
              <a:solidFill>
                <a:srgbClr val="000099"/>
              </a:solidFill>
              <a:latin typeface="Times New Roman" charset="0"/>
              <a:ea typeface="ＭＳ Ｐゴシック" charset="0"/>
              <a:cs typeface="ＭＳ Ｐゴシック" charset="0"/>
            </a:endParaRPr>
          </a:p>
        </p:txBody>
      </p:sp>
      <p:pic>
        <p:nvPicPr>
          <p:cNvPr id="23554" name="Picture 1" descr="Screen Shot 2015-07-20 at 10.26.2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820738" y="0"/>
            <a:ext cx="7772400" cy="596900"/>
          </a:xfrm>
          <a:noFill/>
        </p:spPr>
        <p:txBody>
          <a:bodyPr/>
          <a:lstStyle/>
          <a:p>
            <a:pPr eaLnBrk="1" hangingPunct="1"/>
            <a:r>
              <a:rPr lang="en-US" b="1">
                <a:solidFill>
                  <a:srgbClr val="FF0000"/>
                </a:solidFill>
                <a:latin typeface="Times New Roman" charset="0"/>
                <a:ea typeface="ＭＳ Ｐゴシック" charset="0"/>
                <a:cs typeface="ＭＳ Ｐゴシック" charset="0"/>
              </a:rPr>
              <a:t>Summed Bicoherence</a:t>
            </a:r>
          </a:p>
        </p:txBody>
      </p:sp>
      <p:pic>
        <p:nvPicPr>
          <p:cNvPr id="962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114550"/>
            <a:ext cx="8510587"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4"/>
          <p:cNvSpPr txBox="1">
            <a:spLocks noChangeArrowheads="1"/>
          </p:cNvSpPr>
          <p:nvPr/>
        </p:nvSpPr>
        <p:spPr bwMode="auto">
          <a:xfrm>
            <a:off x="6243638" y="6457950"/>
            <a:ext cx="290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solidFill>
                  <a:srgbClr val="000099"/>
                </a:solidFill>
              </a:rPr>
              <a:t>Consolini and Lui [2000]</a:t>
            </a:r>
          </a:p>
        </p:txBody>
      </p:sp>
      <p:sp>
        <p:nvSpPr>
          <p:cNvPr id="96260" name="Rectangle 5"/>
          <p:cNvSpPr>
            <a:spLocks noChangeArrowheads="1"/>
          </p:cNvSpPr>
          <p:nvPr/>
        </p:nvSpPr>
        <p:spPr bwMode="auto">
          <a:xfrm>
            <a:off x="0" y="627063"/>
            <a:ext cx="91440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Tx/>
              <a:buChar char="•"/>
            </a:pPr>
            <a:r>
              <a:rPr lang="en-US" sz="2800" b="1">
                <a:solidFill>
                  <a:srgbClr val="000099"/>
                </a:solidFill>
              </a:rPr>
              <a:t>Summed bicoherence based on </a:t>
            </a:r>
            <a:r>
              <a:rPr lang="en-US" sz="2800" b="1">
                <a:solidFill>
                  <a:srgbClr val="FF0000"/>
                </a:solidFill>
              </a:rPr>
              <a:t>wavelet bicoherence analysis</a:t>
            </a:r>
            <a:r>
              <a:rPr lang="en-US" sz="2800" b="1">
                <a:solidFill>
                  <a:srgbClr val="000099"/>
                </a:solidFill>
              </a:rPr>
              <a:t> is higher during CD, indicative of higher coherency - strong interaction between excited waves.</a:t>
            </a:r>
            <a:endParaRPr lang="en-US" b="1"/>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9144000" cy="541338"/>
          </a:xfrm>
          <a:noFill/>
        </p:spPr>
        <p:txBody>
          <a:bodyPr/>
          <a:lstStyle/>
          <a:p>
            <a:pPr eaLnBrk="1" hangingPunct="1"/>
            <a:r>
              <a:rPr lang="en-US" b="1">
                <a:solidFill>
                  <a:srgbClr val="FF0000"/>
                </a:solidFill>
                <a:latin typeface="Times New Roman" charset="0"/>
                <a:ea typeface="ＭＳ Ｐゴシック" charset="0"/>
                <a:cs typeface="ＭＳ Ｐゴシック" charset="0"/>
              </a:rPr>
              <a:t>More From Bicoherence Results</a:t>
            </a:r>
          </a:p>
        </p:txBody>
      </p:sp>
      <p:pic>
        <p:nvPicPr>
          <p:cNvPr id="983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8825"/>
            <a:ext cx="88852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4"/>
          <p:cNvSpPr>
            <a:spLocks noChangeArrowheads="1"/>
          </p:cNvSpPr>
          <p:nvPr/>
        </p:nvSpPr>
        <p:spPr bwMode="auto">
          <a:xfrm>
            <a:off x="0" y="484188"/>
            <a:ext cx="91440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Tx/>
              <a:buChar char="•"/>
            </a:pPr>
            <a:r>
              <a:rPr lang="en-US" b="1">
                <a:solidFill>
                  <a:srgbClr val="000099"/>
                </a:solidFill>
              </a:rPr>
              <a:t>Horizontal ridges are related to low frequency waves - their strong values as in 23:15:40 UT indicate coupling of single frequency waves to a broad spectrum.</a:t>
            </a:r>
          </a:p>
          <a:p>
            <a:pPr marL="342900" indent="-342900">
              <a:buFontTx/>
              <a:buChar char="•"/>
            </a:pPr>
            <a:r>
              <a:rPr lang="en-US" b="1">
                <a:solidFill>
                  <a:srgbClr val="000099"/>
                </a:solidFill>
              </a:rPr>
              <a:t>Short-lived structures are indicative of </a:t>
            </a:r>
            <a:r>
              <a:rPr lang="en-US" b="1">
                <a:solidFill>
                  <a:srgbClr val="FF0000"/>
                </a:solidFill>
              </a:rPr>
              <a:t>intermittent phase-coupling</a:t>
            </a:r>
            <a:r>
              <a:rPr lang="en-US" b="1">
                <a:solidFill>
                  <a:srgbClr val="000099"/>
                </a:solidFill>
              </a:rPr>
              <a:t>.</a:t>
            </a:r>
          </a:p>
          <a:p>
            <a:pPr marL="342900" indent="-342900">
              <a:buFontTx/>
              <a:buChar char="•"/>
            </a:pPr>
            <a:r>
              <a:rPr lang="en-US" b="1">
                <a:solidFill>
                  <a:srgbClr val="000099"/>
                </a:solidFill>
              </a:rPr>
              <a:t>Overall results are consistent with CD being a </a:t>
            </a:r>
            <a:r>
              <a:rPr lang="en-US" b="1">
                <a:solidFill>
                  <a:srgbClr val="FF0000"/>
                </a:solidFill>
              </a:rPr>
              <a:t>first order phase transition in a system out of equilibrium near a critical point</a:t>
            </a:r>
            <a:r>
              <a:rPr lang="en-US" b="1">
                <a:solidFill>
                  <a:srgbClr val="000099"/>
                </a:solidFill>
              </a:rPr>
              <a:t>.</a:t>
            </a:r>
          </a:p>
        </p:txBody>
      </p:sp>
      <p:sp>
        <p:nvSpPr>
          <p:cNvPr id="98308" name="Text Box 5"/>
          <p:cNvSpPr txBox="1">
            <a:spLocks noChangeArrowheads="1"/>
          </p:cNvSpPr>
          <p:nvPr/>
        </p:nvSpPr>
        <p:spPr bwMode="auto">
          <a:xfrm>
            <a:off x="7672388" y="6613525"/>
            <a:ext cx="15446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1000" b="1">
                <a:solidFill>
                  <a:srgbClr val="000099"/>
                </a:solidFill>
              </a:rPr>
              <a:t>Consolini and Lui [2000]</a:t>
            </a:r>
          </a:p>
        </p:txBody>
      </p:sp>
      <p:sp>
        <p:nvSpPr>
          <p:cNvPr id="98309" name="TextBox 5"/>
          <p:cNvSpPr txBox="1">
            <a:spLocks noChangeArrowheads="1"/>
          </p:cNvSpPr>
          <p:nvPr/>
        </p:nvSpPr>
        <p:spPr bwMode="auto">
          <a:xfrm>
            <a:off x="0" y="3911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endParaRPr lang="en-US" b="1"/>
          </a:p>
        </p:txBody>
      </p:sp>
      <p:sp>
        <p:nvSpPr>
          <p:cNvPr id="98310" name="TextBox 6"/>
          <p:cNvSpPr txBox="1">
            <a:spLocks noChangeArrowheads="1"/>
          </p:cNvSpPr>
          <p:nvPr/>
        </p:nvSpPr>
        <p:spPr bwMode="auto">
          <a:xfrm>
            <a:off x="0" y="3721100"/>
            <a:ext cx="498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b="1">
                <a:solidFill>
                  <a:srgbClr val="000099"/>
                </a:solidFill>
                <a:latin typeface="Symbol" charset="0"/>
                <a:cs typeface="Symbol" charset="0"/>
              </a:rPr>
              <a:t>w</a:t>
            </a:r>
            <a:r>
              <a:rPr lang="en-US" b="1" baseline="-25000">
                <a:solidFill>
                  <a:srgbClr val="000099"/>
                </a:solidFill>
                <a:latin typeface="Symbol" charset="0"/>
                <a:cs typeface="Symbol" charset="0"/>
              </a:rPr>
              <a:t>1</a:t>
            </a:r>
          </a:p>
        </p:txBody>
      </p:sp>
      <p:sp>
        <p:nvSpPr>
          <p:cNvPr id="98311" name="TextBox 7"/>
          <p:cNvSpPr txBox="1">
            <a:spLocks noChangeArrowheads="1"/>
          </p:cNvSpPr>
          <p:nvPr/>
        </p:nvSpPr>
        <p:spPr bwMode="auto">
          <a:xfrm>
            <a:off x="1066800" y="5880100"/>
            <a:ext cx="498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b="1">
                <a:solidFill>
                  <a:srgbClr val="000099"/>
                </a:solidFill>
                <a:latin typeface="Symbol" charset="0"/>
                <a:cs typeface="Symbol" charset="0"/>
              </a:rPr>
              <a:t>w</a:t>
            </a:r>
            <a:r>
              <a:rPr lang="en-US" b="1" baseline="-25000">
                <a:solidFill>
                  <a:srgbClr val="000099"/>
                </a:solidFill>
                <a:latin typeface="Symbol" charset="0"/>
                <a:cs typeface="Symbol" charset="0"/>
              </a:rPr>
              <a:t>2</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0"/>
            <a:ext cx="9144000" cy="565150"/>
          </a:xfrm>
        </p:spPr>
        <p:txBody>
          <a:bodyPr/>
          <a:lstStyle/>
          <a:p>
            <a:pPr eaLnBrk="1" hangingPunct="1">
              <a:defRPr/>
            </a:pPr>
            <a:r>
              <a:rPr lang="en-US" sz="3200" b="1" dirty="0" smtClean="0">
                <a:solidFill>
                  <a:srgbClr val="FF0000"/>
                </a:solidFill>
                <a:cs typeface="+mj-cs"/>
              </a:rPr>
              <a:t>Avalanche-like Aspect of Substorm Activity</a:t>
            </a:r>
            <a:endParaRPr lang="en-US" sz="3600" b="1" dirty="0" smtClean="0">
              <a:solidFill>
                <a:srgbClr val="FF0000"/>
              </a:solidFill>
              <a:cs typeface="+mj-cs"/>
            </a:endParaRPr>
          </a:p>
        </p:txBody>
      </p:sp>
      <p:pic>
        <p:nvPicPr>
          <p:cNvPr id="1003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58800"/>
            <a:ext cx="852805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Rectangle 6"/>
          <p:cNvSpPr>
            <a:spLocks noChangeArrowheads="1"/>
          </p:cNvSpPr>
          <p:nvPr/>
        </p:nvSpPr>
        <p:spPr bwMode="auto">
          <a:xfrm>
            <a:off x="7966075" y="6583363"/>
            <a:ext cx="1177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solidFill>
                  <a:schemeClr val="tx1"/>
                </a:solidFill>
                <a:cs typeface="+mn-cs"/>
              </a:rPr>
              <a:t>Lui et al. [2001]</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0"/>
            <a:ext cx="64023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3937000"/>
            <a:ext cx="56403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Rectangle 4"/>
          <p:cNvSpPr>
            <a:spLocks noChangeArrowheads="1"/>
          </p:cNvSpPr>
          <p:nvPr/>
        </p:nvSpPr>
        <p:spPr bwMode="auto">
          <a:xfrm>
            <a:off x="7235825" y="6457950"/>
            <a:ext cx="1908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et al. [2001]</a:t>
            </a:r>
          </a:p>
        </p:txBody>
      </p:sp>
      <p:sp>
        <p:nvSpPr>
          <p:cNvPr id="162821" name="Rectangle 5"/>
          <p:cNvSpPr>
            <a:spLocks noChangeArrowheads="1"/>
          </p:cNvSpPr>
          <p:nvPr/>
        </p:nvSpPr>
        <p:spPr bwMode="auto">
          <a:xfrm>
            <a:off x="0" y="0"/>
            <a:ext cx="91440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defRPr/>
            </a:pPr>
            <a:r>
              <a:rPr lang="en-US" sz="3200" b="1" dirty="0">
                <a:solidFill>
                  <a:srgbClr val="FF0000"/>
                </a:solidFill>
                <a:cs typeface="+mn-cs"/>
              </a:rPr>
              <a:t>Avalanche-like Aspect of Substorm Activit</a:t>
            </a:r>
            <a:r>
              <a:rPr lang="en-US" sz="3200" dirty="0">
                <a:solidFill>
                  <a:srgbClr val="FF0000"/>
                </a:solidFill>
                <a:cs typeface="+mn-cs"/>
              </a:rPr>
              <a:t>y</a:t>
            </a:r>
            <a:endParaRPr lang="en-US" sz="3600" dirty="0">
              <a:solidFill>
                <a:srgbClr val="FF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355600" y="0"/>
            <a:ext cx="8348663" cy="509588"/>
          </a:xfrm>
        </p:spPr>
        <p:txBody>
          <a:bodyPr/>
          <a:lstStyle/>
          <a:p>
            <a:pPr eaLnBrk="1" hangingPunct="1">
              <a:defRPr/>
            </a:pPr>
            <a:r>
              <a:rPr lang="en-US" sz="3200" b="1" dirty="0" smtClean="0">
                <a:solidFill>
                  <a:srgbClr val="FF0000"/>
                </a:solidFill>
                <a:cs typeface="+mj-cs"/>
              </a:rPr>
              <a:t>Probability Distributions of </a:t>
            </a:r>
            <a:r>
              <a:rPr lang="en-US" sz="3200" b="1" dirty="0" err="1" smtClean="0">
                <a:solidFill>
                  <a:srgbClr val="FF0000"/>
                </a:solidFill>
                <a:cs typeface="+mj-cs"/>
              </a:rPr>
              <a:t>Auroral</a:t>
            </a:r>
            <a:r>
              <a:rPr lang="en-US" sz="3200" b="1" dirty="0" smtClean="0">
                <a:solidFill>
                  <a:srgbClr val="FF0000"/>
                </a:solidFill>
                <a:cs typeface="+mj-cs"/>
              </a:rPr>
              <a:t> Power</a:t>
            </a:r>
            <a:endParaRPr lang="en-US" sz="4000" b="1" dirty="0" smtClean="0">
              <a:solidFill>
                <a:srgbClr val="FF0000"/>
              </a:solidFill>
              <a:cs typeface="+mj-cs"/>
            </a:endParaRPr>
          </a:p>
        </p:txBody>
      </p:sp>
      <p:sp>
        <p:nvSpPr>
          <p:cNvPr id="163852" name="Text Box 12"/>
          <p:cNvSpPr txBox="1">
            <a:spLocks noChangeArrowheads="1"/>
          </p:cNvSpPr>
          <p:nvPr/>
        </p:nvSpPr>
        <p:spPr bwMode="auto">
          <a:xfrm rot="16200000">
            <a:off x="-111919" y="3263107"/>
            <a:ext cx="3170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Normalized Histogram</a:t>
            </a:r>
          </a:p>
        </p:txBody>
      </p:sp>
      <p:pic>
        <p:nvPicPr>
          <p:cNvPr id="103427" name="Picture 5" descr="soc_ss_fig3.EPSF                                               00006EC1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461963"/>
            <a:ext cx="5157787"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1"/>
          <p:cNvSpPr txBox="1">
            <a:spLocks noChangeArrowheads="1"/>
          </p:cNvSpPr>
          <p:nvPr/>
        </p:nvSpPr>
        <p:spPr bwMode="auto">
          <a:xfrm>
            <a:off x="7464425" y="4457700"/>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Power</a:t>
            </a:r>
          </a:p>
        </p:txBody>
      </p:sp>
      <p:sp>
        <p:nvSpPr>
          <p:cNvPr id="15" name="Text Box 11"/>
          <p:cNvSpPr txBox="1">
            <a:spLocks noChangeArrowheads="1"/>
          </p:cNvSpPr>
          <p:nvPr/>
        </p:nvSpPr>
        <p:spPr bwMode="auto">
          <a:xfrm>
            <a:off x="7616825" y="2057400"/>
            <a:ext cx="714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Size</a:t>
            </a:r>
          </a:p>
        </p:txBody>
      </p:sp>
      <p:sp>
        <p:nvSpPr>
          <p:cNvPr id="16" name="Text Box 11"/>
          <p:cNvSpPr txBox="1">
            <a:spLocks noChangeArrowheads="1"/>
          </p:cNvSpPr>
          <p:nvPr/>
        </p:nvSpPr>
        <p:spPr bwMode="auto">
          <a:xfrm>
            <a:off x="1025525" y="584200"/>
            <a:ext cx="1238250"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70000"/>
              </a:lnSpc>
              <a:defRPr/>
            </a:pPr>
            <a:r>
              <a:rPr lang="en-US" b="1" dirty="0">
                <a:cs typeface="+mn-cs"/>
              </a:rPr>
              <a:t>Quiet:</a:t>
            </a:r>
          </a:p>
          <a:p>
            <a:pPr algn="ctr">
              <a:lnSpc>
                <a:spcPct val="70000"/>
              </a:lnSpc>
              <a:defRPr/>
            </a:pPr>
            <a:r>
              <a:rPr lang="en-US" b="1" dirty="0">
                <a:cs typeface="+mn-cs"/>
              </a:rPr>
              <a:t>81,794</a:t>
            </a:r>
          </a:p>
          <a:p>
            <a:pPr algn="ctr">
              <a:lnSpc>
                <a:spcPct val="70000"/>
              </a:lnSpc>
              <a:defRPr/>
            </a:pPr>
            <a:r>
              <a:rPr lang="en-US" b="1" dirty="0" err="1">
                <a:cs typeface="+mn-cs"/>
              </a:rPr>
              <a:t>Auroral</a:t>
            </a:r>
            <a:endParaRPr lang="en-US" b="1" dirty="0">
              <a:cs typeface="+mn-cs"/>
            </a:endParaRPr>
          </a:p>
          <a:p>
            <a:pPr algn="ctr">
              <a:lnSpc>
                <a:spcPct val="70000"/>
              </a:lnSpc>
              <a:defRPr/>
            </a:pPr>
            <a:r>
              <a:rPr lang="en-US" b="1" dirty="0">
                <a:cs typeface="+mn-cs"/>
              </a:rPr>
              <a:t>Blobs</a:t>
            </a:r>
          </a:p>
        </p:txBody>
      </p:sp>
      <p:sp>
        <p:nvSpPr>
          <p:cNvPr id="17" name="Text Box 11"/>
          <p:cNvSpPr txBox="1">
            <a:spLocks noChangeArrowheads="1"/>
          </p:cNvSpPr>
          <p:nvPr/>
        </p:nvSpPr>
        <p:spPr bwMode="auto">
          <a:xfrm>
            <a:off x="7045325" y="571500"/>
            <a:ext cx="1570038"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70000"/>
              </a:lnSpc>
              <a:defRPr/>
            </a:pPr>
            <a:r>
              <a:rPr lang="en-US" b="1" dirty="0">
                <a:cs typeface="+mn-cs"/>
              </a:rPr>
              <a:t>Substorm:</a:t>
            </a:r>
          </a:p>
          <a:p>
            <a:pPr algn="ctr">
              <a:lnSpc>
                <a:spcPct val="70000"/>
              </a:lnSpc>
              <a:defRPr/>
            </a:pPr>
            <a:r>
              <a:rPr lang="en-US" b="1" dirty="0">
                <a:cs typeface="+mn-cs"/>
              </a:rPr>
              <a:t>155,347</a:t>
            </a:r>
          </a:p>
          <a:p>
            <a:pPr algn="ctr">
              <a:lnSpc>
                <a:spcPct val="70000"/>
              </a:lnSpc>
              <a:defRPr/>
            </a:pPr>
            <a:r>
              <a:rPr lang="en-US" b="1" dirty="0" err="1">
                <a:cs typeface="+mn-cs"/>
              </a:rPr>
              <a:t>Auroral</a:t>
            </a:r>
            <a:endParaRPr lang="en-US" b="1" dirty="0">
              <a:cs typeface="+mn-cs"/>
            </a:endParaRPr>
          </a:p>
          <a:p>
            <a:pPr algn="ctr">
              <a:lnSpc>
                <a:spcPct val="70000"/>
              </a:lnSpc>
              <a:defRPr/>
            </a:pPr>
            <a:r>
              <a:rPr lang="en-US" b="1" dirty="0">
                <a:cs typeface="+mn-cs"/>
              </a:rPr>
              <a:t>Blobs</a:t>
            </a:r>
          </a:p>
        </p:txBody>
      </p:sp>
      <p:cxnSp>
        <p:nvCxnSpPr>
          <p:cNvPr id="103432" name="Straight Arrow Connector 2"/>
          <p:cNvCxnSpPr>
            <a:cxnSpLocks noChangeShapeType="1"/>
          </p:cNvCxnSpPr>
          <p:nvPr/>
        </p:nvCxnSpPr>
        <p:spPr bwMode="auto">
          <a:xfrm flipH="1">
            <a:off x="2222500" y="838200"/>
            <a:ext cx="609600" cy="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3433" name="Straight Arrow Connector 19"/>
          <p:cNvCxnSpPr>
            <a:cxnSpLocks noChangeShapeType="1"/>
          </p:cNvCxnSpPr>
          <p:nvPr/>
        </p:nvCxnSpPr>
        <p:spPr bwMode="auto">
          <a:xfrm>
            <a:off x="6527800" y="838200"/>
            <a:ext cx="571500" cy="127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2002JAUristskyEtAl_Fig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546100"/>
            <a:ext cx="4470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p:cNvSpPr>
            <a:spLocks noGrp="1" noChangeArrowheads="1"/>
          </p:cNvSpPr>
          <p:nvPr>
            <p:ph type="title"/>
          </p:nvPr>
        </p:nvSpPr>
        <p:spPr>
          <a:xfrm>
            <a:off x="355600" y="0"/>
            <a:ext cx="8348663" cy="509588"/>
          </a:xfrm>
        </p:spPr>
        <p:txBody>
          <a:bodyPr/>
          <a:lstStyle/>
          <a:p>
            <a:pPr eaLnBrk="1" hangingPunct="1">
              <a:defRPr/>
            </a:pPr>
            <a:r>
              <a:rPr lang="en-US" sz="3200" b="1" dirty="0" smtClean="0">
                <a:solidFill>
                  <a:srgbClr val="FF0000"/>
                </a:solidFill>
                <a:cs typeface="+mj-cs"/>
              </a:rPr>
              <a:t>PDA of Integrated Size &amp; </a:t>
            </a:r>
            <a:r>
              <a:rPr lang="en-US" sz="3200" b="1" dirty="0" err="1" smtClean="0">
                <a:solidFill>
                  <a:srgbClr val="FF0000"/>
                </a:solidFill>
                <a:cs typeface="+mj-cs"/>
              </a:rPr>
              <a:t>Auroral</a:t>
            </a:r>
            <a:r>
              <a:rPr lang="en-US" sz="3200" b="1" dirty="0" smtClean="0">
                <a:solidFill>
                  <a:srgbClr val="FF0000"/>
                </a:solidFill>
                <a:cs typeface="+mj-cs"/>
              </a:rPr>
              <a:t> Power</a:t>
            </a:r>
            <a:endParaRPr lang="en-US" sz="4000" b="1" dirty="0" smtClean="0">
              <a:solidFill>
                <a:srgbClr val="FF0000"/>
              </a:solidFill>
              <a:cs typeface="+mj-cs"/>
            </a:endParaRPr>
          </a:p>
        </p:txBody>
      </p:sp>
      <p:sp>
        <p:nvSpPr>
          <p:cNvPr id="163852" name="Text Box 12"/>
          <p:cNvSpPr txBox="1">
            <a:spLocks noChangeArrowheads="1"/>
          </p:cNvSpPr>
          <p:nvPr/>
        </p:nvSpPr>
        <p:spPr bwMode="auto">
          <a:xfrm rot="16200000">
            <a:off x="2094707" y="3198019"/>
            <a:ext cx="32019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Normalized Histogram</a:t>
            </a:r>
          </a:p>
        </p:txBody>
      </p:sp>
      <p:sp>
        <p:nvSpPr>
          <p:cNvPr id="14" name="Text Box 11"/>
          <p:cNvSpPr txBox="1">
            <a:spLocks noChangeArrowheads="1"/>
          </p:cNvSpPr>
          <p:nvPr/>
        </p:nvSpPr>
        <p:spPr bwMode="auto">
          <a:xfrm>
            <a:off x="8131175" y="1612900"/>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Power</a:t>
            </a:r>
          </a:p>
        </p:txBody>
      </p:sp>
      <p:sp>
        <p:nvSpPr>
          <p:cNvPr id="15" name="Text Box 11"/>
          <p:cNvSpPr txBox="1">
            <a:spLocks noChangeArrowheads="1"/>
          </p:cNvSpPr>
          <p:nvPr/>
        </p:nvSpPr>
        <p:spPr bwMode="auto">
          <a:xfrm>
            <a:off x="8340725" y="4622800"/>
            <a:ext cx="714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Size</a:t>
            </a:r>
          </a:p>
        </p:txBody>
      </p:sp>
      <p:pic>
        <p:nvPicPr>
          <p:cNvPr id="104454" name="Picture 2" descr="2002JAUristskyEtAl_Fig1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8800"/>
            <a:ext cx="3429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3" descr="2002JAUristskyEtAl_Fig1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68700"/>
            <a:ext cx="2901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1"/>
          <p:cNvSpPr txBox="1">
            <a:spLocks noChangeArrowheads="1"/>
          </p:cNvSpPr>
          <p:nvPr/>
        </p:nvSpPr>
        <p:spPr bwMode="auto">
          <a:xfrm>
            <a:off x="1597025" y="6396038"/>
            <a:ext cx="29035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cs typeface="+mn-cs"/>
              </a:rPr>
              <a:t>Uristsky</a:t>
            </a:r>
            <a:r>
              <a:rPr lang="en-US" b="1" dirty="0">
                <a:cs typeface="+mn-cs"/>
              </a:rPr>
              <a:t> et al. [2002]</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98500" y="0"/>
            <a:ext cx="7772400" cy="939800"/>
          </a:xfrm>
        </p:spPr>
        <p:txBody>
          <a:bodyPr/>
          <a:lstStyle/>
          <a:p>
            <a:pPr eaLnBrk="1" hangingPunct="1">
              <a:lnSpc>
                <a:spcPct val="70000"/>
              </a:lnSpc>
              <a:defRPr/>
            </a:pPr>
            <a:r>
              <a:rPr lang="en-US" sz="4000" b="1" dirty="0" smtClean="0">
                <a:solidFill>
                  <a:srgbClr val="FF0000"/>
                </a:solidFill>
                <a:cs typeface="+mj-cs"/>
              </a:rPr>
              <a:t>Plasma Turbulence Sites As the Small-scale Features in Substorm</a:t>
            </a:r>
          </a:p>
        </p:txBody>
      </p:sp>
      <p:sp>
        <p:nvSpPr>
          <p:cNvPr id="41987" name="Rectangle 3"/>
          <p:cNvSpPr>
            <a:spLocks noGrp="1" noChangeArrowheads="1"/>
          </p:cNvSpPr>
          <p:nvPr>
            <p:ph type="body" idx="1"/>
          </p:nvPr>
        </p:nvSpPr>
        <p:spPr>
          <a:xfrm>
            <a:off x="0" y="1016000"/>
            <a:ext cx="9144000" cy="482600"/>
          </a:xfrm>
        </p:spPr>
        <p:txBody>
          <a:bodyPr/>
          <a:lstStyle/>
          <a:p>
            <a:pPr eaLnBrk="1" hangingPunct="1">
              <a:lnSpc>
                <a:spcPct val="90000"/>
              </a:lnSpc>
              <a:defRPr/>
            </a:pPr>
            <a:r>
              <a:rPr lang="en-US" sz="2400" b="1" dirty="0" smtClean="0">
                <a:solidFill>
                  <a:srgbClr val="000099"/>
                </a:solidFill>
                <a:cs typeface="+mn-cs"/>
              </a:rPr>
              <a:t>This activity is suggested to lead to a substorm current wedge. </a:t>
            </a:r>
          </a:p>
        </p:txBody>
      </p:sp>
      <p:pic>
        <p:nvPicPr>
          <p:cNvPr id="105475" name="Picture 4" descr="scw                                                            000032D7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422400"/>
            <a:ext cx="70993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5" descr="cd0 .eps                                                       0000244E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3695700"/>
            <a:ext cx="6059487"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6"/>
          <p:cNvSpPr>
            <a:spLocks noChangeShapeType="1"/>
          </p:cNvSpPr>
          <p:nvPr/>
        </p:nvSpPr>
        <p:spPr bwMode="auto">
          <a:xfrm flipH="1" flipV="1">
            <a:off x="3365500" y="2362200"/>
            <a:ext cx="495300" cy="134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991" name="Rectangle 7"/>
          <p:cNvSpPr>
            <a:spLocks noChangeArrowheads="1"/>
          </p:cNvSpPr>
          <p:nvPr/>
        </p:nvSpPr>
        <p:spPr bwMode="auto">
          <a:xfrm>
            <a:off x="3251200" y="2228850"/>
            <a:ext cx="152400" cy="857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992" name="Line 8"/>
          <p:cNvSpPr>
            <a:spLocks noChangeShapeType="1"/>
          </p:cNvSpPr>
          <p:nvPr/>
        </p:nvSpPr>
        <p:spPr bwMode="auto">
          <a:xfrm flipV="1">
            <a:off x="5842000" y="2965450"/>
            <a:ext cx="927100" cy="755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993" name="Rectangle 9"/>
          <p:cNvSpPr>
            <a:spLocks noChangeArrowheads="1"/>
          </p:cNvSpPr>
          <p:nvPr/>
        </p:nvSpPr>
        <p:spPr bwMode="auto">
          <a:xfrm>
            <a:off x="6705600" y="2813050"/>
            <a:ext cx="203200" cy="1143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995" name="Text Box 11"/>
          <p:cNvSpPr txBox="1">
            <a:spLocks noChangeArrowheads="1"/>
          </p:cNvSpPr>
          <p:nvPr/>
        </p:nvSpPr>
        <p:spPr bwMode="auto">
          <a:xfrm>
            <a:off x="7235825" y="5354638"/>
            <a:ext cx="1908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et al. [1988]</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0"/>
            <a:ext cx="9144000" cy="488950"/>
          </a:xfrm>
        </p:spPr>
        <p:txBody>
          <a:bodyPr/>
          <a:lstStyle/>
          <a:p>
            <a:pPr eaLnBrk="1" hangingPunct="1">
              <a:defRPr/>
            </a:pPr>
            <a:r>
              <a:rPr lang="en-US" sz="3200" b="1" dirty="0" smtClean="0">
                <a:solidFill>
                  <a:srgbClr val="FF0000"/>
                </a:solidFill>
                <a:cs typeface="+mj-cs"/>
              </a:rPr>
              <a:t>Current Disruption and Lightning</a:t>
            </a:r>
            <a:endParaRPr lang="en-US" sz="3600" b="1" dirty="0" smtClean="0">
              <a:solidFill>
                <a:srgbClr val="FF0000"/>
              </a:solidFill>
              <a:cs typeface="+mj-cs"/>
            </a:endParaRPr>
          </a:p>
        </p:txBody>
      </p:sp>
      <p:pic>
        <p:nvPicPr>
          <p:cNvPr id="1064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508000"/>
            <a:ext cx="602138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Rectangle 6"/>
          <p:cNvSpPr>
            <a:spLocks noChangeArrowheads="1"/>
          </p:cNvSpPr>
          <p:nvPr/>
        </p:nvSpPr>
        <p:spPr bwMode="auto">
          <a:xfrm>
            <a:off x="0" y="4575175"/>
            <a:ext cx="41656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lnSpc>
                <a:spcPct val="90000"/>
              </a:lnSpc>
              <a:buFontTx/>
              <a:buChar char="•"/>
              <a:defRPr/>
            </a:pPr>
            <a:r>
              <a:rPr lang="en-US">
                <a:solidFill>
                  <a:srgbClr val="000099"/>
                </a:solidFill>
                <a:cs typeface="+mn-cs"/>
              </a:rPr>
              <a:t>A natural phenomenon involving electric discharge,</a:t>
            </a:r>
          </a:p>
          <a:p>
            <a:pPr marL="342900" indent="-342900">
              <a:lnSpc>
                <a:spcPct val="90000"/>
              </a:lnSpc>
              <a:buFontTx/>
              <a:buChar char="•"/>
              <a:defRPr/>
            </a:pPr>
            <a:r>
              <a:rPr lang="en-US">
                <a:solidFill>
                  <a:srgbClr val="000099"/>
                </a:solidFill>
                <a:cs typeface="+mn-cs"/>
              </a:rPr>
              <a:t>Associated thunderstorm covers a large region,</a:t>
            </a:r>
          </a:p>
          <a:p>
            <a:pPr marL="342900" indent="-342900">
              <a:lnSpc>
                <a:spcPct val="90000"/>
              </a:lnSpc>
              <a:buFontTx/>
              <a:buChar char="•"/>
              <a:defRPr/>
            </a:pPr>
            <a:r>
              <a:rPr lang="en-US">
                <a:solidFill>
                  <a:srgbClr val="000099"/>
                </a:solidFill>
                <a:cs typeface="+mn-cs"/>
              </a:rPr>
              <a:t>Each lightning stroke is very transient and localized. </a:t>
            </a:r>
          </a:p>
        </p:txBody>
      </p:sp>
      <p:sp>
        <p:nvSpPr>
          <p:cNvPr id="145415" name="Rectangle 7"/>
          <p:cNvSpPr>
            <a:spLocks noChangeArrowheads="1"/>
          </p:cNvSpPr>
          <p:nvPr/>
        </p:nvSpPr>
        <p:spPr bwMode="auto">
          <a:xfrm>
            <a:off x="4508500" y="4648200"/>
            <a:ext cx="46355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lnSpc>
                <a:spcPct val="90000"/>
              </a:lnSpc>
              <a:buFontTx/>
              <a:buChar char="•"/>
              <a:defRPr/>
            </a:pPr>
            <a:r>
              <a:rPr lang="en-US">
                <a:solidFill>
                  <a:srgbClr val="000099"/>
                </a:solidFill>
                <a:cs typeface="+mn-cs"/>
              </a:rPr>
              <a:t>A natural phenomenon involving electric discharge,</a:t>
            </a:r>
          </a:p>
          <a:p>
            <a:pPr marL="342900" indent="-342900">
              <a:lnSpc>
                <a:spcPct val="90000"/>
              </a:lnSpc>
              <a:buFontTx/>
              <a:buChar char="•"/>
              <a:defRPr/>
            </a:pPr>
            <a:r>
              <a:rPr lang="en-US">
                <a:solidFill>
                  <a:srgbClr val="000099"/>
                </a:solidFill>
                <a:cs typeface="+mn-cs"/>
              </a:rPr>
              <a:t>Asssociated substorm activity occurs over a wide local time,</a:t>
            </a:r>
          </a:p>
          <a:p>
            <a:pPr marL="342900" indent="-342900">
              <a:lnSpc>
                <a:spcPct val="90000"/>
              </a:lnSpc>
              <a:buFontTx/>
              <a:buChar char="•"/>
              <a:defRPr/>
            </a:pPr>
            <a:r>
              <a:rPr lang="en-US">
                <a:solidFill>
                  <a:srgbClr val="000099"/>
                </a:solidFill>
                <a:cs typeface="+mn-cs"/>
              </a:rPr>
              <a:t>Each substorm intensification is very transient and localized.</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p:cNvSpPr>
            <a:spLocks noChangeArrowheads="1"/>
          </p:cNvSpPr>
          <p:nvPr/>
        </p:nvSpPr>
        <p:spPr bwMode="auto">
          <a:xfrm>
            <a:off x="0" y="4051300"/>
            <a:ext cx="9144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buFont typeface="Symbol" charset="0"/>
              <a:buChar char=""/>
            </a:pPr>
            <a:r>
              <a:rPr lang="en-US" b="1">
                <a:solidFill>
                  <a:srgbClr val="000099"/>
                </a:solidFill>
              </a:rPr>
              <a:t>Chang [1992, 1999] considered </a:t>
            </a:r>
            <a:r>
              <a:rPr lang="en-US" b="1">
                <a:solidFill>
                  <a:srgbClr val="FF0000"/>
                </a:solidFill>
              </a:rPr>
              <a:t>intermittent turbulence</a:t>
            </a:r>
            <a:r>
              <a:rPr lang="en-US" b="1">
                <a:solidFill>
                  <a:srgbClr val="000099"/>
                </a:solidFill>
              </a:rPr>
              <a:t> as merging and interactions of coherent plasma structures from plasma resonances. The underlying stochastic behavior of coherent structures can undergo complex changes similar to </a:t>
            </a:r>
            <a:r>
              <a:rPr lang="en-US" b="1">
                <a:solidFill>
                  <a:srgbClr val="FF0000"/>
                </a:solidFill>
              </a:rPr>
              <a:t>first and second order equilibrium phase transitions</a:t>
            </a:r>
            <a:r>
              <a:rPr lang="en-US" b="1">
                <a:solidFill>
                  <a:srgbClr val="000099"/>
                </a:solidFill>
              </a:rPr>
              <a:t>. When conditions are favorable, the topological entities can interact and evolve into </a:t>
            </a:r>
            <a:r>
              <a:rPr lang="en-US" b="1">
                <a:solidFill>
                  <a:srgbClr val="FF0000"/>
                </a:solidFill>
              </a:rPr>
              <a:t>forced and/or self-organized critical states</a:t>
            </a:r>
            <a:r>
              <a:rPr lang="en-US" b="1">
                <a:solidFill>
                  <a:srgbClr val="000099"/>
                </a:solidFill>
              </a:rPr>
              <a:t>. A 2D analog has been simulated by Wu and Chang [2000].</a:t>
            </a:r>
          </a:p>
        </p:txBody>
      </p:sp>
      <p:sp>
        <p:nvSpPr>
          <p:cNvPr id="108546" name="Rectangle 1026"/>
          <p:cNvSpPr>
            <a:spLocks noGrp="1" noChangeArrowheads="1"/>
          </p:cNvSpPr>
          <p:nvPr>
            <p:ph type="title"/>
          </p:nvPr>
        </p:nvSpPr>
        <p:spPr>
          <a:xfrm>
            <a:off x="0" y="0"/>
            <a:ext cx="9144000" cy="469900"/>
          </a:xfrm>
        </p:spPr>
        <p:txBody>
          <a:bodyPr/>
          <a:lstStyle/>
          <a:p>
            <a:pPr eaLnBrk="1" hangingPunct="1">
              <a:lnSpc>
                <a:spcPct val="90000"/>
              </a:lnSpc>
            </a:pPr>
            <a:r>
              <a:rPr lang="en-US" sz="3600" b="1">
                <a:solidFill>
                  <a:srgbClr val="FF0000"/>
                </a:solidFill>
                <a:latin typeface="Times New Roman" charset="0"/>
                <a:ea typeface="ＭＳ Ｐゴシック" charset="0"/>
                <a:cs typeface="ＭＳ Ｐゴシック" charset="0"/>
              </a:rPr>
              <a:t>Forced and/or Self-Organized Criticality</a:t>
            </a:r>
            <a:endParaRPr lang="en-US" sz="3600" b="1">
              <a:solidFill>
                <a:srgbClr val="000099"/>
              </a:solidFill>
              <a:latin typeface="Times New Roman" charset="0"/>
              <a:ea typeface="ＭＳ Ｐゴシック" charset="0"/>
              <a:cs typeface="ＭＳ Ｐゴシック" charset="0"/>
            </a:endParaRPr>
          </a:p>
        </p:txBody>
      </p:sp>
      <p:sp>
        <p:nvSpPr>
          <p:cNvPr id="7" name="Rectangle 12"/>
          <p:cNvSpPr>
            <a:spLocks noChangeArrowheads="1"/>
          </p:cNvSpPr>
          <p:nvPr/>
        </p:nvSpPr>
        <p:spPr bwMode="auto">
          <a:xfrm>
            <a:off x="6464300" y="3716338"/>
            <a:ext cx="2595563"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0"/>
              </a:spcBef>
              <a:defRPr/>
            </a:pPr>
            <a:r>
              <a:rPr lang="en-US" sz="2000" b="1" dirty="0"/>
              <a:t>Wu and Chang [2000]</a:t>
            </a:r>
          </a:p>
        </p:txBody>
      </p:sp>
      <p:pic>
        <p:nvPicPr>
          <p:cNvPr id="108548" name="Picture 1" descr="Fig17(TomChan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100" y="520700"/>
            <a:ext cx="7805738"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2"/>
          <p:cNvSpPr txBox="1">
            <a:spLocks noChangeArrowheads="1"/>
          </p:cNvSpPr>
          <p:nvPr/>
        </p:nvSpPr>
        <p:spPr bwMode="auto">
          <a:xfrm rot="-5400000">
            <a:off x="-771525" y="1905000"/>
            <a:ext cx="2005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b="1"/>
              <a:t>Magnetic flux</a:t>
            </a:r>
          </a:p>
        </p:txBody>
      </p:sp>
      <p:sp>
        <p:nvSpPr>
          <p:cNvPr id="108550" name="TextBox 7"/>
          <p:cNvSpPr txBox="1">
            <a:spLocks noChangeArrowheads="1"/>
          </p:cNvSpPr>
          <p:nvPr/>
        </p:nvSpPr>
        <p:spPr bwMode="auto">
          <a:xfrm rot="-5400000">
            <a:off x="7775575" y="1752601"/>
            <a:ext cx="2274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b="1"/>
              <a:t>Current density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26"/>
          <p:cNvSpPr>
            <a:spLocks noGrp="1" noChangeArrowheads="1"/>
          </p:cNvSpPr>
          <p:nvPr>
            <p:ph type="title"/>
          </p:nvPr>
        </p:nvSpPr>
        <p:spPr>
          <a:xfrm>
            <a:off x="0" y="2349500"/>
            <a:ext cx="9144000" cy="19050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Mechanism For Energy Dissipation</a:t>
            </a:r>
            <a:br>
              <a:rPr lang="en-US" sz="4000" b="1">
                <a:solidFill>
                  <a:srgbClr val="FD0500"/>
                </a:solidFill>
                <a:latin typeface="Times New Roman" charset="0"/>
                <a:ea typeface="ＭＳ Ｐゴシック" charset="0"/>
                <a:cs typeface="ＭＳ Ｐゴシック" charset="0"/>
              </a:rPr>
            </a:br>
            <a:r>
              <a:rPr lang="en-US" sz="4000" b="1">
                <a:solidFill>
                  <a:srgbClr val="FD0500"/>
                </a:solidFill>
                <a:latin typeface="Times New Roman" charset="0"/>
                <a:ea typeface="ＭＳ Ｐゴシック" charset="0"/>
                <a:cs typeface="ＭＳ Ｐゴシック" charset="0"/>
              </a:rPr>
              <a:t>(Plasma Physics Required)</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723900" y="0"/>
            <a:ext cx="77724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Introduction</a:t>
            </a:r>
            <a:endParaRPr lang="en-US" sz="4000" b="1">
              <a:solidFill>
                <a:srgbClr val="000099"/>
              </a:solidFill>
              <a:latin typeface="Times New Roman" charset="0"/>
              <a:ea typeface="ＭＳ Ｐゴシック" charset="0"/>
              <a:cs typeface="ＭＳ Ｐゴシック" charset="0"/>
            </a:endParaRPr>
          </a:p>
        </p:txBody>
      </p:sp>
      <p:sp>
        <p:nvSpPr>
          <p:cNvPr id="25602" name="Rectangle 1027"/>
          <p:cNvSpPr>
            <a:spLocks noGrp="1" noChangeArrowheads="1"/>
          </p:cNvSpPr>
          <p:nvPr>
            <p:ph type="body" idx="1"/>
          </p:nvPr>
        </p:nvSpPr>
        <p:spPr>
          <a:xfrm>
            <a:off x="0" y="1714500"/>
            <a:ext cx="9144000" cy="1257300"/>
          </a:xfrm>
        </p:spPr>
        <p:txBody>
          <a:bodyPr/>
          <a:lstStyle/>
          <a:p>
            <a:pPr marL="0" indent="0" algn="ctr" eaLnBrk="1" hangingPunct="1">
              <a:lnSpc>
                <a:spcPct val="90000"/>
              </a:lnSpc>
              <a:buFontTx/>
              <a:buNone/>
            </a:pPr>
            <a:r>
              <a:rPr lang="en-US" sz="3600" b="1">
                <a:solidFill>
                  <a:srgbClr val="000099"/>
                </a:solidFill>
                <a:latin typeface="Times New Roman" charset="0"/>
                <a:ea typeface="ＭＳ Ｐゴシック" charset="0"/>
                <a:cs typeface="ＭＳ Ｐゴシック" charset="0"/>
              </a:rPr>
              <a:t>There are several natural wonders, e.g., sunset, rainbow, and …</a:t>
            </a:r>
          </a:p>
        </p:txBody>
      </p:sp>
      <p:sp>
        <p:nvSpPr>
          <p:cNvPr id="5" name="Rectangle 1027"/>
          <p:cNvSpPr txBox="1">
            <a:spLocks noChangeArrowheads="1"/>
          </p:cNvSpPr>
          <p:nvPr/>
        </p:nvSpPr>
        <p:spPr bwMode="auto">
          <a:xfrm>
            <a:off x="0" y="42037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pPr>
            <a:r>
              <a:rPr lang="en-US" sz="3600" b="1">
                <a:solidFill>
                  <a:srgbClr val="000099"/>
                </a:solidFill>
              </a:rPr>
              <a:t>the northern lights.</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368300" y="0"/>
            <a:ext cx="8348663" cy="509588"/>
          </a:xfrm>
        </p:spPr>
        <p:txBody>
          <a:bodyPr/>
          <a:lstStyle/>
          <a:p>
            <a:r>
              <a:rPr lang="en-US" sz="3200" b="1">
                <a:solidFill>
                  <a:srgbClr val="FF0000"/>
                </a:solidFill>
                <a:latin typeface="Times New Roman" charset="0"/>
                <a:ea typeface="ＭＳ Ｐゴシック" charset="0"/>
                <a:cs typeface="ＭＳ Ｐゴシック" charset="0"/>
              </a:rPr>
              <a:t>Current Intensification Prior to Disruption</a:t>
            </a:r>
            <a:endParaRPr lang="en-US" sz="4000" b="1">
              <a:solidFill>
                <a:srgbClr val="FF0000"/>
              </a:solidFill>
              <a:latin typeface="Times New Roman" charset="0"/>
              <a:ea typeface="ＭＳ Ｐゴシック" charset="0"/>
              <a:cs typeface="ＭＳ Ｐゴシック" charset="0"/>
            </a:endParaRPr>
          </a:p>
        </p:txBody>
      </p:sp>
      <p:sp>
        <p:nvSpPr>
          <p:cNvPr id="111618" name="Rectangle 3"/>
          <p:cNvSpPr>
            <a:spLocks noGrp="1" noChangeArrowheads="1"/>
          </p:cNvSpPr>
          <p:nvPr>
            <p:ph type="body" idx="1"/>
          </p:nvPr>
        </p:nvSpPr>
        <p:spPr>
          <a:xfrm>
            <a:off x="0" y="5432425"/>
            <a:ext cx="9144000" cy="1425575"/>
          </a:xfrm>
          <a:noFill/>
        </p:spPr>
        <p:txBody>
          <a:bodyPr/>
          <a:lstStyle/>
          <a:p>
            <a:pPr marL="228600" indent="-228600">
              <a:lnSpc>
                <a:spcPct val="90000"/>
              </a:lnSpc>
              <a:buFont typeface="Symbol" charset="0"/>
              <a:buChar char="·"/>
            </a:pPr>
            <a:r>
              <a:rPr lang="en-US" sz="2400" b="1">
                <a:solidFill>
                  <a:srgbClr val="000099"/>
                </a:solidFill>
                <a:latin typeface="Times New Roman" charset="0"/>
                <a:ea typeface="ＭＳ Ｐゴシック" charset="0"/>
                <a:cs typeface="ＭＳ Ｐゴシック" charset="0"/>
              </a:rPr>
              <a:t>From analysis of ISEE-1 and -2 magnetic field data Ohtani et al. [1992] reported that prior to current disruption, the current density in the near-Earth neutral sheet region typically increases explosively - coined the </a:t>
            </a:r>
            <a:r>
              <a:rPr lang="ja-JP" altLang="en-US" sz="2400" b="1">
                <a:solidFill>
                  <a:srgbClr val="000099"/>
                </a:solidFill>
                <a:latin typeface="Arial" charset="0"/>
                <a:ea typeface="ＭＳ Ｐゴシック" charset="0"/>
                <a:cs typeface="ＭＳ Ｐゴシック" charset="0"/>
              </a:rPr>
              <a:t>‘</a:t>
            </a:r>
            <a:r>
              <a:rPr lang="en-US" altLang="ja-JP" sz="2400" b="1">
                <a:solidFill>
                  <a:srgbClr val="000099"/>
                </a:solidFill>
                <a:latin typeface="Times New Roman" charset="0"/>
                <a:ea typeface="ＭＳ Ｐゴシック" charset="0"/>
                <a:cs typeface="ＭＳ Ｐゴシック" charset="0"/>
              </a:rPr>
              <a:t>explosive growth phase.</a:t>
            </a:r>
            <a:r>
              <a:rPr lang="ja-JP" altLang="en-US" sz="2400" b="1">
                <a:solidFill>
                  <a:srgbClr val="000099"/>
                </a:solidFill>
                <a:latin typeface="Arial" charset="0"/>
                <a:ea typeface="ＭＳ Ｐゴシック" charset="0"/>
                <a:cs typeface="ＭＳ Ｐゴシック" charset="0"/>
              </a:rPr>
              <a:t>’</a:t>
            </a:r>
            <a:endParaRPr lang="en-US" sz="2400" b="1">
              <a:solidFill>
                <a:srgbClr val="000099"/>
              </a:solidFill>
              <a:latin typeface="Times New Roman" charset="0"/>
              <a:ea typeface="ＭＳ Ｐゴシック" charset="0"/>
              <a:cs typeface="ＭＳ Ｐゴシック" charset="0"/>
            </a:endParaRPr>
          </a:p>
        </p:txBody>
      </p:sp>
      <p:pic>
        <p:nvPicPr>
          <p:cNvPr id="1116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520700"/>
            <a:ext cx="7700963"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026"/>
          <p:cNvSpPr txBox="1">
            <a:spLocks noChangeArrowheads="1"/>
          </p:cNvSpPr>
          <p:nvPr/>
        </p:nvSpPr>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eaLnBrk="1" hangingPunct="1">
              <a:lnSpc>
                <a:spcPct val="90000"/>
              </a:lnSpc>
              <a:spcBef>
                <a:spcPct val="0"/>
              </a:spcBef>
            </a:pPr>
            <a:r>
              <a:rPr lang="en-US" sz="4000" b="1">
                <a:solidFill>
                  <a:srgbClr val="FD0500"/>
                </a:solidFill>
              </a:rPr>
              <a:t>Current-Driven Plasma Instability Responsible For Substorm Onset</a:t>
            </a:r>
            <a:endParaRPr lang="en-US" sz="4000" b="1">
              <a:solidFill>
                <a:srgbClr val="000099"/>
              </a:solidFill>
            </a:endParaRPr>
          </a:p>
        </p:txBody>
      </p:sp>
      <p:pic>
        <p:nvPicPr>
          <p:cNvPr id="113666" name="Picture 4" descr="CurDisrup.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651000"/>
            <a:ext cx="72136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ChangeArrowheads="1"/>
          </p:cNvSpPr>
          <p:nvPr/>
        </p:nvSpPr>
        <p:spPr bwMode="auto">
          <a:xfrm>
            <a:off x="6891338" y="6396038"/>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99"/>
                </a:solidFill>
              </a:rPr>
              <a:t>Lui et al. [2007]</a:t>
            </a:r>
            <a:endParaRPr lang="en-US"/>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1026"/>
          <p:cNvSpPr>
            <a:spLocks noGrp="1" noChangeArrowheads="1"/>
          </p:cNvSpPr>
          <p:nvPr>
            <p:ph type="title"/>
          </p:nvPr>
        </p:nvSpPr>
        <p:spPr>
          <a:xfrm>
            <a:off x="381000" y="0"/>
            <a:ext cx="8348663" cy="509588"/>
          </a:xfrm>
        </p:spPr>
        <p:txBody>
          <a:bodyPr/>
          <a:lstStyle/>
          <a:p>
            <a:pPr eaLnBrk="1" hangingPunct="1">
              <a:defRPr/>
            </a:pPr>
            <a:r>
              <a:rPr lang="en-US" sz="3600" b="1" dirty="0" smtClean="0">
                <a:solidFill>
                  <a:srgbClr val="FF0000"/>
                </a:solidFill>
                <a:cs typeface="+mj-cs"/>
              </a:rPr>
              <a:t>A Simplified </a:t>
            </a:r>
            <a:r>
              <a:rPr lang="en-US" sz="3600" b="1" dirty="0" err="1" smtClean="0">
                <a:solidFill>
                  <a:srgbClr val="FF0000"/>
                </a:solidFill>
                <a:cs typeface="+mj-cs"/>
              </a:rPr>
              <a:t>Phyiscal</a:t>
            </a:r>
            <a:r>
              <a:rPr lang="en-US" sz="3600" b="1" dirty="0" smtClean="0">
                <a:solidFill>
                  <a:srgbClr val="FF0000"/>
                </a:solidFill>
                <a:cs typeface="+mj-cs"/>
              </a:rPr>
              <a:t> Picture of CCI</a:t>
            </a:r>
            <a:endParaRPr lang="en-US" sz="4000" b="1" dirty="0" smtClean="0">
              <a:solidFill>
                <a:srgbClr val="FF0000"/>
              </a:solidFill>
              <a:cs typeface="+mj-cs"/>
            </a:endParaRPr>
          </a:p>
        </p:txBody>
      </p:sp>
      <p:pic>
        <p:nvPicPr>
          <p:cNvPr id="115714"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506413"/>
            <a:ext cx="40513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6" name="Text Box 1028"/>
          <p:cNvSpPr txBox="1">
            <a:spLocks noChangeArrowheads="1"/>
          </p:cNvSpPr>
          <p:nvPr/>
        </p:nvSpPr>
        <p:spPr bwMode="auto">
          <a:xfrm>
            <a:off x="2066925" y="6121400"/>
            <a:ext cx="441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m</a:t>
            </a:r>
          </a:p>
        </p:txBody>
      </p:sp>
      <p:sp>
        <p:nvSpPr>
          <p:cNvPr id="335877" name="Text Box 1029"/>
          <p:cNvSpPr txBox="1">
            <a:spLocks noChangeArrowheads="1"/>
          </p:cNvSpPr>
          <p:nvPr/>
        </p:nvSpPr>
        <p:spPr bwMode="auto">
          <a:xfrm>
            <a:off x="2460625" y="5949950"/>
            <a:ext cx="9350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d(</a:t>
            </a:r>
            <a:r>
              <a:rPr lang="en-US" b="1" dirty="0" err="1">
                <a:latin typeface="Symbol" charset="0"/>
                <a:cs typeface="+mn-cs"/>
              </a:rPr>
              <a:t>d</a:t>
            </a:r>
            <a:r>
              <a:rPr lang="en-US" b="1" dirty="0" err="1">
                <a:cs typeface="+mn-cs"/>
              </a:rPr>
              <a:t>V</a:t>
            </a:r>
            <a:r>
              <a:rPr lang="en-US" b="1" dirty="0">
                <a:cs typeface="+mn-cs"/>
              </a:rPr>
              <a:t>)</a:t>
            </a:r>
          </a:p>
        </p:txBody>
      </p:sp>
      <p:sp>
        <p:nvSpPr>
          <p:cNvPr id="335878" name="Line 1030"/>
          <p:cNvSpPr>
            <a:spLocks noChangeShapeType="1"/>
          </p:cNvSpPr>
          <p:nvPr/>
        </p:nvSpPr>
        <p:spPr bwMode="auto">
          <a:xfrm flipV="1">
            <a:off x="2552700" y="6413500"/>
            <a:ext cx="749300" cy="952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5879" name="Text Box 1031"/>
          <p:cNvSpPr txBox="1">
            <a:spLocks noChangeArrowheads="1"/>
          </p:cNvSpPr>
          <p:nvPr/>
        </p:nvSpPr>
        <p:spPr bwMode="auto">
          <a:xfrm>
            <a:off x="2689225" y="6400800"/>
            <a:ext cx="4587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cs typeface="+mn-cs"/>
              </a:rPr>
              <a:t>dt</a:t>
            </a:r>
            <a:endParaRPr lang="en-US" b="1" dirty="0">
              <a:cs typeface="+mn-cs"/>
            </a:endParaRPr>
          </a:p>
        </p:txBody>
      </p:sp>
      <p:sp>
        <p:nvSpPr>
          <p:cNvPr id="335880" name="Text Box 1032"/>
          <p:cNvSpPr txBox="1">
            <a:spLocks noChangeArrowheads="1"/>
          </p:cNvSpPr>
          <p:nvPr/>
        </p:nvSpPr>
        <p:spPr bwMode="auto">
          <a:xfrm>
            <a:off x="2308225" y="629761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cs typeface="+mn-cs"/>
              </a:rPr>
              <a:t>i</a:t>
            </a:r>
            <a:endParaRPr lang="en-US" b="1" dirty="0">
              <a:cs typeface="+mn-cs"/>
            </a:endParaRPr>
          </a:p>
        </p:txBody>
      </p:sp>
      <p:sp>
        <p:nvSpPr>
          <p:cNvPr id="335881" name="Text Box 1033"/>
          <p:cNvSpPr txBox="1">
            <a:spLocks noChangeArrowheads="1"/>
          </p:cNvSpPr>
          <p:nvPr/>
        </p:nvSpPr>
        <p:spPr bwMode="auto">
          <a:xfrm>
            <a:off x="3324225" y="6197600"/>
            <a:ext cx="3603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a:t>
            </a:r>
          </a:p>
        </p:txBody>
      </p:sp>
      <p:sp>
        <p:nvSpPr>
          <p:cNvPr id="335882" name="Text Box 1034"/>
          <p:cNvSpPr txBox="1">
            <a:spLocks noChangeArrowheads="1"/>
          </p:cNvSpPr>
          <p:nvPr/>
        </p:nvSpPr>
        <p:spPr bwMode="auto">
          <a:xfrm>
            <a:off x="3743325" y="6216650"/>
            <a:ext cx="36274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000099"/>
                </a:solidFill>
                <a:cs typeface="+mn-cs"/>
              </a:rPr>
              <a:t>q(</a:t>
            </a:r>
            <a:r>
              <a:rPr lang="en-US" b="1" dirty="0" err="1">
                <a:solidFill>
                  <a:srgbClr val="000099"/>
                </a:solidFill>
                <a:latin typeface="Symbol" charset="0"/>
                <a:cs typeface="+mn-cs"/>
              </a:rPr>
              <a:t>d</a:t>
            </a:r>
            <a:r>
              <a:rPr lang="en-US" b="1" dirty="0" err="1">
                <a:solidFill>
                  <a:srgbClr val="000099"/>
                </a:solidFill>
                <a:cs typeface="+mn-cs"/>
              </a:rPr>
              <a:t>E</a:t>
            </a:r>
            <a:r>
              <a:rPr lang="en-US" b="1" dirty="0">
                <a:solidFill>
                  <a:srgbClr val="000099"/>
                </a:solidFill>
                <a:cs typeface="+mn-cs"/>
              </a:rPr>
              <a:t> + V</a:t>
            </a:r>
            <a:r>
              <a:rPr lang="en-US" sz="2000" b="1" dirty="0">
                <a:solidFill>
                  <a:srgbClr val="000099"/>
                </a:solidFill>
                <a:cs typeface="+mn-cs"/>
              </a:rPr>
              <a:t>o</a:t>
            </a:r>
            <a:r>
              <a:rPr lang="en-US" b="1" dirty="0">
                <a:solidFill>
                  <a:srgbClr val="000099"/>
                </a:solidFill>
                <a:cs typeface="+mn-cs"/>
              </a:rPr>
              <a:t> </a:t>
            </a:r>
            <a:r>
              <a:rPr lang="en-US" b="1" dirty="0">
                <a:solidFill>
                  <a:srgbClr val="000099"/>
                </a:solidFill>
                <a:latin typeface="Symbol" charset="0"/>
                <a:cs typeface="+mn-cs"/>
              </a:rPr>
              <a:t></a:t>
            </a:r>
            <a:r>
              <a:rPr lang="en-US" b="1" dirty="0">
                <a:solidFill>
                  <a:srgbClr val="000099"/>
                </a:solidFill>
                <a:cs typeface="+mn-cs"/>
              </a:rPr>
              <a:t> </a:t>
            </a:r>
            <a:r>
              <a:rPr lang="en-US" b="1" dirty="0">
                <a:solidFill>
                  <a:srgbClr val="000099"/>
                </a:solidFill>
                <a:latin typeface="Symbol" charset="0"/>
                <a:cs typeface="+mn-cs"/>
              </a:rPr>
              <a:t>d</a:t>
            </a:r>
            <a:r>
              <a:rPr lang="en-US" b="1" dirty="0">
                <a:solidFill>
                  <a:srgbClr val="000099"/>
                </a:solidFill>
                <a:cs typeface="+mn-cs"/>
              </a:rPr>
              <a:t>B + </a:t>
            </a:r>
            <a:r>
              <a:rPr lang="en-US" b="1" dirty="0" err="1">
                <a:solidFill>
                  <a:srgbClr val="000099"/>
                </a:solidFill>
                <a:latin typeface="Symbol" charset="0"/>
                <a:cs typeface="+mn-cs"/>
              </a:rPr>
              <a:t>d</a:t>
            </a:r>
            <a:r>
              <a:rPr lang="en-US" b="1" dirty="0" err="1">
                <a:solidFill>
                  <a:srgbClr val="000099"/>
                </a:solidFill>
                <a:cs typeface="+mn-cs"/>
              </a:rPr>
              <a:t>V</a:t>
            </a:r>
            <a:r>
              <a:rPr lang="en-US" b="1" dirty="0">
                <a:solidFill>
                  <a:srgbClr val="000099"/>
                </a:solidFill>
                <a:cs typeface="+mn-cs"/>
              </a:rPr>
              <a:t> </a:t>
            </a:r>
            <a:r>
              <a:rPr lang="en-US" b="1" dirty="0">
                <a:solidFill>
                  <a:srgbClr val="000099"/>
                </a:solidFill>
                <a:latin typeface="Symbol" charset="0"/>
                <a:cs typeface="+mn-cs"/>
              </a:rPr>
              <a:t></a:t>
            </a:r>
            <a:r>
              <a:rPr lang="en-US" b="1" dirty="0">
                <a:solidFill>
                  <a:srgbClr val="000099"/>
                </a:solidFill>
                <a:cs typeface="+mn-cs"/>
              </a:rPr>
              <a:t> B</a:t>
            </a:r>
            <a:r>
              <a:rPr lang="en-US" sz="2000" b="1" dirty="0">
                <a:solidFill>
                  <a:srgbClr val="000099"/>
                </a:solidFill>
                <a:cs typeface="+mn-cs"/>
              </a:rPr>
              <a:t>o</a:t>
            </a:r>
            <a:r>
              <a:rPr lang="en-US" b="1" dirty="0">
                <a:solidFill>
                  <a:srgbClr val="000099"/>
                </a:solidFill>
                <a:cs typeface="+mn-cs"/>
              </a:rPr>
              <a:t>)</a:t>
            </a:r>
          </a:p>
        </p:txBody>
      </p:sp>
      <p:sp>
        <p:nvSpPr>
          <p:cNvPr id="335883" name="Text Box 1035"/>
          <p:cNvSpPr txBox="1">
            <a:spLocks noChangeArrowheads="1"/>
          </p:cNvSpPr>
          <p:nvPr/>
        </p:nvSpPr>
        <p:spPr bwMode="auto">
          <a:xfrm>
            <a:off x="7407275" y="5891213"/>
            <a:ext cx="17367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solidFill>
                  <a:schemeClr val="tx1"/>
                </a:solidFill>
                <a:cs typeface="+mn-cs"/>
              </a:rPr>
              <a:t>Lui et al. [1991]</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381000" y="0"/>
            <a:ext cx="8348663" cy="509588"/>
          </a:xfrm>
        </p:spPr>
        <p:txBody>
          <a:bodyPr/>
          <a:lstStyle/>
          <a:p>
            <a:pPr eaLnBrk="1" hangingPunct="1">
              <a:defRPr/>
            </a:pPr>
            <a:r>
              <a:rPr lang="en-US" sz="3200" b="1" dirty="0" smtClean="0">
                <a:solidFill>
                  <a:srgbClr val="FF0000"/>
                </a:solidFill>
                <a:cs typeface="+mj-cs"/>
              </a:rPr>
              <a:t>Local Instability Analysis</a:t>
            </a:r>
            <a:endParaRPr lang="en-US" sz="4000" b="1" dirty="0" smtClean="0">
              <a:solidFill>
                <a:srgbClr val="FF0000"/>
              </a:solidFill>
              <a:cs typeface="+mj-cs"/>
            </a:endParaRPr>
          </a:p>
        </p:txBody>
      </p:sp>
      <p:sp>
        <p:nvSpPr>
          <p:cNvPr id="304131" name="Rectangle 3"/>
          <p:cNvSpPr>
            <a:spLocks noChangeArrowheads="1"/>
          </p:cNvSpPr>
          <p:nvPr/>
        </p:nvSpPr>
        <p:spPr bwMode="auto">
          <a:xfrm>
            <a:off x="7235825" y="6457950"/>
            <a:ext cx="1908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et al. [1991]</a:t>
            </a:r>
          </a:p>
        </p:txBody>
      </p:sp>
      <p:pic>
        <p:nvPicPr>
          <p:cNvPr id="1167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613"/>
            <a:ext cx="622458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3" name="Text Box 5"/>
          <p:cNvSpPr txBox="1">
            <a:spLocks noChangeArrowheads="1"/>
          </p:cNvSpPr>
          <p:nvPr/>
        </p:nvSpPr>
        <p:spPr bwMode="auto">
          <a:xfrm>
            <a:off x="6257925" y="600075"/>
            <a:ext cx="288607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000099"/>
                </a:solidFill>
                <a:cs typeface="+mn-cs"/>
              </a:rPr>
              <a:t>Local linear analysis of the CCI shows oblique whistler waves (at frequency of a small fraction of the lower hybrid frequency and </a:t>
            </a:r>
            <a:r>
              <a:rPr lang="en-US" b="1" dirty="0" err="1">
                <a:solidFill>
                  <a:srgbClr val="000099"/>
                </a:solidFill>
                <a:latin typeface="Symbol" charset="0"/>
                <a:cs typeface="+mn-cs"/>
              </a:rPr>
              <a:t>l</a:t>
            </a:r>
            <a:r>
              <a:rPr lang="en-US" b="1" dirty="0" err="1">
                <a:solidFill>
                  <a:srgbClr val="000099"/>
                </a:solidFill>
                <a:cs typeface="+mn-cs"/>
              </a:rPr>
              <a:t>~ion</a:t>
            </a:r>
            <a:r>
              <a:rPr lang="en-US" b="1" dirty="0">
                <a:solidFill>
                  <a:srgbClr val="000099"/>
                </a:solidFill>
                <a:cs typeface="+mn-cs"/>
              </a:rPr>
              <a:t> </a:t>
            </a:r>
            <a:r>
              <a:rPr lang="en-US" b="1" dirty="0" err="1">
                <a:solidFill>
                  <a:srgbClr val="000099"/>
                </a:solidFill>
                <a:cs typeface="+mn-cs"/>
              </a:rPr>
              <a:t>gyroradius</a:t>
            </a:r>
            <a:r>
              <a:rPr lang="en-US" b="1" dirty="0">
                <a:solidFill>
                  <a:srgbClr val="000099"/>
                </a:solidFill>
                <a:cs typeface="+mn-cs"/>
              </a:rPr>
              <a:t>) will be excited with a substantial growth rate when the relative drift between ions and electrons is ~half of ion thermal speed.</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1026"/>
          <p:cNvSpPr>
            <a:spLocks noGrp="1" noChangeArrowheads="1"/>
          </p:cNvSpPr>
          <p:nvPr>
            <p:ph type="title"/>
          </p:nvPr>
        </p:nvSpPr>
        <p:spPr>
          <a:xfrm>
            <a:off x="381000" y="0"/>
            <a:ext cx="8348663" cy="509588"/>
          </a:xfrm>
        </p:spPr>
        <p:txBody>
          <a:bodyPr/>
          <a:lstStyle/>
          <a:p>
            <a:pPr eaLnBrk="1" hangingPunct="1">
              <a:defRPr/>
            </a:pPr>
            <a:r>
              <a:rPr lang="en-US" sz="3600" b="1" dirty="0" smtClean="0">
                <a:solidFill>
                  <a:srgbClr val="FF0000"/>
                </a:solidFill>
                <a:cs typeface="+mj-cs"/>
              </a:rPr>
              <a:t>Quasi-linear Analysis of CCI</a:t>
            </a:r>
            <a:endParaRPr lang="en-US" sz="4000" b="1" dirty="0" smtClean="0">
              <a:solidFill>
                <a:srgbClr val="FF0000"/>
              </a:solidFill>
              <a:cs typeface="+mj-cs"/>
            </a:endParaRPr>
          </a:p>
        </p:txBody>
      </p:sp>
      <p:sp>
        <p:nvSpPr>
          <p:cNvPr id="308228" name="Rectangle 1028"/>
          <p:cNvSpPr>
            <a:spLocks noChangeArrowheads="1"/>
          </p:cNvSpPr>
          <p:nvPr/>
        </p:nvSpPr>
        <p:spPr bwMode="auto">
          <a:xfrm>
            <a:off x="5651500" y="1397000"/>
            <a:ext cx="34925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buFontTx/>
              <a:buChar char="•"/>
              <a:defRPr/>
            </a:pPr>
            <a:r>
              <a:rPr lang="en-US" b="1" dirty="0">
                <a:solidFill>
                  <a:srgbClr val="000099"/>
                </a:solidFill>
                <a:cs typeface="+mn-cs"/>
              </a:rPr>
              <a:t>Subsequent quasi-linear calculation shows that the current can be reduced by ~15-28 % of its initial value.</a:t>
            </a:r>
          </a:p>
          <a:p>
            <a:pPr marL="342900" indent="-342900">
              <a:buFontTx/>
              <a:buChar char="•"/>
              <a:defRPr/>
            </a:pPr>
            <a:r>
              <a:rPr lang="en-US" b="1" dirty="0">
                <a:solidFill>
                  <a:srgbClr val="000099"/>
                </a:solidFill>
                <a:cs typeface="+mn-cs"/>
              </a:rPr>
              <a:t>Saturation is achieved when the ion drift speed is reduced and the ion parallel temperature is increased.</a:t>
            </a:r>
            <a:endParaRPr lang="en-US" sz="3200" b="1" dirty="0">
              <a:solidFill>
                <a:srgbClr val="000099"/>
              </a:solidFill>
              <a:cs typeface="+mn-cs"/>
            </a:endParaRPr>
          </a:p>
        </p:txBody>
      </p:sp>
      <p:pic>
        <p:nvPicPr>
          <p:cNvPr id="11878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825"/>
            <a:ext cx="566102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Text Box 1027"/>
          <p:cNvSpPr txBox="1">
            <a:spLocks noChangeArrowheads="1"/>
          </p:cNvSpPr>
          <p:nvPr/>
        </p:nvSpPr>
        <p:spPr bwMode="auto">
          <a:xfrm>
            <a:off x="5200650" y="6457950"/>
            <a:ext cx="3943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et al. [1993]; Yoon et al. [1993]</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26"/>
          <p:cNvSpPr>
            <a:spLocks noGrp="1" noChangeArrowheads="1"/>
          </p:cNvSpPr>
          <p:nvPr>
            <p:ph type="title"/>
          </p:nvPr>
        </p:nvSpPr>
        <p:spPr>
          <a:xfrm>
            <a:off x="0" y="2349500"/>
            <a:ext cx="9144000" cy="1905000"/>
          </a:xfrm>
        </p:spPr>
        <p:txBody>
          <a:bodyPr/>
          <a:lstStyle/>
          <a:p>
            <a:pPr eaLnBrk="1" hangingPunct="1">
              <a:lnSpc>
                <a:spcPct val="80000"/>
              </a:lnSpc>
            </a:pPr>
            <a:r>
              <a:rPr lang="en-US" sz="4000" b="1">
                <a:solidFill>
                  <a:srgbClr val="FD0500"/>
                </a:solidFill>
                <a:latin typeface="Times New Roman" charset="0"/>
                <a:ea typeface="ＭＳ Ｐゴシック" charset="0"/>
                <a:cs typeface="ＭＳ Ｐゴシック" charset="0"/>
              </a:rPr>
              <a:t>Indications of Energy Transfer Between Scales in Current Disruption</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vletTransfor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1168400"/>
            <a:ext cx="35591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5" descr="5152wvlet_wci.EPSF                                             00006F20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35200"/>
            <a:ext cx="84074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 descr="GaussianMorle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93800"/>
            <a:ext cx="28321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p:cNvSpPr>
            <a:spLocks noGrp="1" noChangeArrowheads="1"/>
          </p:cNvSpPr>
          <p:nvPr>
            <p:ph type="title"/>
          </p:nvPr>
        </p:nvSpPr>
        <p:spPr>
          <a:xfrm>
            <a:off x="749300" y="0"/>
            <a:ext cx="7772400" cy="406400"/>
          </a:xfrm>
        </p:spPr>
        <p:txBody>
          <a:bodyPr/>
          <a:lstStyle/>
          <a:p>
            <a:pPr eaLnBrk="1" hangingPunct="1">
              <a:defRPr/>
            </a:pPr>
            <a:r>
              <a:rPr lang="en-US" sz="3600" b="1" dirty="0" smtClean="0">
                <a:solidFill>
                  <a:srgbClr val="FF0000"/>
                </a:solidFill>
                <a:cs typeface="+mj-cs"/>
              </a:rPr>
              <a:t>Wavelet Analysis</a:t>
            </a:r>
            <a:endParaRPr lang="en-US" dirty="0" smtClean="0">
              <a:solidFill>
                <a:srgbClr val="FF0000"/>
              </a:solidFill>
              <a:cs typeface="+mj-cs"/>
            </a:endParaRPr>
          </a:p>
        </p:txBody>
      </p:sp>
      <p:sp>
        <p:nvSpPr>
          <p:cNvPr id="82947" name="Text Box 3"/>
          <p:cNvSpPr txBox="1">
            <a:spLocks noChangeArrowheads="1"/>
          </p:cNvSpPr>
          <p:nvPr/>
        </p:nvSpPr>
        <p:spPr bwMode="auto">
          <a:xfrm>
            <a:off x="6600825" y="6457950"/>
            <a:ext cx="2543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and </a:t>
            </a:r>
            <a:r>
              <a:rPr lang="en-US" sz="2000" b="1" dirty="0" err="1">
                <a:solidFill>
                  <a:srgbClr val="000099"/>
                </a:solidFill>
                <a:cs typeface="+mn-cs"/>
              </a:rPr>
              <a:t>Najmi</a:t>
            </a:r>
            <a:r>
              <a:rPr lang="en-US" sz="2000" b="1" dirty="0">
                <a:solidFill>
                  <a:srgbClr val="000099"/>
                </a:solidFill>
                <a:cs typeface="+mn-cs"/>
              </a:rPr>
              <a:t> [1997]</a:t>
            </a:r>
          </a:p>
        </p:txBody>
      </p:sp>
      <p:sp>
        <p:nvSpPr>
          <p:cNvPr id="82950" name="Rectangle 6"/>
          <p:cNvSpPr>
            <a:spLocks noChangeArrowheads="1"/>
          </p:cNvSpPr>
          <p:nvPr/>
        </p:nvSpPr>
        <p:spPr bwMode="auto">
          <a:xfrm>
            <a:off x="0" y="422275"/>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buFont typeface="Symbol" charset="0"/>
              <a:buChar char="·"/>
              <a:defRPr/>
            </a:pPr>
            <a:r>
              <a:rPr lang="en-US" b="1" dirty="0">
                <a:solidFill>
                  <a:srgbClr val="000099"/>
                </a:solidFill>
                <a:cs typeface="+mn-cs"/>
              </a:rPr>
              <a:t>CWT analysis (Gaussian </a:t>
            </a:r>
            <a:r>
              <a:rPr lang="en-US" b="1" dirty="0" err="1">
                <a:solidFill>
                  <a:srgbClr val="000099"/>
                </a:solidFill>
                <a:cs typeface="+mn-cs"/>
              </a:rPr>
              <a:t>Morlet</a:t>
            </a:r>
            <a:r>
              <a:rPr lang="en-US" b="1" dirty="0">
                <a:solidFill>
                  <a:srgbClr val="000099"/>
                </a:solidFill>
                <a:cs typeface="+mn-cs"/>
              </a:rPr>
              <a:t>) shows multiple frequency components, inverse cascade, and intermittency in CD.</a:t>
            </a:r>
          </a:p>
        </p:txBody>
      </p:sp>
      <p:sp>
        <p:nvSpPr>
          <p:cNvPr id="82951" name="Text Box 7"/>
          <p:cNvSpPr txBox="1">
            <a:spLocks noChangeArrowheads="1"/>
          </p:cNvSpPr>
          <p:nvPr/>
        </p:nvSpPr>
        <p:spPr bwMode="auto">
          <a:xfrm>
            <a:off x="3832225" y="6396038"/>
            <a:ext cx="86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000099"/>
                </a:solidFill>
                <a:cs typeface="+mn-cs"/>
              </a:rPr>
              <a:t>Time</a:t>
            </a:r>
          </a:p>
        </p:txBody>
      </p:sp>
      <p:sp>
        <p:nvSpPr>
          <p:cNvPr id="4" name="TextBox 3"/>
          <p:cNvSpPr txBox="1"/>
          <p:nvPr/>
        </p:nvSpPr>
        <p:spPr>
          <a:xfrm>
            <a:off x="6604000" y="1714500"/>
            <a:ext cx="2540000" cy="633413"/>
          </a:xfrm>
          <a:prstGeom prst="rect">
            <a:avLst/>
          </a:prstGeom>
          <a:noFill/>
        </p:spPr>
        <p:txBody>
          <a:bodyPr wrap="none">
            <a:spAutoFit/>
          </a:bodyPr>
          <a:lstStyle/>
          <a:p>
            <a:pPr algn="ctr">
              <a:defRPr/>
            </a:pPr>
            <a:r>
              <a:rPr lang="en-US" sz="1600" b="1" dirty="0" err="1">
                <a:solidFill>
                  <a:srgbClr val="000099"/>
                </a:solidFill>
              </a:rPr>
              <a:t>f</a:t>
            </a:r>
            <a:r>
              <a:rPr lang="en-US" sz="1600" b="1" baseline="-25000" dirty="0" err="1">
                <a:solidFill>
                  <a:srgbClr val="000099"/>
                </a:solidFill>
              </a:rPr>
              <a:t>o</a:t>
            </a:r>
            <a:r>
              <a:rPr lang="en-US" sz="1600" b="1" dirty="0">
                <a:solidFill>
                  <a:srgbClr val="000099"/>
                </a:solidFill>
              </a:rPr>
              <a:t>= 1, </a:t>
            </a:r>
            <a:r>
              <a:rPr lang="en-US" sz="1600" b="1" dirty="0">
                <a:solidFill>
                  <a:srgbClr val="000099"/>
                </a:solidFill>
                <a:latin typeface="Symbol" charset="2"/>
                <a:cs typeface="Symbol" charset="2"/>
              </a:rPr>
              <a:t>s</a:t>
            </a:r>
            <a:r>
              <a:rPr lang="en-US" sz="1600" b="1" dirty="0">
                <a:solidFill>
                  <a:srgbClr val="000099"/>
                </a:solidFill>
                <a:latin typeface="+mj-lt"/>
                <a:cs typeface="Symbol" charset="2"/>
              </a:rPr>
              <a:t> = 1, K=10, M=12</a:t>
            </a:r>
          </a:p>
          <a:p>
            <a:pPr algn="ctr">
              <a:defRPr/>
            </a:pPr>
            <a:r>
              <a:rPr lang="en-US" sz="1600" b="1" dirty="0" err="1">
                <a:solidFill>
                  <a:srgbClr val="000099"/>
                </a:solidFill>
              </a:rPr>
              <a:t>f</a:t>
            </a:r>
            <a:r>
              <a:rPr lang="en-US" sz="1600" b="1" baseline="-25000" dirty="0" err="1">
                <a:solidFill>
                  <a:srgbClr val="000099"/>
                </a:solidFill>
              </a:rPr>
              <a:t>s</a:t>
            </a:r>
            <a:r>
              <a:rPr lang="en-US" sz="1600" b="1" dirty="0">
                <a:solidFill>
                  <a:srgbClr val="000099"/>
                </a:solidFill>
              </a:rPr>
              <a:t> = 8 (sampling frequency)</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49300" y="0"/>
            <a:ext cx="7772400" cy="406400"/>
          </a:xfrm>
        </p:spPr>
        <p:txBody>
          <a:bodyPr/>
          <a:lstStyle/>
          <a:p>
            <a:pPr eaLnBrk="1" hangingPunct="1">
              <a:defRPr/>
            </a:pPr>
            <a:r>
              <a:rPr lang="en-US" sz="3600" b="1" dirty="0" smtClean="0">
                <a:solidFill>
                  <a:srgbClr val="FF0000"/>
                </a:solidFill>
                <a:cs typeface="+mj-cs"/>
              </a:rPr>
              <a:t>Inverse Cascade from FFT</a:t>
            </a:r>
            <a:endParaRPr lang="en-US" dirty="0" smtClean="0">
              <a:solidFill>
                <a:srgbClr val="FF0000"/>
              </a:solidFill>
              <a:cs typeface="+mj-cs"/>
            </a:endParaRPr>
          </a:p>
        </p:txBody>
      </p:sp>
      <p:sp>
        <p:nvSpPr>
          <p:cNvPr id="81923" name="Text Box 3"/>
          <p:cNvSpPr txBox="1">
            <a:spLocks noChangeArrowheads="1"/>
          </p:cNvSpPr>
          <p:nvPr/>
        </p:nvSpPr>
        <p:spPr bwMode="auto">
          <a:xfrm>
            <a:off x="7624763" y="6500813"/>
            <a:ext cx="1317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[2002]</a:t>
            </a:r>
          </a:p>
        </p:txBody>
      </p:sp>
      <p:pic>
        <p:nvPicPr>
          <p:cNvPr id="123907" name="Picture 9" descr="&#10;fft5152d.EPSF                                                  00006BAD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84175"/>
            <a:ext cx="54229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81000" y="0"/>
            <a:ext cx="8348663" cy="509588"/>
          </a:xfrm>
        </p:spPr>
        <p:txBody>
          <a:bodyPr/>
          <a:lstStyle/>
          <a:p>
            <a:pPr eaLnBrk="1" hangingPunct="1">
              <a:defRPr/>
            </a:pPr>
            <a:r>
              <a:rPr lang="en-US" sz="3200" b="1" dirty="0" smtClean="0">
                <a:solidFill>
                  <a:srgbClr val="FF0000"/>
                </a:solidFill>
                <a:cs typeface="+mj-cs"/>
              </a:rPr>
              <a:t>Simulation Setup: 2D Thin Current Sheet</a:t>
            </a:r>
            <a:endParaRPr lang="en-US" sz="4000" b="1" dirty="0" smtClean="0">
              <a:solidFill>
                <a:srgbClr val="FF0000"/>
              </a:solidFill>
              <a:cs typeface="+mj-cs"/>
            </a:endParaRPr>
          </a:p>
        </p:txBody>
      </p:sp>
      <p:pic>
        <p:nvPicPr>
          <p:cNvPr id="1249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601663"/>
            <a:ext cx="5678487"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Box 1"/>
          <p:cNvSpPr txBox="1">
            <a:spLocks noChangeArrowheads="1"/>
          </p:cNvSpPr>
          <p:nvPr/>
        </p:nvSpPr>
        <p:spPr bwMode="auto">
          <a:xfrm>
            <a:off x="7826375" y="645795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solidFill>
                  <a:srgbClr val="000099"/>
                </a:solidFill>
              </a:rPr>
              <a:t>Lui [2004]</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descr="laycy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0"/>
            <a:ext cx="480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Rectangle 5"/>
          <p:cNvSpPr>
            <a:spLocks noChangeArrowheads="1"/>
          </p:cNvSpPr>
          <p:nvPr/>
        </p:nvSpPr>
        <p:spPr bwMode="auto">
          <a:xfrm>
            <a:off x="4711700" y="560388"/>
            <a:ext cx="4432300" cy="62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buFontTx/>
              <a:buChar char="•"/>
              <a:defRPr/>
            </a:pPr>
            <a:r>
              <a:rPr lang="en-US" sz="2800" b="1" dirty="0">
                <a:solidFill>
                  <a:srgbClr val="000099"/>
                </a:solidFill>
                <a:cs typeface="+mn-cs"/>
              </a:rPr>
              <a:t>Simulation shows current sheet broadening and current </a:t>
            </a:r>
            <a:r>
              <a:rPr lang="en-US" sz="2800" b="1" dirty="0" err="1">
                <a:solidFill>
                  <a:srgbClr val="000099"/>
                </a:solidFill>
                <a:cs typeface="+mn-cs"/>
              </a:rPr>
              <a:t>filamentation</a:t>
            </a:r>
            <a:r>
              <a:rPr lang="en-US" sz="2800" b="1" dirty="0">
                <a:solidFill>
                  <a:srgbClr val="000099"/>
                </a:solidFill>
                <a:cs typeface="+mn-cs"/>
              </a:rPr>
              <a:t>.</a:t>
            </a:r>
          </a:p>
          <a:p>
            <a:pPr marL="342900" indent="-342900">
              <a:buFontTx/>
              <a:buChar char="•"/>
              <a:defRPr/>
            </a:pPr>
            <a:r>
              <a:rPr lang="en-US" sz="2800" b="1" dirty="0">
                <a:solidFill>
                  <a:srgbClr val="000099"/>
                </a:solidFill>
                <a:cs typeface="+mn-cs"/>
              </a:rPr>
              <a:t>Electric field fluctuations show both kink (odd) and sausage (even) mode.</a:t>
            </a:r>
          </a:p>
          <a:p>
            <a:pPr marL="342900" indent="-342900">
              <a:buFontTx/>
              <a:buChar char="•"/>
              <a:defRPr/>
            </a:pPr>
            <a:r>
              <a:rPr lang="en-US" sz="2800" b="1" dirty="0">
                <a:solidFill>
                  <a:srgbClr val="000099"/>
                </a:solidFill>
                <a:cs typeface="+mn-cs"/>
              </a:rPr>
              <a:t>Joule dissipation (J•E&gt;0) and electric current dynamo</a:t>
            </a:r>
            <a:r>
              <a:rPr lang="en-US" sz="2800" b="1" dirty="0">
                <a:solidFill>
                  <a:srgbClr val="000099"/>
                </a:solidFill>
              </a:rPr>
              <a:t> (J•E&lt;0) both </a:t>
            </a:r>
            <a:r>
              <a:rPr lang="en-US" sz="2800" b="1" dirty="0">
                <a:solidFill>
                  <a:srgbClr val="000099"/>
                </a:solidFill>
                <a:cs typeface="+mn-cs"/>
              </a:rPr>
              <a:t>occur. This feature is different from the magnetic reconnection process where </a:t>
            </a:r>
            <a:r>
              <a:rPr lang="en-US" sz="2800" b="1" dirty="0">
                <a:solidFill>
                  <a:srgbClr val="000099"/>
                </a:solidFill>
              </a:rPr>
              <a:t>J•E&gt;0 always.</a:t>
            </a:r>
            <a:endParaRPr lang="en-US" sz="2800" b="1" dirty="0">
              <a:solidFill>
                <a:srgbClr val="000099"/>
              </a:solidFill>
              <a:cs typeface="+mn-cs"/>
            </a:endParaRPr>
          </a:p>
        </p:txBody>
      </p:sp>
      <p:sp>
        <p:nvSpPr>
          <p:cNvPr id="126979" name="Rectangle 1"/>
          <p:cNvSpPr>
            <a:spLocks noChangeArrowheads="1"/>
          </p:cNvSpPr>
          <p:nvPr/>
        </p:nvSpPr>
        <p:spPr bwMode="auto">
          <a:xfrm>
            <a:off x="4140200" y="0"/>
            <a:ext cx="500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rgbClr val="FF0000"/>
                </a:solidFill>
              </a:rPr>
              <a:t>Energy Transfer in CD</a:t>
            </a:r>
            <a:endParaRPr lang="en-US" sz="3600"/>
          </a:p>
        </p:txBody>
      </p:sp>
      <p:sp>
        <p:nvSpPr>
          <p:cNvPr id="126980" name="TextBox 4"/>
          <p:cNvSpPr txBox="1">
            <a:spLocks noChangeArrowheads="1"/>
          </p:cNvSpPr>
          <p:nvPr/>
        </p:nvSpPr>
        <p:spPr bwMode="auto">
          <a:xfrm>
            <a:off x="7826375" y="645795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2000" b="1">
                <a:solidFill>
                  <a:srgbClr val="000099"/>
                </a:solidFill>
              </a:rPr>
              <a:t>Lui [2004]</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ChangeArrowheads="1"/>
          </p:cNvSpPr>
          <p:nvPr>
            <p:ph type="title"/>
          </p:nvPr>
        </p:nvSpPr>
        <p:spPr>
          <a:xfrm>
            <a:off x="0" y="0"/>
            <a:ext cx="9144000" cy="431800"/>
          </a:xfrm>
        </p:spPr>
        <p:txBody>
          <a:bodyPr/>
          <a:lstStyle/>
          <a:p>
            <a:pPr eaLnBrk="1" hangingPunct="1"/>
            <a:r>
              <a:rPr lang="en-US" sz="4000" b="1">
                <a:solidFill>
                  <a:srgbClr val="FF0000"/>
                </a:solidFill>
                <a:latin typeface="Times New Roman" charset="0"/>
                <a:ea typeface="ＭＳ Ｐゴシック" charset="0"/>
                <a:cs typeface="ＭＳ Ｐゴシック" charset="0"/>
              </a:rPr>
              <a:t>The Northern Lights (Auroras)</a:t>
            </a:r>
            <a:endParaRPr lang="en-US" sz="4000" b="1">
              <a:solidFill>
                <a:srgbClr val="000099"/>
              </a:solidFill>
              <a:latin typeface="Times New Roman" charset="0"/>
              <a:ea typeface="ＭＳ Ｐゴシック" charset="0"/>
              <a:cs typeface="ＭＳ Ｐゴシック" charset="0"/>
            </a:endParaRPr>
          </a:p>
        </p:txBody>
      </p:sp>
      <p:pic>
        <p:nvPicPr>
          <p:cNvPr id="27650" name="Picture 2" descr="aurora_kuenzli_b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5600"/>
            <a:ext cx="91440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68300" y="0"/>
            <a:ext cx="8348663" cy="509588"/>
          </a:xfrm>
        </p:spPr>
        <p:txBody>
          <a:bodyPr/>
          <a:lstStyle/>
          <a:p>
            <a:pPr eaLnBrk="1" hangingPunct="1">
              <a:defRPr/>
            </a:pPr>
            <a:r>
              <a:rPr lang="en-US" sz="3200" b="1" dirty="0" smtClean="0">
                <a:solidFill>
                  <a:srgbClr val="FF0000"/>
                </a:solidFill>
                <a:cs typeface="+mj-cs"/>
              </a:rPr>
              <a:t>Mode Analysis - 1</a:t>
            </a:r>
            <a:endParaRPr lang="en-US" sz="4000" b="1" dirty="0" smtClean="0">
              <a:solidFill>
                <a:srgbClr val="FF0000"/>
              </a:solidFill>
              <a:cs typeface="+mj-cs"/>
            </a:endParaRPr>
          </a:p>
        </p:txBody>
      </p:sp>
      <p:sp>
        <p:nvSpPr>
          <p:cNvPr id="303107" name="Text Box 3"/>
          <p:cNvSpPr txBox="1">
            <a:spLocks noChangeArrowheads="1"/>
          </p:cNvSpPr>
          <p:nvPr/>
        </p:nvSpPr>
        <p:spPr bwMode="auto">
          <a:xfrm>
            <a:off x="7515225" y="6246813"/>
            <a:ext cx="1317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cs typeface="+mn-cs"/>
              </a:rPr>
              <a:t>Lui [2002]</a:t>
            </a: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762000"/>
            <a:ext cx="631983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9" name="Text Box 5"/>
          <p:cNvSpPr txBox="1">
            <a:spLocks noChangeArrowheads="1"/>
          </p:cNvSpPr>
          <p:nvPr/>
        </p:nvSpPr>
        <p:spPr bwMode="auto">
          <a:xfrm>
            <a:off x="377825" y="6226175"/>
            <a:ext cx="36242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000099"/>
                </a:solidFill>
                <a:cs typeface="+mn-cs"/>
              </a:rPr>
              <a:t>Mode 3:5 &lt;=&gt; </a:t>
            </a:r>
            <a:r>
              <a:rPr lang="en-US" b="1" dirty="0" err="1">
                <a:solidFill>
                  <a:srgbClr val="000099"/>
                </a:solidFill>
                <a:cs typeface="+mn-cs"/>
              </a:rPr>
              <a:t>k</a:t>
            </a:r>
            <a:r>
              <a:rPr lang="en-US" sz="2000" b="1" dirty="0" err="1">
                <a:solidFill>
                  <a:srgbClr val="000099"/>
                </a:solidFill>
                <a:cs typeface="+mn-cs"/>
              </a:rPr>
              <a:t>y</a:t>
            </a:r>
            <a:r>
              <a:rPr lang="en-US" b="1" dirty="0" err="1">
                <a:solidFill>
                  <a:srgbClr val="000099"/>
                </a:solidFill>
                <a:cs typeface="+mn-cs"/>
              </a:rPr>
              <a:t>L</a:t>
            </a:r>
            <a:r>
              <a:rPr lang="en-US" b="1" dirty="0">
                <a:solidFill>
                  <a:srgbClr val="000099"/>
                </a:solidFill>
                <a:cs typeface="+mn-cs"/>
              </a:rPr>
              <a:t> ~ 15:25</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368300" y="0"/>
            <a:ext cx="8348663" cy="509588"/>
          </a:xfrm>
        </p:spPr>
        <p:txBody>
          <a:bodyPr/>
          <a:lstStyle/>
          <a:p>
            <a:r>
              <a:rPr lang="en-US" sz="3200" b="1">
                <a:solidFill>
                  <a:srgbClr val="FF0000"/>
                </a:solidFill>
                <a:latin typeface="Times New Roman" charset="0"/>
                <a:ea typeface="ＭＳ Ｐゴシック" charset="0"/>
                <a:cs typeface="ＭＳ Ｐゴシック" charset="0"/>
              </a:rPr>
              <a:t>Inverse Cascade</a:t>
            </a:r>
            <a:endParaRPr lang="en-US" sz="4000" b="1">
              <a:solidFill>
                <a:srgbClr val="FF0000"/>
              </a:solidFill>
              <a:latin typeface="Times New Roman" charset="0"/>
              <a:ea typeface="ＭＳ Ｐゴシック" charset="0"/>
              <a:cs typeface="ＭＳ Ｐゴシック" charset="0"/>
            </a:endParaRPr>
          </a:p>
        </p:txBody>
      </p:sp>
      <p:sp>
        <p:nvSpPr>
          <p:cNvPr id="307203" name="Text Box 3"/>
          <p:cNvSpPr txBox="1">
            <a:spLocks noChangeArrowheads="1"/>
          </p:cNvSpPr>
          <p:nvPr/>
        </p:nvSpPr>
        <p:spPr bwMode="auto">
          <a:xfrm rot="16200000">
            <a:off x="-357982" y="796132"/>
            <a:ext cx="117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000099"/>
                </a:solidFill>
              </a:rPr>
              <a:t>Small </a:t>
            </a:r>
            <a:r>
              <a:rPr lang="en-US" dirty="0">
                <a:solidFill>
                  <a:srgbClr val="000099"/>
                </a:solidFill>
                <a:latin typeface="Symbol" charset="0"/>
              </a:rPr>
              <a:t>l</a:t>
            </a:r>
            <a:endParaRPr lang="en-US" dirty="0"/>
          </a:p>
        </p:txBody>
      </p:sp>
      <p:sp>
        <p:nvSpPr>
          <p:cNvPr id="307204" name="Text Box 4"/>
          <p:cNvSpPr txBox="1">
            <a:spLocks noChangeArrowheads="1"/>
          </p:cNvSpPr>
          <p:nvPr/>
        </p:nvSpPr>
        <p:spPr bwMode="auto">
          <a:xfrm>
            <a:off x="4200525" y="5575300"/>
            <a:ext cx="86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000099"/>
                </a:solidFill>
              </a:rPr>
              <a:t>Time</a:t>
            </a:r>
          </a:p>
        </p:txBody>
      </p:sp>
      <p:sp>
        <p:nvSpPr>
          <p:cNvPr id="307205" name="Rectangle 5"/>
          <p:cNvSpPr>
            <a:spLocks noChangeArrowheads="1"/>
          </p:cNvSpPr>
          <p:nvPr/>
        </p:nvSpPr>
        <p:spPr bwMode="auto">
          <a:xfrm>
            <a:off x="7934325" y="6457950"/>
            <a:ext cx="1317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000099"/>
                </a:solidFill>
              </a:rPr>
              <a:t>Lui [2004]</a:t>
            </a:r>
          </a:p>
        </p:txBody>
      </p:sp>
      <p:sp>
        <p:nvSpPr>
          <p:cNvPr id="307206" name="Text Box 6"/>
          <p:cNvSpPr txBox="1">
            <a:spLocks noChangeArrowheads="1"/>
          </p:cNvSpPr>
          <p:nvPr/>
        </p:nvSpPr>
        <p:spPr bwMode="auto">
          <a:xfrm rot="-5400000">
            <a:off x="-374650" y="5208588"/>
            <a:ext cx="120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000099"/>
                </a:solidFill>
              </a:rPr>
              <a:t>Large </a:t>
            </a:r>
            <a:r>
              <a:rPr lang="en-US" dirty="0">
                <a:solidFill>
                  <a:srgbClr val="000099"/>
                </a:solidFill>
                <a:latin typeface="Symbol" charset="0"/>
              </a:rPr>
              <a:t>l</a:t>
            </a:r>
            <a:endParaRPr lang="en-US" dirty="0"/>
          </a:p>
        </p:txBody>
      </p:sp>
      <p:sp>
        <p:nvSpPr>
          <p:cNvPr id="131078" name="TextBox 1"/>
          <p:cNvSpPr txBox="1">
            <a:spLocks noChangeArrowheads="1"/>
          </p:cNvSpPr>
          <p:nvPr/>
        </p:nvSpPr>
        <p:spPr bwMode="auto">
          <a:xfrm>
            <a:off x="101600" y="6065838"/>
            <a:ext cx="829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b="1">
                <a:solidFill>
                  <a:srgbClr val="000099"/>
                </a:solidFill>
              </a:rPr>
              <a:t>Free energy in the system is released progressively at larger </a:t>
            </a:r>
            <a:r>
              <a:rPr lang="en-US" b="1">
                <a:solidFill>
                  <a:srgbClr val="000099"/>
                </a:solidFill>
                <a:latin typeface="Symbol" charset="0"/>
              </a:rPr>
              <a:t>l.</a:t>
            </a:r>
            <a:endParaRPr lang="en-US"/>
          </a:p>
        </p:txBody>
      </p:sp>
      <p:pic>
        <p:nvPicPr>
          <p:cNvPr id="131079" name="Picture 1" descr="Layffte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520700"/>
            <a:ext cx="86995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0" y="520700"/>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Symbol" charset="0"/>
              <a:buChar char=""/>
            </a:pPr>
            <a:r>
              <a:rPr lang="en-US" sz="2800" b="1">
                <a:solidFill>
                  <a:srgbClr val="000099"/>
                </a:solidFill>
              </a:rPr>
              <a:t>Dynamic complexity analyses have offered a number of clues and provided identification of several features on the nature of the underlying physical processes.</a:t>
            </a:r>
          </a:p>
          <a:p>
            <a:pPr marL="228600" indent="-228600">
              <a:buFont typeface="Symbol" charset="0"/>
              <a:buChar char=""/>
            </a:pPr>
            <a:r>
              <a:rPr lang="en-US" sz="2800" b="1">
                <a:solidFill>
                  <a:srgbClr val="000099"/>
                </a:solidFill>
              </a:rPr>
              <a:t>With these insights, one can advance our understanding of the turbulent phenomena in space plasmas.</a:t>
            </a:r>
          </a:p>
          <a:p>
            <a:pPr marL="228600" indent="-228600">
              <a:buFont typeface="Symbol" charset="0"/>
              <a:buChar char=""/>
            </a:pPr>
            <a:r>
              <a:rPr lang="en-US" sz="2800" b="1">
                <a:solidFill>
                  <a:srgbClr val="000099"/>
                </a:solidFill>
              </a:rPr>
              <a:t>Current disruption is one example in which the intermittent turbulent nature and the inverse cascade feature can be used to test/guide proposed ideas on the observed phenomenon.</a:t>
            </a:r>
          </a:p>
          <a:p>
            <a:pPr marL="228600" indent="-228600">
              <a:buFont typeface="Symbol" charset="0"/>
              <a:buChar char=""/>
            </a:pPr>
            <a:r>
              <a:rPr lang="en-US" sz="2800" b="1">
                <a:solidFill>
                  <a:srgbClr val="000099"/>
                </a:solidFill>
              </a:rPr>
              <a:t>Combining analysis tools in dynamic complexity with those in traditional approach is useful to achieve a better understanding of nature in action.</a:t>
            </a:r>
          </a:p>
          <a:p>
            <a:pPr marL="228600" indent="-228600">
              <a:buFont typeface="Symbol" charset="0"/>
              <a:buChar char=""/>
            </a:pPr>
            <a:endParaRPr lang="en-US">
              <a:solidFill>
                <a:srgbClr val="000099"/>
              </a:solidFill>
            </a:endParaRPr>
          </a:p>
          <a:p>
            <a:pPr marL="228600" indent="-228600">
              <a:buFont typeface="Symbol" charset="0"/>
              <a:buChar char=""/>
            </a:pPr>
            <a:endParaRPr lang="en-US">
              <a:solidFill>
                <a:srgbClr val="000099"/>
              </a:solidFill>
            </a:endParaRPr>
          </a:p>
          <a:p>
            <a:pPr marL="228600" indent="-228600">
              <a:buFont typeface="Symbol" charset="0"/>
              <a:buChar char=""/>
            </a:pPr>
            <a:endParaRPr lang="en-US">
              <a:solidFill>
                <a:srgbClr val="000099"/>
              </a:solidFill>
            </a:endParaRPr>
          </a:p>
        </p:txBody>
      </p:sp>
      <p:sp>
        <p:nvSpPr>
          <p:cNvPr id="133122" name="Rectangle 3"/>
          <p:cNvSpPr>
            <a:spLocks noGrp="1" noChangeArrowheads="1"/>
          </p:cNvSpPr>
          <p:nvPr>
            <p:ph type="title"/>
          </p:nvPr>
        </p:nvSpPr>
        <p:spPr>
          <a:xfrm>
            <a:off x="0" y="0"/>
            <a:ext cx="9144000" cy="393700"/>
          </a:xfrm>
        </p:spPr>
        <p:txBody>
          <a:bodyPr/>
          <a:lstStyle/>
          <a:p>
            <a:pPr eaLnBrk="1" hangingPunct="1"/>
            <a:r>
              <a:rPr lang="en-US" sz="3600" b="1">
                <a:solidFill>
                  <a:srgbClr val="FD0500"/>
                </a:solidFill>
                <a:latin typeface="Times New Roman" charset="0"/>
                <a:ea typeface="ＭＳ Ｐゴシック" charset="0"/>
                <a:cs typeface="ＭＳ Ｐゴシック" charset="0"/>
              </a:rPr>
              <a:t>Summary</a:t>
            </a:r>
            <a:endParaRPr lang="en-US" sz="3600" b="1">
              <a:solidFill>
                <a:srgbClr val="FF0066"/>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3"/>
          <p:cNvSpPr txBox="1">
            <a:spLocks noChangeArrowheads="1"/>
          </p:cNvSpPr>
          <p:nvPr/>
        </p:nvSpPr>
        <p:spPr bwMode="auto">
          <a:xfrm>
            <a:off x="0" y="1511300"/>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algn="ctr">
              <a:spcBef>
                <a:spcPct val="0"/>
              </a:spcBef>
            </a:pPr>
            <a:r>
              <a:rPr lang="en-US" sz="4000" b="1">
                <a:solidFill>
                  <a:srgbClr val="000099"/>
                </a:solidFill>
              </a:rPr>
              <a:t>Thank You For Your Attention</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ChangeArrowheads="1"/>
          </p:cNvSpPr>
          <p:nvPr>
            <p:ph type="title"/>
          </p:nvPr>
        </p:nvSpPr>
        <p:spPr>
          <a:xfrm>
            <a:off x="0" y="0"/>
            <a:ext cx="9144000" cy="1130300"/>
          </a:xfrm>
        </p:spPr>
        <p:txBody>
          <a:bodyPr/>
          <a:lstStyle/>
          <a:p>
            <a:pPr eaLnBrk="1" hangingPunct="1"/>
            <a:r>
              <a:rPr lang="en-US" sz="4000" b="1" dirty="0">
                <a:solidFill>
                  <a:srgbClr val="FF0000"/>
                </a:solidFill>
                <a:latin typeface="Times New Roman" charset="0"/>
                <a:ea typeface="ＭＳ Ｐゴシック" charset="0"/>
                <a:cs typeface="ＭＳ Ｐゴシック" charset="0"/>
              </a:rPr>
              <a:t>Dynamic Aurora </a:t>
            </a:r>
            <a:r>
              <a:rPr lang="en-US" sz="4000" b="1" dirty="0" smtClean="0">
                <a:solidFill>
                  <a:srgbClr val="FF0000"/>
                </a:solidFill>
                <a:latin typeface="Times New Roman" charset="0"/>
                <a:ea typeface="ＭＳ Ｐゴシック" charset="0"/>
                <a:cs typeface="ＭＳ Ｐゴシック" charset="0"/>
              </a:rPr>
              <a:t>Activity From International Space Station</a:t>
            </a:r>
            <a:endParaRPr lang="en-US" sz="4000" b="1" dirty="0">
              <a:solidFill>
                <a:srgbClr val="000099"/>
              </a:solidFill>
              <a:latin typeface="Times New Roman" charset="0"/>
              <a:ea typeface="ＭＳ Ｐゴシック" charset="0"/>
              <a:cs typeface="ＭＳ Ｐゴシック" charset="0"/>
            </a:endParaRPr>
          </a:p>
        </p:txBody>
      </p:sp>
      <p:sp>
        <p:nvSpPr>
          <p:cNvPr id="29698" name="TextBox 1"/>
          <p:cNvSpPr txBox="1">
            <a:spLocks noChangeArrowheads="1"/>
          </p:cNvSpPr>
          <p:nvPr/>
        </p:nvSpPr>
        <p:spPr bwMode="auto">
          <a:xfrm>
            <a:off x="33338" y="2679700"/>
            <a:ext cx="911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imes New Roman" charset="0"/>
                <a:ea typeface="ＭＳ Ｐゴシック" charset="0"/>
                <a:cs typeface="ＭＳ Ｐゴシック" charset="0"/>
              </a:defRPr>
            </a:lvl1pPr>
            <a:lvl2pPr marL="742950" indent="-285750" eaLnBrk="0" hangingPunct="0">
              <a:defRPr sz="2400">
                <a:solidFill>
                  <a:schemeClr val="accent2"/>
                </a:solidFill>
                <a:latin typeface="Times New Roman" charset="0"/>
                <a:ea typeface="ＭＳ Ｐゴシック" charset="0"/>
              </a:defRPr>
            </a:lvl2pPr>
            <a:lvl3pPr marL="1143000" indent="-228600" eaLnBrk="0" hangingPunct="0">
              <a:defRPr sz="2400">
                <a:solidFill>
                  <a:schemeClr val="accent2"/>
                </a:solidFill>
                <a:latin typeface="Times New Roman" charset="0"/>
                <a:ea typeface="ＭＳ Ｐゴシック" charset="0"/>
              </a:defRPr>
            </a:lvl3pPr>
            <a:lvl4pPr marL="1600200" indent="-228600" eaLnBrk="0" hangingPunct="0">
              <a:defRPr sz="2400">
                <a:solidFill>
                  <a:schemeClr val="accent2"/>
                </a:solidFill>
                <a:latin typeface="Times New Roman" charset="0"/>
                <a:ea typeface="ＭＳ Ｐゴシック" charset="0"/>
              </a:defRPr>
            </a:lvl4pPr>
            <a:lvl5pPr marL="2057400" indent="-228600" eaLnBrk="0" hangingPunct="0">
              <a:defRPr sz="2400">
                <a:solidFill>
                  <a:schemeClr val="accent2"/>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accent2"/>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accent2"/>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accent2"/>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accent2"/>
                </a:solidFill>
                <a:latin typeface="Times New Roman" charset="0"/>
                <a:ea typeface="ＭＳ Ｐゴシック" charset="0"/>
              </a:defRPr>
            </a:lvl9pPr>
          </a:lstStyle>
          <a:p>
            <a:pPr eaLnBrk="1" hangingPunct="1"/>
            <a:r>
              <a:rPr lang="en-US" sz="1100"/>
              <a:t>https://www.washingtonpost.com/blogs/capital-weather-gang/wp/2015/09/09/colorful-green-and-red-aurora-lights-up-the-sky-as-far-south-as-virginia-photos/</a:t>
            </a: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026"/>
          <p:cNvSpPr>
            <a:spLocks noGrp="1" noChangeArrowheads="1"/>
          </p:cNvSpPr>
          <p:nvPr>
            <p:ph type="title"/>
          </p:nvPr>
        </p:nvSpPr>
        <p:spPr>
          <a:xfrm>
            <a:off x="0" y="2844800"/>
            <a:ext cx="9144000" cy="1358900"/>
          </a:xfrm>
        </p:spPr>
        <p:txBody>
          <a:bodyPr/>
          <a:lstStyle/>
          <a:p>
            <a:pPr eaLnBrk="1" hangingPunct="1"/>
            <a:r>
              <a:rPr lang="en-US" sz="4000" b="1">
                <a:solidFill>
                  <a:srgbClr val="FF0000"/>
                </a:solidFill>
                <a:latin typeface="Times New Roman" charset="0"/>
                <a:ea typeface="ＭＳ Ｐゴシック" charset="0"/>
                <a:cs typeface="ＭＳ Ｐゴシック" charset="0"/>
              </a:rPr>
              <a:t>Auroral Activities Are Projections of Magnetospheric Activities </a:t>
            </a:r>
            <a:endParaRPr lang="en-US" sz="4000" b="1">
              <a:solidFill>
                <a:srgbClr val="000099"/>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accent2"/>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accent2"/>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7846</TotalTime>
  <Words>2644</Words>
  <Application>Microsoft Macintosh PowerPoint</Application>
  <PresentationFormat>On-screen Show (4:3)</PresentationFormat>
  <Paragraphs>380</Paragraphs>
  <Slides>73</Slides>
  <Notes>46</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0" baseType="lpstr">
      <vt:lpstr>Times New Roman</vt:lpstr>
      <vt:lpstr>ＭＳ Ｐゴシック</vt:lpstr>
      <vt:lpstr>Arial</vt:lpstr>
      <vt:lpstr>Symbol</vt:lpstr>
      <vt:lpstr>Times</vt:lpstr>
      <vt:lpstr>Default Design</vt:lpstr>
      <vt:lpstr>Microsoft Equation</vt:lpstr>
      <vt:lpstr>Multi-facets of Magnetospheric Phenomena</vt:lpstr>
      <vt:lpstr>Introduction</vt:lpstr>
      <vt:lpstr>Sunset</vt:lpstr>
      <vt:lpstr>Introduction</vt:lpstr>
      <vt:lpstr>Rainbow</vt:lpstr>
      <vt:lpstr>Introduction</vt:lpstr>
      <vt:lpstr>The Northern Lights (Auroras)</vt:lpstr>
      <vt:lpstr>Dynamic Aurora Activity From International Space Station</vt:lpstr>
      <vt:lpstr>Auroral Activities Are Projections of Magnetospheric Activities </vt:lpstr>
      <vt:lpstr>Analogy With Television</vt:lpstr>
      <vt:lpstr>Auroras Connect to High Above the Upper Atmosphere</vt:lpstr>
      <vt:lpstr>Regions Within the Magnetosphere</vt:lpstr>
      <vt:lpstr>Auroral Substorms</vt:lpstr>
      <vt:lpstr>Episodic Cycle of Auroral Activity</vt:lpstr>
      <vt:lpstr>Satellite Movie of Auroral Susbstorm</vt:lpstr>
      <vt:lpstr>The Early Days of Research on Magnetospheric Substorm Dynamics</vt:lpstr>
      <vt:lpstr>PowerPoint Presentation</vt:lpstr>
      <vt:lpstr>PowerPoint Presentation</vt:lpstr>
      <vt:lpstr>PowerPoint Presentation</vt:lpstr>
      <vt:lpstr>Substorm Current System</vt:lpstr>
      <vt:lpstr>PowerPoint Presentation</vt:lpstr>
      <vt:lpstr>PowerPoint Presentation</vt:lpstr>
      <vt:lpstr>PowerPoint Presentation</vt:lpstr>
      <vt:lpstr>Later Observations Suggest Small Scale Features (Current Disruption) in Magnetospheric Substorms</vt:lpstr>
      <vt:lpstr>PowerPoint Presentation</vt:lpstr>
      <vt:lpstr>Current Intensification Prior to Disruption</vt:lpstr>
      <vt:lpstr>Signature of Current Disruption - 1</vt:lpstr>
      <vt:lpstr>Multi-frequency Turbulence</vt:lpstr>
      <vt:lpstr>Synoptic Flow Pattern</vt:lpstr>
      <vt:lpstr>Signature of Current Disruption - 2</vt:lpstr>
      <vt:lpstr>Signature of Current Disruption - 3</vt:lpstr>
      <vt:lpstr>PowerPoint Presentation</vt:lpstr>
      <vt:lpstr>Another Substorm Model</vt:lpstr>
      <vt:lpstr>PowerPoint Presentation</vt:lpstr>
      <vt:lpstr>PowerPoint Presentation</vt:lpstr>
      <vt:lpstr>PowerPoint Presentation</vt:lpstr>
      <vt:lpstr>Intervals of Interest</vt:lpstr>
      <vt:lpstr>Terms in Generalized Ohm’s Law-1</vt:lpstr>
      <vt:lpstr>Terms in Generalized Ohm’s Law-2</vt:lpstr>
      <vt:lpstr>PowerPoint Presentation</vt:lpstr>
      <vt:lpstr>Table of Several Instances</vt:lpstr>
      <vt:lpstr>PowerPoint Presentation</vt:lpstr>
      <vt:lpstr>Complexity Analysis of Substorms and Magnetic Fluctuations in Current Disruption (CD)</vt:lpstr>
      <vt:lpstr>Power Spectrum Break of AE index</vt:lpstr>
      <vt:lpstr>Multifractal Analysis</vt:lpstr>
      <vt:lpstr>Fractal Analysis of CD</vt:lpstr>
      <vt:lpstr>From Scale Analysis to Phase Transition Consideration in a System</vt:lpstr>
      <vt:lpstr>Wavelet Analysis of CD</vt:lpstr>
      <vt:lpstr>Holder Exponent Analysis</vt:lpstr>
      <vt:lpstr>Summed Bicoherence</vt:lpstr>
      <vt:lpstr>More From Bicoherence Results</vt:lpstr>
      <vt:lpstr>Avalanche-like Aspect of Substorm Activity</vt:lpstr>
      <vt:lpstr>PowerPoint Presentation</vt:lpstr>
      <vt:lpstr>Probability Distributions of Auroral Power</vt:lpstr>
      <vt:lpstr>PDA of Integrated Size &amp; Auroral Power</vt:lpstr>
      <vt:lpstr>Plasma Turbulence Sites As the Small-scale Features in Substorm</vt:lpstr>
      <vt:lpstr>Current Disruption and Lightning</vt:lpstr>
      <vt:lpstr>Forced and/or Self-Organized Criticality</vt:lpstr>
      <vt:lpstr>Mechanism For Energy Dissipation (Plasma Physics Required)</vt:lpstr>
      <vt:lpstr>Current Intensification Prior to Disruption</vt:lpstr>
      <vt:lpstr>PowerPoint Presentation</vt:lpstr>
      <vt:lpstr>A Simplified Phyiscal Picture of CCI</vt:lpstr>
      <vt:lpstr>Local Instability Analysis</vt:lpstr>
      <vt:lpstr>Quasi-linear Analysis of CCI</vt:lpstr>
      <vt:lpstr>Indications of Energy Transfer Between Scales in Current Disruption</vt:lpstr>
      <vt:lpstr>Wavelet Analysis</vt:lpstr>
      <vt:lpstr>Inverse Cascade from FFT</vt:lpstr>
      <vt:lpstr>Simulation Setup: 2D Thin Current Sheet</vt:lpstr>
      <vt:lpstr>PowerPoint Presentation</vt:lpstr>
      <vt:lpstr>Mode Analysis - 1</vt:lpstr>
      <vt:lpstr>Inverse Cascade</vt:lpstr>
      <vt:lpstr>Summary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Simulation for a Space Weather Model:  Present and Future</dc:title>
  <dc:creator>Ken Nishikawa</dc:creator>
  <cp:lastModifiedBy>JHU/APL</cp:lastModifiedBy>
  <cp:revision>454</cp:revision>
  <cp:lastPrinted>2012-06-27T18:51:58Z</cp:lastPrinted>
  <dcterms:created xsi:type="dcterms:W3CDTF">2010-10-04T13:52:47Z</dcterms:created>
  <dcterms:modified xsi:type="dcterms:W3CDTF">2015-09-19T14:09:22Z</dcterms:modified>
</cp:coreProperties>
</file>