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6" r:id="rId3"/>
    <p:sldId id="264" r:id="rId4"/>
    <p:sldId id="277" r:id="rId5"/>
    <p:sldId id="283" r:id="rId6"/>
    <p:sldId id="279" r:id="rId7"/>
    <p:sldId id="284" r:id="rId8"/>
    <p:sldId id="258" r:id="rId9"/>
    <p:sldId id="291" r:id="rId10"/>
    <p:sldId id="280" r:id="rId11"/>
    <p:sldId id="281" r:id="rId12"/>
    <p:sldId id="266" r:id="rId13"/>
    <p:sldId id="260" r:id="rId14"/>
    <p:sldId id="268" r:id="rId15"/>
    <p:sldId id="286" r:id="rId16"/>
    <p:sldId id="261" r:id="rId17"/>
    <p:sldId id="288" r:id="rId18"/>
    <p:sldId id="282" r:id="rId19"/>
    <p:sldId id="289" r:id="rId20"/>
    <p:sldId id="290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7412C-B32D-4575-A0B4-15662E08B62E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9F469-F76F-475A-8799-C3E8EF98AA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5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EA5DB-A32A-4750-A5D7-67F9D9167663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72BD9-76BB-4F51-8567-2328ADFCB6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F469-F76F-475A-8799-C3E8EF98AA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AE11-CEF0-402A-8018-34AEA4C72F4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BAD-997C-4626-9922-A1853E17F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7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AE11-CEF0-402A-8018-34AEA4C72F4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BAD-997C-4626-9922-A1853E17F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AE11-CEF0-402A-8018-34AEA4C72F4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BAD-997C-4626-9922-A1853E17F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AE11-CEF0-402A-8018-34AEA4C72F4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BAD-997C-4626-9922-A1853E17F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AE11-CEF0-402A-8018-34AEA4C72F4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BAD-997C-4626-9922-A1853E17F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1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AE11-CEF0-402A-8018-34AEA4C72F4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BAD-997C-4626-9922-A1853E17F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AE11-CEF0-402A-8018-34AEA4C72F4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BAD-997C-4626-9922-A1853E17F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AE11-CEF0-402A-8018-34AEA4C72F4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BAD-997C-4626-9922-A1853E17F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AE11-CEF0-402A-8018-34AEA4C72F4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BAD-997C-4626-9922-A1853E17F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AE11-CEF0-402A-8018-34AEA4C72F4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BAD-997C-4626-9922-A1853E17F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7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AE11-CEF0-402A-8018-34AEA4C72F4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BAD-997C-4626-9922-A1853E17F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9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AE11-CEF0-402A-8018-34AEA4C72F47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4EBAD-997C-4626-9922-A1853E17F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1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0.jpeg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2.png"/><Relationship Id="rId5" Type="http://schemas.openxmlformats.org/officeDocument/2006/relationships/image" Target="../media/image4.jpeg"/><Relationship Id="rId15" Type="http://schemas.openxmlformats.org/officeDocument/2006/relationships/image" Target="../media/image24.emf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1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emf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emf"/><Relationship Id="rId5" Type="http://schemas.openxmlformats.org/officeDocument/2006/relationships/image" Target="../media/image3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100" b="1" cap="all" dirty="0">
                <a:latin typeface="Times New Roman"/>
                <a:ea typeface="Calibri"/>
                <a:cs typeface="Times New Roman"/>
              </a:rPr>
              <a:t>Spatial and temporal monitoring of the intermittent dynamics in the terrestrial foreshock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2400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</a:t>
            </a:r>
            <a:r>
              <a:rPr lang="hu-HU" sz="2400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éter</a:t>
            </a:r>
            <a:r>
              <a:rPr lang="de-DE" sz="2400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K</a:t>
            </a:r>
            <a:r>
              <a:rPr lang="hu-HU" sz="2400" u="sng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ovács</a:t>
            </a:r>
            <a:r>
              <a:rPr lang="hu-HU" sz="2400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de-DE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Gergely Vadász</a:t>
            </a:r>
            <a:r>
              <a:rPr lang="de-DE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endParaRPr lang="hu-H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András </a:t>
            </a:r>
            <a:r>
              <a:rPr lang="hu-HU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Koppán</a:t>
            </a:r>
            <a:endParaRPr lang="hu-H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21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Geological</a:t>
            </a:r>
            <a:r>
              <a:rPr lang="hu-H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and </a:t>
            </a:r>
            <a:r>
              <a:rPr lang="hu-HU" sz="21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Geophysical</a:t>
            </a:r>
            <a:r>
              <a:rPr lang="hu-H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Institute of Hungary</a:t>
            </a:r>
            <a:r>
              <a:rPr lang="en-GB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endParaRPr lang="hu-HU" sz="21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00166" y="614364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Solar system plasma turbulence, intermittency and multifractals</a:t>
            </a:r>
          </a:p>
          <a:p>
            <a:pPr algn="ctr"/>
            <a:r>
              <a:rPr lang="en-US" sz="1400" dirty="0"/>
              <a:t>International Workshop and School, 06-13 September 2015,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89152"/>
            <a:ext cx="1079376" cy="8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2" y="5712386"/>
            <a:ext cx="845763" cy="10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5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00" y="2841984"/>
            <a:ext cx="4636800" cy="347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93" y="0"/>
            <a:ext cx="731520" cy="82296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419488" y="91241"/>
            <a:ext cx="899120" cy="731637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963" y="1568714"/>
            <a:ext cx="5441504" cy="132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Egyenes összekötő nyíllal 22"/>
          <p:cNvCxnSpPr/>
          <p:nvPr/>
        </p:nvCxnSpPr>
        <p:spPr>
          <a:xfrm>
            <a:off x="709672" y="1352691"/>
            <a:ext cx="576064" cy="0"/>
          </a:xfrm>
          <a:prstGeom prst="straightConnector1">
            <a:avLst/>
          </a:prstGeom>
          <a:ln w="28575">
            <a:solidFill>
              <a:srgbClr val="FF19B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http://www.utsc.utoronto.ca/~wells/2D_turbulen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00" y="1012898"/>
            <a:ext cx="3462340" cy="16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Egyenes összekötő nyíllal 28"/>
          <p:cNvCxnSpPr/>
          <p:nvPr/>
        </p:nvCxnSpPr>
        <p:spPr>
          <a:xfrm>
            <a:off x="720430" y="1485547"/>
            <a:ext cx="288032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709672" y="1208675"/>
            <a:ext cx="1656184" cy="0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Egyenes összekötő 2047"/>
          <p:cNvCxnSpPr/>
          <p:nvPr/>
        </p:nvCxnSpPr>
        <p:spPr>
          <a:xfrm flipV="1">
            <a:off x="5508104" y="1352691"/>
            <a:ext cx="2360944" cy="10081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V="1">
            <a:off x="5796136" y="2115384"/>
            <a:ext cx="292692" cy="116251"/>
          </a:xfrm>
          <a:prstGeom prst="straightConnector1">
            <a:avLst/>
          </a:prstGeom>
          <a:ln w="28575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V="1">
            <a:off x="5743814" y="1891049"/>
            <a:ext cx="565894" cy="224335"/>
          </a:xfrm>
          <a:prstGeom prst="straightConnector1">
            <a:avLst/>
          </a:prstGeom>
          <a:ln w="28575">
            <a:solidFill>
              <a:srgbClr val="FF19B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V="1">
            <a:off x="5687448" y="1485547"/>
            <a:ext cx="1185577" cy="514285"/>
          </a:xfrm>
          <a:prstGeom prst="straightConnector1">
            <a:avLst/>
          </a:prstGeom>
          <a:ln w="28575"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Szövegdoboz 2061"/>
          <p:cNvSpPr txBox="1"/>
          <p:nvPr/>
        </p:nvSpPr>
        <p:spPr>
          <a:xfrm>
            <a:off x="205616" y="131461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Symbol" panose="05050102010706020507" pitchFamily="18" charset="2"/>
              </a:rPr>
              <a:t>t</a:t>
            </a:r>
            <a:r>
              <a:rPr lang="hu-HU" sz="1600" baseline="-25000" dirty="0" smtClean="0">
                <a:latin typeface="Symbol" panose="05050102010706020507" pitchFamily="18" charset="2"/>
              </a:rPr>
              <a:t>1</a:t>
            </a:r>
            <a:endParaRPr lang="en-US" sz="1600" baseline="-25000" dirty="0">
              <a:latin typeface="Symbol" panose="05050102010706020507" pitchFamily="18" charset="2"/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205616" y="87012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Symbol" panose="05050102010706020507" pitchFamily="18" charset="2"/>
              </a:rPr>
              <a:t>t</a:t>
            </a:r>
            <a:r>
              <a:rPr lang="hu-HU" sz="1600" baseline="-25000" dirty="0" smtClean="0">
                <a:latin typeface="Symbol" panose="05050102010706020507" pitchFamily="18" charset="2"/>
              </a:rPr>
              <a:t>3</a:t>
            </a:r>
            <a:endParaRPr lang="en-US" sz="1600" baseline="-25000" dirty="0">
              <a:latin typeface="Symbol" panose="05050102010706020507" pitchFamily="18" charset="2"/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205616" y="109236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Symbol" panose="05050102010706020507" pitchFamily="18" charset="2"/>
              </a:rPr>
              <a:t>t</a:t>
            </a:r>
            <a:r>
              <a:rPr lang="hu-HU" sz="1600" baseline="-25000" dirty="0">
                <a:latin typeface="Symbol" panose="05050102010706020507" pitchFamily="18" charset="2"/>
              </a:rPr>
              <a:t>2</a:t>
            </a:r>
            <a:endParaRPr lang="en-US" sz="1600" baseline="-25000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4" name="Téglalap 2063"/>
              <p:cNvSpPr/>
              <p:nvPr/>
            </p:nvSpPr>
            <p:spPr>
              <a:xfrm>
                <a:off x="2365856" y="1102761"/>
                <a:ext cx="2684389" cy="550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4" name="Téglalap 20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856" y="1102761"/>
                <a:ext cx="2684389" cy="55040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5" name="Szövegdoboz 2064"/>
              <p:cNvSpPr txBox="1"/>
              <p:nvPr/>
            </p:nvSpPr>
            <p:spPr>
              <a:xfrm>
                <a:off x="3384558" y="2955557"/>
                <a:ext cx="723557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5" name="Szövegdoboz 20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558" y="2955557"/>
                <a:ext cx="723557" cy="40421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Szövegdoboz 55"/>
              <p:cNvSpPr txBox="1"/>
              <p:nvPr/>
            </p:nvSpPr>
            <p:spPr>
              <a:xfrm>
                <a:off x="3354894" y="4107527"/>
                <a:ext cx="723557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Szövegdoboz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94" y="4107527"/>
                <a:ext cx="723557" cy="40421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zövegdoboz 56"/>
              <p:cNvSpPr txBox="1"/>
              <p:nvPr/>
            </p:nvSpPr>
            <p:spPr>
              <a:xfrm>
                <a:off x="3354894" y="5169115"/>
                <a:ext cx="723557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Szövegdoboz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94" y="5169115"/>
                <a:ext cx="723557" cy="40421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6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64" y="2928450"/>
            <a:ext cx="1573067" cy="11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58" y="4023485"/>
            <a:ext cx="1573067" cy="11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51" y="5153817"/>
            <a:ext cx="1573067" cy="11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58" y="3866467"/>
            <a:ext cx="3315072" cy="248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églalap 2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églalap 25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28" name="Egyenes összekötő 27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6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34" name="Cím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hu-HU" sz="3600" b="1" dirty="0" smtClean="0"/>
              <a:t>PDF </a:t>
            </a:r>
            <a:r>
              <a:rPr lang="hu-HU" sz="3600" b="1" dirty="0" err="1" smtClean="0"/>
              <a:t>analysis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temporal</a:t>
            </a:r>
            <a:r>
              <a:rPr lang="hu-HU" sz="3600" b="1" dirty="0" smtClean="0"/>
              <a:t> </a:t>
            </a:r>
            <a:r>
              <a:rPr lang="hu-HU" sz="3600" b="1" smtClean="0"/>
              <a:t>increments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374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80728"/>
          </a:xfrm>
        </p:spPr>
        <p:txBody>
          <a:bodyPr>
            <a:noAutofit/>
          </a:bodyPr>
          <a:lstStyle/>
          <a:p>
            <a:pPr algn="l"/>
            <a:r>
              <a:rPr lang="hu-HU" sz="3600" b="1" dirty="0" err="1" smtClean="0"/>
              <a:t>Study</a:t>
            </a:r>
            <a:r>
              <a:rPr lang="hu-HU" sz="3600" b="1" dirty="0" smtClean="0"/>
              <a:t> </a:t>
            </a:r>
            <a:r>
              <a:rPr lang="hu-HU" sz="3600" b="1" dirty="0"/>
              <a:t>of </a:t>
            </a:r>
            <a:r>
              <a:rPr lang="hu-HU" sz="3600" b="1" dirty="0" err="1"/>
              <a:t>intermittency</a:t>
            </a:r>
            <a:r>
              <a:rPr lang="hu-HU" sz="3600" b="1" dirty="0"/>
              <a:t> </a:t>
            </a:r>
            <a:r>
              <a:rPr lang="hu-HU" sz="3600" b="1" dirty="0" err="1"/>
              <a:t>in</a:t>
            </a:r>
            <a:r>
              <a:rPr lang="hu-HU" sz="3600" b="1" dirty="0"/>
              <a:t> </a:t>
            </a:r>
            <a:r>
              <a:rPr lang="hu-HU" sz="3600" b="1" dirty="0" err="1"/>
              <a:t>spatial</a:t>
            </a:r>
            <a:r>
              <a:rPr lang="hu-HU" sz="3600" b="1" dirty="0"/>
              <a:t> </a:t>
            </a:r>
            <a:r>
              <a:rPr lang="hu-HU" sz="3600" b="1" dirty="0" err="1"/>
              <a:t>scale</a:t>
            </a:r>
            <a:endParaRPr lang="en-US" sz="3600" b="1" dirty="0"/>
          </a:p>
        </p:txBody>
      </p:sp>
      <p:sp>
        <p:nvSpPr>
          <p:cNvPr id="17" name="Téglalap 16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18" name="Egyenes összekötő 17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pSp>
        <p:nvGrpSpPr>
          <p:cNvPr id="22" name="Csoportba foglalás 87"/>
          <p:cNvGrpSpPr/>
          <p:nvPr/>
        </p:nvGrpSpPr>
        <p:grpSpPr>
          <a:xfrm>
            <a:off x="5286380" y="2071678"/>
            <a:ext cx="2643206" cy="3143272"/>
            <a:chOff x="5286380" y="1643050"/>
            <a:chExt cx="2643206" cy="3143272"/>
          </a:xfrm>
        </p:grpSpPr>
        <p:sp>
          <p:nvSpPr>
            <p:cNvPr id="23" name="Háromszög 22"/>
            <p:cNvSpPr/>
            <p:nvPr/>
          </p:nvSpPr>
          <p:spPr>
            <a:xfrm>
              <a:off x="5645187" y="2531366"/>
              <a:ext cx="1865792" cy="1844964"/>
            </a:xfrm>
            <a:prstGeom prst="triangle">
              <a:avLst>
                <a:gd name="adj" fmla="val 19935"/>
              </a:avLst>
            </a:prstGeom>
            <a:noFill/>
            <a:ln w="38100">
              <a:solidFill>
                <a:schemeClr val="tx1"/>
              </a:solidFill>
            </a:ln>
            <a:scene3d>
              <a:camera prst="orthographicFront">
                <a:rot lat="0" lon="600000" rev="4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Egyenes összekötő 23"/>
            <p:cNvCxnSpPr/>
            <p:nvPr/>
          </p:nvCxnSpPr>
          <p:spPr>
            <a:xfrm rot="5400000">
              <a:off x="4762014" y="2587695"/>
              <a:ext cx="1981628" cy="5023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>
              <a:off x="6003992" y="1848046"/>
              <a:ext cx="1650508" cy="888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 rot="16200000" flipH="1">
              <a:off x="5387416" y="2464622"/>
              <a:ext cx="2596616" cy="13634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 flipV="1">
              <a:off x="7367456" y="4717990"/>
              <a:ext cx="143523" cy="68332"/>
            </a:xfrm>
            <a:prstGeom prst="line">
              <a:avLst/>
            </a:prstGeom>
            <a:scene3d>
              <a:camera prst="isometricOffAxis2Top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zis 27"/>
            <p:cNvSpPr/>
            <p:nvPr/>
          </p:nvSpPr>
          <p:spPr>
            <a:xfrm>
              <a:off x="7499018" y="2500306"/>
              <a:ext cx="430568" cy="273328"/>
            </a:xfrm>
            <a:prstGeom prst="ellipse">
              <a:avLst/>
            </a:prstGeom>
            <a:solidFill>
              <a:srgbClr val="FFC000"/>
            </a:solidFill>
            <a:scene3d>
              <a:camera prst="isometricOffAxis2Top"/>
              <a:lightRig rig="threePt" dir="t">
                <a:rot lat="0" lon="0" rev="5400000"/>
              </a:lightRig>
            </a:scene3d>
            <a:sp3d extrusionH="222250" contourW="12700"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zis 28"/>
            <p:cNvSpPr/>
            <p:nvPr/>
          </p:nvSpPr>
          <p:spPr>
            <a:xfrm>
              <a:off x="5788709" y="1643050"/>
              <a:ext cx="430568" cy="273328"/>
            </a:xfrm>
            <a:prstGeom prst="ellipse">
              <a:avLst/>
            </a:prstGeom>
            <a:solidFill>
              <a:srgbClr val="C00000"/>
            </a:solidFill>
            <a:scene3d>
              <a:camera prst="isometricOffAxis2Top"/>
              <a:lightRig rig="threePt" dir="t">
                <a:rot lat="0" lon="0" rev="5400000"/>
              </a:lightRig>
            </a:scene3d>
            <a:sp3d extrusionH="222250" contourW="12700"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zis 29"/>
            <p:cNvSpPr/>
            <p:nvPr/>
          </p:nvSpPr>
          <p:spPr>
            <a:xfrm>
              <a:off x="7080411" y="4239666"/>
              <a:ext cx="430568" cy="273328"/>
            </a:xfrm>
            <a:prstGeom prst="ellipse">
              <a:avLst/>
            </a:prstGeom>
            <a:scene3d>
              <a:camera prst="isometricOffAxis2Top"/>
              <a:lightRig rig="threePt" dir="t"/>
            </a:scene3d>
            <a:sp3d extrusionH="2222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zis 30"/>
            <p:cNvSpPr/>
            <p:nvPr/>
          </p:nvSpPr>
          <p:spPr>
            <a:xfrm>
              <a:off x="5286380" y="3624678"/>
              <a:ext cx="430568" cy="273328"/>
            </a:xfrm>
            <a:prstGeom prst="ellipse">
              <a:avLst/>
            </a:prstGeom>
            <a:solidFill>
              <a:srgbClr val="00B050"/>
            </a:solidFill>
            <a:scene3d>
              <a:camera prst="isometricOffAxis2Top"/>
              <a:lightRig rig="threePt" dir="t">
                <a:rot lat="0" lon="0" rev="5400000"/>
              </a:lightRig>
            </a:scene3d>
            <a:sp3d extrusionH="222250" contourW="12700">
              <a:contourClr>
                <a:srgbClr val="00B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3116"/>
            <a:ext cx="4929190" cy="264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zövegdoboz 32"/>
          <p:cNvSpPr txBox="1"/>
          <p:nvPr/>
        </p:nvSpPr>
        <p:spPr>
          <a:xfrm>
            <a:off x="6866727" y="2000241"/>
            <a:ext cx="206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Century" pitchFamily="18" charset="0"/>
              </a:rPr>
              <a:t>Cluster</a:t>
            </a:r>
            <a:r>
              <a:rPr lang="hu-HU" dirty="0" smtClean="0">
                <a:latin typeface="Century" pitchFamily="18" charset="0"/>
              </a:rPr>
              <a:t> </a:t>
            </a:r>
            <a:r>
              <a:rPr lang="hu-HU" dirty="0" err="1" smtClean="0">
                <a:latin typeface="Century" pitchFamily="18" charset="0"/>
              </a:rPr>
              <a:t>configuration</a:t>
            </a:r>
            <a:endParaRPr lang="en-US" dirty="0">
              <a:latin typeface="Century" pitchFamily="18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19141">
            <a:off x="4784849" y="4774982"/>
            <a:ext cx="2557766" cy="86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902977">
            <a:off x="7031798" y="3823165"/>
            <a:ext cx="2235747" cy="86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04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1650" y="44624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Sliding window PDF analysis</a:t>
            </a:r>
            <a:endParaRPr lang="en-US" sz="36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620" y="3515981"/>
            <a:ext cx="4265995" cy="285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4314" y="3515981"/>
            <a:ext cx="422082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1301403"/>
            <a:ext cx="6286544" cy="21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4462974" y="1515717"/>
            <a:ext cx="357190" cy="157163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1248264" y="1515717"/>
            <a:ext cx="357190" cy="15716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gyenes összekötő 7"/>
          <p:cNvCxnSpPr/>
          <p:nvPr/>
        </p:nvCxnSpPr>
        <p:spPr>
          <a:xfrm rot="10800000" flipV="1">
            <a:off x="533852" y="3087353"/>
            <a:ext cx="714380" cy="64294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605422" y="3087353"/>
            <a:ext cx="2214578" cy="64294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rot="16200000" flipH="1">
            <a:off x="4212909" y="3337386"/>
            <a:ext cx="642942" cy="1428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4820132" y="3087353"/>
            <a:ext cx="3000396" cy="64294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6012160" y="1340768"/>
            <a:ext cx="264320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" pitchFamily="18" charset="0"/>
              </a:rPr>
              <a:t>Window length: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entury" pitchFamily="18" charset="0"/>
              </a:rPr>
              <a:t>20 min. (6000 points)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012160" y="2198024"/>
            <a:ext cx="264320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Century" pitchFamily="18" charset="0"/>
              </a:rPr>
              <a:t>Overlap: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 smtClean="0">
                <a:latin typeface="Century" pitchFamily="18" charset="0"/>
              </a:rPr>
              <a:t>5 min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22" name="Egyenes összekötő 21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9014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788024" cy="359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1628800"/>
            <a:ext cx="4788025" cy="359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01000" cy="576064"/>
          </a:xfrm>
        </p:spPr>
        <p:txBody>
          <a:bodyPr>
            <a:noAutofit/>
          </a:bodyPr>
          <a:lstStyle/>
          <a:p>
            <a:pPr algn="l"/>
            <a:r>
              <a:rPr lang="hu-HU" sz="3000" b="1" dirty="0" err="1" smtClean="0"/>
              <a:t>Mean</a:t>
            </a:r>
            <a:r>
              <a:rPr lang="hu-HU" sz="3000" b="1" dirty="0" smtClean="0"/>
              <a:t> flatness </a:t>
            </a:r>
            <a:r>
              <a:rPr lang="hu-HU" sz="3000" b="1" dirty="0" err="1" smtClean="0"/>
              <a:t>in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terms</a:t>
            </a:r>
            <a:r>
              <a:rPr lang="hu-HU" sz="3000" b="1" dirty="0" smtClean="0"/>
              <a:t> of </a:t>
            </a:r>
            <a:r>
              <a:rPr lang="hu-HU" sz="3000" b="1" dirty="0" err="1" smtClean="0"/>
              <a:t>temporal</a:t>
            </a:r>
            <a:r>
              <a:rPr lang="hu-HU" sz="3000" b="1" dirty="0" smtClean="0"/>
              <a:t> and </a:t>
            </a:r>
            <a:r>
              <a:rPr lang="hu-HU" sz="3000" b="1" dirty="0" err="1" smtClean="0"/>
              <a:t>spatial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scales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endParaRPr lang="en-US" sz="32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39552" y="566124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10 </a:t>
            </a:r>
            <a:r>
              <a:rPr lang="hu-HU" sz="2400" b="1" dirty="0" err="1" smtClean="0"/>
              <a:t>years</a:t>
            </a:r>
            <a:r>
              <a:rPr lang="hu-HU" sz="2400" b="1" dirty="0" smtClean="0"/>
              <a:t> of </a:t>
            </a:r>
            <a:r>
              <a:rPr lang="hu-HU" sz="2400" b="1" dirty="0" err="1" smtClean="0"/>
              <a:t>average</a:t>
            </a:r>
            <a:r>
              <a:rPr lang="hu-HU" sz="2400" b="1" dirty="0" smtClean="0"/>
              <a:t>, 2001-2010</a:t>
            </a:r>
            <a:endParaRPr lang="en-US" sz="2400" b="1" dirty="0"/>
          </a:p>
        </p:txBody>
      </p:sp>
      <p:sp>
        <p:nvSpPr>
          <p:cNvPr id="8" name="Téglalap 7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30072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1650" y="44624"/>
            <a:ext cx="8601038" cy="936104"/>
          </a:xfrm>
        </p:spPr>
        <p:txBody>
          <a:bodyPr>
            <a:noAutofit/>
          </a:bodyPr>
          <a:lstStyle/>
          <a:p>
            <a:pPr algn="l"/>
            <a:r>
              <a:rPr lang="hu-HU" sz="3000" b="1" dirty="0" err="1" smtClean="0"/>
              <a:t>Referencing</a:t>
            </a:r>
            <a:r>
              <a:rPr lang="hu-HU" sz="3000" b="1" dirty="0" smtClean="0"/>
              <a:t> of </a:t>
            </a:r>
            <a:r>
              <a:rPr lang="hu-HU" sz="3000" b="1" dirty="0" err="1" smtClean="0"/>
              <a:t>the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temporal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intermittency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to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space</a:t>
            </a:r>
            <a:endParaRPr lang="en-US" sz="3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88" y="3462383"/>
            <a:ext cx="28829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519" y="1196752"/>
            <a:ext cx="6179113" cy="403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zövegdoboz 13"/>
          <p:cNvSpPr txBox="1"/>
          <p:nvPr/>
        </p:nvSpPr>
        <p:spPr>
          <a:xfrm>
            <a:off x="6156176" y="1412776"/>
            <a:ext cx="264320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" pitchFamily="18" charset="0"/>
              </a:rPr>
              <a:t>Window length: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entury" pitchFamily="18" charset="0"/>
              </a:rPr>
              <a:t>20 min. (6000 point)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156176" y="2270032"/>
            <a:ext cx="264320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" pitchFamily="18" charset="0"/>
              </a:rPr>
              <a:t>Step length: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entury" pitchFamily="18" charset="0"/>
              </a:rPr>
              <a:t>5 min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412314" y="1700808"/>
            <a:ext cx="447718" cy="295232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1197605" y="1700808"/>
            <a:ext cx="350059" cy="302433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1" name="Téglalap 3590"/>
          <p:cNvSpPr/>
          <p:nvPr/>
        </p:nvSpPr>
        <p:spPr>
          <a:xfrm>
            <a:off x="2771800" y="1700808"/>
            <a:ext cx="350059" cy="302433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3" name="Szabadkézi sokszög 3592"/>
          <p:cNvSpPr/>
          <p:nvPr/>
        </p:nvSpPr>
        <p:spPr>
          <a:xfrm>
            <a:off x="1095288" y="3970437"/>
            <a:ext cx="6089728" cy="1325448"/>
          </a:xfrm>
          <a:custGeom>
            <a:avLst/>
            <a:gdLst>
              <a:gd name="connsiteX0" fmla="*/ 575187 w 6327058"/>
              <a:gd name="connsiteY0" fmla="*/ 0 h 607142"/>
              <a:gd name="connsiteX1" fmla="*/ 958645 w 6327058"/>
              <a:gd name="connsiteY1" fmla="*/ 575187 h 607142"/>
              <a:gd name="connsiteX2" fmla="*/ 6327058 w 6327058"/>
              <a:gd name="connsiteY2" fmla="*/ 191729 h 607142"/>
              <a:gd name="connsiteX0" fmla="*/ 276312 w 6151275"/>
              <a:gd name="connsiteY0" fmla="*/ 186340 h 762784"/>
              <a:gd name="connsiteX1" fmla="*/ 659770 w 6151275"/>
              <a:gd name="connsiteY1" fmla="*/ 761527 h 762784"/>
              <a:gd name="connsiteX2" fmla="*/ 6151275 w 6151275"/>
              <a:gd name="connsiteY2" fmla="*/ 0 h 762784"/>
              <a:gd name="connsiteX0" fmla="*/ 276312 w 6151275"/>
              <a:gd name="connsiteY0" fmla="*/ 186340 h 763709"/>
              <a:gd name="connsiteX1" fmla="*/ 659770 w 6151275"/>
              <a:gd name="connsiteY1" fmla="*/ 761527 h 763709"/>
              <a:gd name="connsiteX2" fmla="*/ 6151275 w 6151275"/>
              <a:gd name="connsiteY2" fmla="*/ 0 h 763709"/>
              <a:gd name="connsiteX0" fmla="*/ 276312 w 6089728"/>
              <a:gd name="connsiteY0" fmla="*/ 749048 h 1325077"/>
              <a:gd name="connsiteX1" fmla="*/ 659770 w 6089728"/>
              <a:gd name="connsiteY1" fmla="*/ 1324235 h 1325077"/>
              <a:gd name="connsiteX2" fmla="*/ 6089728 w 6089728"/>
              <a:gd name="connsiteY2" fmla="*/ 0 h 1325077"/>
              <a:gd name="connsiteX0" fmla="*/ 276312 w 6089728"/>
              <a:gd name="connsiteY0" fmla="*/ 749048 h 1325448"/>
              <a:gd name="connsiteX1" fmla="*/ 659770 w 6089728"/>
              <a:gd name="connsiteY1" fmla="*/ 1324235 h 1325448"/>
              <a:gd name="connsiteX2" fmla="*/ 6089728 w 6089728"/>
              <a:gd name="connsiteY2" fmla="*/ 0 h 132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9728" h="1325448">
                <a:moveTo>
                  <a:pt x="276312" y="749048"/>
                </a:moveTo>
                <a:cubicBezTo>
                  <a:pt x="-11282" y="1020664"/>
                  <a:pt x="-298875" y="1292280"/>
                  <a:pt x="659770" y="1324235"/>
                </a:cubicBezTo>
                <a:cubicBezTo>
                  <a:pt x="1618415" y="1356190"/>
                  <a:pt x="4034314" y="752829"/>
                  <a:pt x="6089728" y="0"/>
                </a:cubicBezTo>
              </a:path>
            </a:pathLst>
          </a:cu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4" name="Szabadkézi sokszög 3593"/>
          <p:cNvSpPr/>
          <p:nvPr/>
        </p:nvSpPr>
        <p:spPr>
          <a:xfrm>
            <a:off x="2840236" y="4085303"/>
            <a:ext cx="4689667" cy="1329369"/>
          </a:xfrm>
          <a:custGeom>
            <a:avLst/>
            <a:gdLst>
              <a:gd name="connsiteX0" fmla="*/ 302342 w 4771103"/>
              <a:gd name="connsiteY0" fmla="*/ 0 h 739877"/>
              <a:gd name="connsiteX1" fmla="*/ 744793 w 4771103"/>
              <a:gd name="connsiteY1" fmla="*/ 693174 h 739877"/>
              <a:gd name="connsiteX2" fmla="*/ 4771103 w 4771103"/>
              <a:gd name="connsiteY2" fmla="*/ 280219 h 739877"/>
              <a:gd name="connsiteX0" fmla="*/ 124191 w 4689667"/>
              <a:gd name="connsiteY0" fmla="*/ 634181 h 1328744"/>
              <a:gd name="connsiteX1" fmla="*/ 566642 w 4689667"/>
              <a:gd name="connsiteY1" fmla="*/ 1327355 h 1328744"/>
              <a:gd name="connsiteX2" fmla="*/ 4689667 w 4689667"/>
              <a:gd name="connsiteY2" fmla="*/ 0 h 1328744"/>
              <a:gd name="connsiteX0" fmla="*/ 124191 w 4689667"/>
              <a:gd name="connsiteY0" fmla="*/ 634181 h 1329369"/>
              <a:gd name="connsiteX1" fmla="*/ 566642 w 4689667"/>
              <a:gd name="connsiteY1" fmla="*/ 1327355 h 1329369"/>
              <a:gd name="connsiteX2" fmla="*/ 4689667 w 4689667"/>
              <a:gd name="connsiteY2" fmla="*/ 0 h 13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9667" h="1329369">
                <a:moveTo>
                  <a:pt x="124191" y="634181"/>
                </a:moveTo>
                <a:cubicBezTo>
                  <a:pt x="-26980" y="957416"/>
                  <a:pt x="-178151" y="1280652"/>
                  <a:pt x="566642" y="1327355"/>
                </a:cubicBezTo>
                <a:cubicBezTo>
                  <a:pt x="1311435" y="1374058"/>
                  <a:pt x="3154416" y="599106"/>
                  <a:pt x="4689667" y="0"/>
                </a:cubicBezTo>
              </a:path>
            </a:pathLst>
          </a:cu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7" name="Szabadkézi sokszög 3596"/>
          <p:cNvSpPr/>
          <p:nvPr/>
        </p:nvSpPr>
        <p:spPr>
          <a:xfrm>
            <a:off x="4597167" y="4259447"/>
            <a:ext cx="3257484" cy="1425436"/>
          </a:xfrm>
          <a:custGeom>
            <a:avLst/>
            <a:gdLst>
              <a:gd name="connsiteX0" fmla="*/ 169606 w 3311013"/>
              <a:gd name="connsiteY0" fmla="*/ 0 h 1106129"/>
              <a:gd name="connsiteX1" fmla="*/ 523568 w 3311013"/>
              <a:gd name="connsiteY1" fmla="*/ 1017639 h 1106129"/>
              <a:gd name="connsiteX2" fmla="*/ 3311013 w 3311013"/>
              <a:gd name="connsiteY2" fmla="*/ 530942 h 1106129"/>
              <a:gd name="connsiteX0" fmla="*/ 63324 w 3257484"/>
              <a:gd name="connsiteY0" fmla="*/ 401043 h 1423262"/>
              <a:gd name="connsiteX1" fmla="*/ 417286 w 3257484"/>
              <a:gd name="connsiteY1" fmla="*/ 1418682 h 1423262"/>
              <a:gd name="connsiteX2" fmla="*/ 3257484 w 3257484"/>
              <a:gd name="connsiteY2" fmla="*/ 0 h 1423262"/>
              <a:gd name="connsiteX0" fmla="*/ 63324 w 3257484"/>
              <a:gd name="connsiteY0" fmla="*/ 401043 h 1425436"/>
              <a:gd name="connsiteX1" fmla="*/ 417286 w 3257484"/>
              <a:gd name="connsiteY1" fmla="*/ 1418682 h 1425436"/>
              <a:gd name="connsiteX2" fmla="*/ 3257484 w 3257484"/>
              <a:gd name="connsiteY2" fmla="*/ 0 h 142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7484" h="1425436">
                <a:moveTo>
                  <a:pt x="63324" y="401043"/>
                </a:moveTo>
                <a:cubicBezTo>
                  <a:pt x="-21479" y="865617"/>
                  <a:pt x="-106282" y="1330192"/>
                  <a:pt x="417286" y="1418682"/>
                </a:cubicBezTo>
                <a:cubicBezTo>
                  <a:pt x="940854" y="1507172"/>
                  <a:pt x="2380522" y="709624"/>
                  <a:pt x="3257484" y="0"/>
                </a:cubicBezTo>
              </a:path>
            </a:pathLst>
          </a:cu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églalap 16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18" name="Egyenes összekötő 17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6839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églalap 16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18" name="Egyenes összekötő 17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pSp>
        <p:nvGrpSpPr>
          <p:cNvPr id="22" name="Csoportba foglalás 21"/>
          <p:cNvGrpSpPr/>
          <p:nvPr/>
        </p:nvGrpSpPr>
        <p:grpSpPr>
          <a:xfrm>
            <a:off x="18507" y="65112"/>
            <a:ext cx="4857784" cy="6172200"/>
            <a:chOff x="214282" y="357166"/>
            <a:chExt cx="4857784" cy="61722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357166"/>
              <a:ext cx="3600450" cy="617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Ellipszis 23"/>
            <p:cNvSpPr/>
            <p:nvPr/>
          </p:nvSpPr>
          <p:spPr>
            <a:xfrm>
              <a:off x="1714480" y="3143248"/>
              <a:ext cx="285752" cy="285752"/>
            </a:xfrm>
            <a:prstGeom prst="ellipse">
              <a:avLst/>
            </a:prstGeom>
            <a:gradFill flip="none"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gyenes összekötő 24"/>
            <p:cNvCxnSpPr>
              <a:endCxn id="27" idx="0"/>
            </p:cNvCxnSpPr>
            <p:nvPr/>
          </p:nvCxnSpPr>
          <p:spPr>
            <a:xfrm>
              <a:off x="2928926" y="3500438"/>
              <a:ext cx="1928826" cy="15716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2928926" y="3500438"/>
              <a:ext cx="1071570" cy="2857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zis 26"/>
            <p:cNvSpPr/>
            <p:nvPr/>
          </p:nvSpPr>
          <p:spPr>
            <a:xfrm>
              <a:off x="4643438" y="5072074"/>
              <a:ext cx="428628" cy="142876"/>
            </a:xfrm>
            <a:prstGeom prst="ellipse">
              <a:avLst/>
            </a:prstGeom>
            <a:solidFill>
              <a:srgbClr val="00B050"/>
            </a:solidFill>
            <a:scene3d>
              <a:camera prst="isometricOffAxis2Top"/>
              <a:lightRig rig="threePt" dir="t">
                <a:rot lat="0" lon="0" rev="5400000"/>
              </a:lightRig>
            </a:scene3d>
            <a:sp3d extrusionH="222250" contourW="12700">
              <a:contourClr>
                <a:srgbClr val="00B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Egyenes összekötő 27"/>
            <p:cNvCxnSpPr/>
            <p:nvPr/>
          </p:nvCxnSpPr>
          <p:spPr>
            <a:xfrm>
              <a:off x="2571736" y="4214818"/>
              <a:ext cx="1285884" cy="10715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28"/>
            <p:cNvCxnSpPr/>
            <p:nvPr/>
          </p:nvCxnSpPr>
          <p:spPr>
            <a:xfrm>
              <a:off x="2000232" y="4714884"/>
              <a:ext cx="1285884" cy="10715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29"/>
            <p:cNvCxnSpPr/>
            <p:nvPr/>
          </p:nvCxnSpPr>
          <p:spPr>
            <a:xfrm>
              <a:off x="2786050" y="2571744"/>
              <a:ext cx="1643074" cy="13573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30"/>
            <p:cNvCxnSpPr/>
            <p:nvPr/>
          </p:nvCxnSpPr>
          <p:spPr>
            <a:xfrm>
              <a:off x="1500166" y="785794"/>
              <a:ext cx="2714644" cy="22145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Szövegdoboz 31"/>
            <p:cNvSpPr txBox="1"/>
            <p:nvPr/>
          </p:nvSpPr>
          <p:spPr>
            <a:xfrm>
              <a:off x="3857620" y="3214686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IMF</a:t>
              </a:r>
              <a:endParaRPr lang="en-US" dirty="0"/>
            </a:p>
          </p:txBody>
        </p:sp>
        <p:sp>
          <p:nvSpPr>
            <p:cNvPr id="33" name="Ív 32"/>
            <p:cNvSpPr/>
            <p:nvPr/>
          </p:nvSpPr>
          <p:spPr>
            <a:xfrm>
              <a:off x="2643174" y="3429000"/>
              <a:ext cx="1214446" cy="642942"/>
            </a:xfrm>
            <a:prstGeom prst="arc">
              <a:avLst>
                <a:gd name="adj1" fmla="val 20661138"/>
                <a:gd name="adj2" fmla="val 35651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3714744" y="385762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 smtClean="0">
                  <a:latin typeface="Symbol" pitchFamily="18" charset="2"/>
                  <a:sym typeface="Symbol"/>
                </a:rPr>
                <a:t></a:t>
              </a:r>
              <a:r>
                <a:rPr lang="hu-HU" sz="1600" b="1" dirty="0" err="1" smtClean="0"/>
                <a:t>Bn</a:t>
              </a:r>
              <a:endParaRPr lang="en-US" b="1" dirty="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3857620" y="450057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smtClean="0"/>
                <a:t>d</a:t>
              </a:r>
              <a:endParaRPr lang="en-US" b="1" dirty="0"/>
            </a:p>
          </p:txBody>
        </p:sp>
      </p:grpSp>
      <p:sp>
        <p:nvSpPr>
          <p:cNvPr id="36" name="Szövegdoboz 35"/>
          <p:cNvSpPr txBox="1"/>
          <p:nvPr/>
        </p:nvSpPr>
        <p:spPr>
          <a:xfrm>
            <a:off x="3733000" y="1370196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" pitchFamily="18" charset="0"/>
              </a:rPr>
              <a:t>Bow</a:t>
            </a:r>
            <a:r>
              <a:rPr lang="en-US" sz="2400" b="1" dirty="0" smtClean="0">
                <a:latin typeface="Century" pitchFamily="18" charset="0"/>
              </a:rPr>
              <a:t> shock model: Farris et al., 1995</a:t>
            </a:r>
            <a:endParaRPr lang="en-US" sz="2400" b="1" dirty="0">
              <a:latin typeface="Century" pitchFamily="18" charset="0"/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5430788" y="2091635"/>
            <a:ext cx="35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" pitchFamily="18" charset="0"/>
              </a:rPr>
              <a:t>Model parameters (SW bulk velocity, proton density, MA number) have been obtained from Cluster CIS_HIA instrument (</a:t>
            </a:r>
            <a:r>
              <a:rPr lang="en-US" dirty="0" err="1" smtClean="0">
                <a:latin typeface="Century" pitchFamily="18" charset="0"/>
              </a:rPr>
              <a:t>Dandouras</a:t>
            </a:r>
            <a:r>
              <a:rPr lang="hu-HU" dirty="0" smtClean="0">
                <a:latin typeface="Century" pitchFamily="18" charset="0"/>
              </a:rPr>
              <a:t> et </a:t>
            </a:r>
            <a:r>
              <a:rPr lang="hu-HU" dirty="0" err="1" smtClean="0">
                <a:latin typeface="Century" pitchFamily="18" charset="0"/>
              </a:rPr>
              <a:t>al</a:t>
            </a:r>
            <a:r>
              <a:rPr lang="hu-HU" dirty="0" smtClean="0">
                <a:latin typeface="Century" pitchFamily="18" charset="0"/>
              </a:rPr>
              <a:t>.</a:t>
            </a:r>
            <a:r>
              <a:rPr lang="en-US" dirty="0" smtClean="0">
                <a:latin typeface="Century" pitchFamily="18" charset="0"/>
              </a:rPr>
              <a:t>, 2001) records or optionally from OMNI2 database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572100" y="4857760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" pitchFamily="18" charset="0"/>
              </a:rPr>
              <a:t>Condition for quasi-parallel magnetic observation:</a:t>
            </a:r>
          </a:p>
          <a:p>
            <a:r>
              <a:rPr lang="en-US" dirty="0" smtClean="0">
                <a:latin typeface="Century" pitchFamily="18" charset="0"/>
                <a:sym typeface="Symbol"/>
              </a:rPr>
              <a:t></a:t>
            </a:r>
            <a:r>
              <a:rPr lang="en-US" sz="1400" dirty="0" err="1" smtClean="0">
                <a:latin typeface="Century" pitchFamily="18" charset="0"/>
              </a:rPr>
              <a:t>Bn</a:t>
            </a:r>
            <a:r>
              <a:rPr lang="en-US" dirty="0" smtClean="0">
                <a:latin typeface="Century" pitchFamily="18" charset="0"/>
              </a:rPr>
              <a:t> &lt; 50°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3088" y="-1171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hu-HU" sz="2800" b="1" dirty="0" err="1"/>
              <a:t>Reference</a:t>
            </a:r>
            <a:r>
              <a:rPr lang="hu-HU" sz="2800" b="1" dirty="0"/>
              <a:t> </a:t>
            </a:r>
            <a:r>
              <a:rPr lang="hu-HU" sz="2800" b="1" dirty="0" err="1"/>
              <a:t>frame</a:t>
            </a:r>
            <a:r>
              <a:rPr lang="hu-HU" sz="2800" b="1" dirty="0"/>
              <a:t> of </a:t>
            </a:r>
            <a:r>
              <a:rPr lang="hu-HU" sz="2800" b="1" dirty="0" err="1" smtClean="0"/>
              <a:t>the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 </a:t>
            </a:r>
            <a:r>
              <a:rPr lang="hu-HU" sz="2800" b="1" dirty="0" err="1"/>
              <a:t>observattions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5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5917"/>
            <a:ext cx="6552729" cy="491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516216" y="4653136"/>
            <a:ext cx="2485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Strongest</a:t>
            </a:r>
            <a:r>
              <a:rPr lang="hu-HU" dirty="0" smtClean="0"/>
              <a:t> </a:t>
            </a:r>
            <a:r>
              <a:rPr lang="hu-HU" dirty="0" err="1" smtClean="0"/>
              <a:t>intermittency</a:t>
            </a:r>
            <a:r>
              <a:rPr lang="hu-HU" dirty="0" smtClean="0"/>
              <a:t>:</a:t>
            </a:r>
          </a:p>
          <a:p>
            <a:r>
              <a:rPr lang="en-US" dirty="0">
                <a:latin typeface="Century" pitchFamily="18" charset="0"/>
                <a:sym typeface="Symbol"/>
              </a:rPr>
              <a:t></a:t>
            </a:r>
            <a:r>
              <a:rPr lang="en-US" sz="1400" dirty="0" err="1">
                <a:latin typeface="Century" pitchFamily="18" charset="0"/>
              </a:rPr>
              <a:t>Bn</a:t>
            </a:r>
            <a:r>
              <a:rPr lang="en-US" dirty="0">
                <a:latin typeface="Century" pitchFamily="18" charset="0"/>
              </a:rPr>
              <a:t> </a:t>
            </a:r>
            <a:r>
              <a:rPr lang="hu-HU" dirty="0" smtClean="0">
                <a:latin typeface="Century" pitchFamily="18" charset="0"/>
              </a:rPr>
              <a:t>~</a:t>
            </a:r>
            <a:r>
              <a:rPr lang="en-US" dirty="0" smtClean="0">
                <a:latin typeface="Century" pitchFamily="18" charset="0"/>
              </a:rPr>
              <a:t> </a:t>
            </a:r>
            <a:r>
              <a:rPr lang="hu-HU" dirty="0" smtClean="0">
                <a:latin typeface="Century" pitchFamily="18" charset="0"/>
              </a:rPr>
              <a:t>35</a:t>
            </a:r>
            <a:r>
              <a:rPr lang="en-US" dirty="0" smtClean="0">
                <a:latin typeface="Century" pitchFamily="18" charset="0"/>
              </a:rPr>
              <a:t>°</a:t>
            </a:r>
            <a:endParaRPr lang="en-US" dirty="0">
              <a:latin typeface="Century" pitchFamily="18" charset="0"/>
            </a:endParaRPr>
          </a:p>
          <a:p>
            <a:endParaRPr lang="hu-HU" dirty="0" smtClean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3" name="Téglalap 1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" y="4002"/>
            <a:ext cx="6203032" cy="976726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 smtClean="0"/>
              <a:t>„Map” of </a:t>
            </a:r>
            <a:r>
              <a:rPr lang="hu-HU" sz="2800" b="1" dirty="0" err="1" smtClean="0"/>
              <a:t>intermittency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in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the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foreshock</a:t>
            </a:r>
            <a:endParaRPr lang="en-US" sz="2800" b="1" dirty="0"/>
          </a:p>
        </p:txBody>
      </p:sp>
      <p:pic>
        <p:nvPicPr>
          <p:cNvPr id="4" name="Tartalom helye 5" descr="foresho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22903" y="188640"/>
            <a:ext cx="217856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057" y="5368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/>
              <a:t>„Map” of </a:t>
            </a:r>
            <a:r>
              <a:rPr lang="hu-HU" sz="3600" b="1" dirty="0" err="1"/>
              <a:t>intermittency</a:t>
            </a:r>
            <a:r>
              <a:rPr lang="hu-HU" sz="3600" b="1" dirty="0"/>
              <a:t> </a:t>
            </a:r>
            <a:r>
              <a:rPr lang="hu-HU" sz="3600" b="1" dirty="0" err="1"/>
              <a:t>in</a:t>
            </a:r>
            <a:r>
              <a:rPr lang="hu-HU" sz="3600" b="1" dirty="0"/>
              <a:t> </a:t>
            </a:r>
            <a:r>
              <a:rPr lang="hu-HU" sz="3600" b="1" dirty="0" err="1"/>
              <a:t>the</a:t>
            </a:r>
            <a:r>
              <a:rPr lang="hu-HU" sz="3600" b="1" dirty="0"/>
              <a:t> foreshock</a:t>
            </a:r>
            <a:endParaRPr lang="en-US" sz="3600" b="1" dirty="0"/>
          </a:p>
        </p:txBody>
      </p:sp>
      <p:sp>
        <p:nvSpPr>
          <p:cNvPr id="11" name="Téglalap 10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12" name="Egyenes összekötő 11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6" name="Szövegdoboz 5"/>
          <p:cNvSpPr txBox="1"/>
          <p:nvPr/>
        </p:nvSpPr>
        <p:spPr>
          <a:xfrm>
            <a:off x="467544" y="1484784"/>
            <a:ext cx="338437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Intermittency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temporal</a:t>
            </a:r>
            <a:r>
              <a:rPr lang="hu-HU" dirty="0" smtClean="0"/>
              <a:t> </a:t>
            </a:r>
            <a:r>
              <a:rPr lang="hu-HU" dirty="0" err="1" smtClean="0"/>
              <a:t>scale</a:t>
            </a:r>
            <a:endParaRPr lang="en-US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760590" y="1484784"/>
            <a:ext cx="338437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dirty="0" err="1" smtClean="0"/>
              <a:t>Intermittency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spatial</a:t>
            </a:r>
            <a:r>
              <a:rPr lang="hu-HU" dirty="0" smtClean="0"/>
              <a:t> </a:t>
            </a:r>
            <a:r>
              <a:rPr lang="hu-HU" dirty="0" err="1" smtClean="0"/>
              <a:t>scale</a:t>
            </a:r>
            <a:endParaRPr lang="en-US" dirty="0"/>
          </a:p>
        </p:txBody>
      </p:sp>
      <p:sp>
        <p:nvSpPr>
          <p:cNvPr id="22" name="Tartalom helye 14"/>
          <p:cNvSpPr txBox="1">
            <a:spLocks/>
          </p:cNvSpPr>
          <p:nvPr/>
        </p:nvSpPr>
        <p:spPr>
          <a:xfrm>
            <a:off x="4648200" y="1340768"/>
            <a:ext cx="4244280" cy="47853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3" name="Tartalom helye 14"/>
          <p:cNvSpPr txBox="1">
            <a:spLocks/>
          </p:cNvSpPr>
          <p:nvPr/>
        </p:nvSpPr>
        <p:spPr>
          <a:xfrm>
            <a:off x="310026" y="1340768"/>
            <a:ext cx="4244280" cy="47853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4" y="2134879"/>
            <a:ext cx="3965739" cy="371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19" y="2132856"/>
            <a:ext cx="3967897" cy="371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0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1650" y="44624"/>
            <a:ext cx="8229600" cy="720080"/>
          </a:xfrm>
        </p:spPr>
        <p:txBody>
          <a:bodyPr>
            <a:noAutofit/>
          </a:bodyPr>
          <a:lstStyle/>
          <a:p>
            <a:pPr algn="l"/>
            <a:r>
              <a:rPr lang="hu-HU" sz="2400" b="1" dirty="0" err="1" smtClean="0"/>
              <a:t>Investigation</a:t>
            </a:r>
            <a:r>
              <a:rPr lang="hu-HU" sz="2400" b="1" dirty="0" smtClean="0"/>
              <a:t> of </a:t>
            </a:r>
            <a:r>
              <a:rPr lang="hu-HU" sz="2400" b="1" dirty="0" err="1" smtClean="0"/>
              <a:t>turbulent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noise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wavy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environment</a:t>
            </a:r>
            <a:r>
              <a:rPr lang="hu-HU" sz="2400" b="1" dirty="0" smtClean="0"/>
              <a:t> – </a:t>
            </a:r>
            <a:r>
              <a:rPr lang="hu-HU" sz="2400" b="1" dirty="0" err="1" smtClean="0"/>
              <a:t>Synthetic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analysis</a:t>
            </a:r>
            <a:endParaRPr lang="en-US" sz="2400" b="1" dirty="0"/>
          </a:p>
        </p:txBody>
      </p:sp>
      <p:sp>
        <p:nvSpPr>
          <p:cNvPr id="17" name="Téglalap 16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18" name="Egyenes összekötő 17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889876" cy="45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2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3" name="Téglalap 1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" y="4002"/>
            <a:ext cx="6203032" cy="976726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 smtClean="0"/>
              <a:t>„Map” of </a:t>
            </a:r>
            <a:r>
              <a:rPr lang="hu-HU" sz="2800" b="1" dirty="0" err="1" smtClean="0"/>
              <a:t>intermittency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in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the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foreshock</a:t>
            </a:r>
            <a:endParaRPr lang="en-US" sz="2800" b="1" dirty="0"/>
          </a:p>
        </p:txBody>
      </p:sp>
      <p:pic>
        <p:nvPicPr>
          <p:cNvPr id="4" name="Tartalom helye 5" descr="foresho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2903" y="188640"/>
            <a:ext cx="2178569" cy="230425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6372695" cy="477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6516216" y="4653136"/>
            <a:ext cx="2485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Strongest</a:t>
            </a:r>
            <a:r>
              <a:rPr lang="hu-HU" dirty="0" smtClean="0"/>
              <a:t> </a:t>
            </a:r>
            <a:r>
              <a:rPr lang="hu-HU" dirty="0" err="1" smtClean="0"/>
              <a:t>intermittency</a:t>
            </a:r>
            <a:r>
              <a:rPr lang="hu-HU" dirty="0" smtClean="0"/>
              <a:t>:</a:t>
            </a:r>
          </a:p>
          <a:p>
            <a:r>
              <a:rPr lang="en-US" dirty="0">
                <a:latin typeface="Century" pitchFamily="18" charset="0"/>
                <a:sym typeface="Symbol"/>
              </a:rPr>
              <a:t></a:t>
            </a:r>
            <a:r>
              <a:rPr lang="en-US" sz="1400" dirty="0" err="1">
                <a:latin typeface="Century" pitchFamily="18" charset="0"/>
              </a:rPr>
              <a:t>Bn</a:t>
            </a:r>
            <a:r>
              <a:rPr lang="en-US" dirty="0">
                <a:latin typeface="Century" pitchFamily="18" charset="0"/>
              </a:rPr>
              <a:t> </a:t>
            </a:r>
            <a:r>
              <a:rPr lang="hu-HU" dirty="0" smtClean="0">
                <a:latin typeface="Century" pitchFamily="18" charset="0"/>
              </a:rPr>
              <a:t>~</a:t>
            </a:r>
            <a:r>
              <a:rPr lang="en-US" dirty="0" smtClean="0">
                <a:latin typeface="Century" pitchFamily="18" charset="0"/>
              </a:rPr>
              <a:t> </a:t>
            </a:r>
            <a:r>
              <a:rPr lang="hu-HU" dirty="0" smtClean="0">
                <a:latin typeface="Century" pitchFamily="18" charset="0"/>
              </a:rPr>
              <a:t>15-25</a:t>
            </a:r>
            <a:r>
              <a:rPr lang="en-US" dirty="0" smtClean="0">
                <a:latin typeface="Century" pitchFamily="18" charset="0"/>
              </a:rPr>
              <a:t>°</a:t>
            </a:r>
            <a:endParaRPr lang="en-US" dirty="0">
              <a:latin typeface="Century" pitchFamily="18" charset="0"/>
            </a:endParaRPr>
          </a:p>
          <a:p>
            <a:endParaRPr lang="hu-HU" dirty="0" smtClean="0"/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73323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b="1" dirty="0" err="1" smtClean="0"/>
              <a:t>Outline</a:t>
            </a:r>
            <a:endParaRPr lang="en-US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31236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hu-HU" sz="2400" dirty="0" smtClean="0"/>
              <a:t>Basic </a:t>
            </a:r>
            <a:r>
              <a:rPr lang="hu-HU" sz="2400" dirty="0" err="1" smtClean="0"/>
              <a:t>dynamics</a:t>
            </a:r>
            <a:r>
              <a:rPr lang="hu-HU" sz="2400" dirty="0" smtClean="0"/>
              <a:t>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terrestrial</a:t>
            </a:r>
            <a:r>
              <a:rPr lang="hu-HU" sz="2400" dirty="0" smtClean="0"/>
              <a:t> foreshock (</a:t>
            </a:r>
            <a:r>
              <a:rPr lang="hu-HU" sz="2400" dirty="0" err="1" smtClean="0"/>
              <a:t>wave</a:t>
            </a:r>
            <a:r>
              <a:rPr lang="hu-HU" sz="2400" dirty="0" smtClean="0"/>
              <a:t> and </a:t>
            </a:r>
            <a:r>
              <a:rPr lang="hu-HU" sz="2400" dirty="0" err="1" smtClean="0"/>
              <a:t>turbulent</a:t>
            </a:r>
            <a:r>
              <a:rPr lang="hu-HU" sz="2400" dirty="0" smtClean="0"/>
              <a:t> </a:t>
            </a:r>
            <a:r>
              <a:rPr lang="hu-HU" sz="2400" dirty="0" err="1" smtClean="0"/>
              <a:t>properties</a:t>
            </a:r>
            <a:r>
              <a:rPr lang="hu-HU" sz="2400" dirty="0" smtClean="0"/>
              <a:t>)</a:t>
            </a:r>
          </a:p>
          <a:p>
            <a:pPr marL="514350" indent="-514350">
              <a:buAutoNum type="arabicPeriod"/>
            </a:pPr>
            <a:r>
              <a:rPr lang="hu-HU" sz="2400" dirty="0" err="1" smtClean="0"/>
              <a:t>Study</a:t>
            </a:r>
            <a:r>
              <a:rPr lang="hu-HU" sz="2400" dirty="0" smtClean="0"/>
              <a:t> of </a:t>
            </a:r>
            <a:r>
              <a:rPr lang="hu-HU" sz="2400" dirty="0" err="1" smtClean="0"/>
              <a:t>intermittent</a:t>
            </a:r>
            <a:r>
              <a:rPr lang="hu-HU" sz="2400" dirty="0" smtClean="0"/>
              <a:t> </a:t>
            </a:r>
            <a:r>
              <a:rPr lang="hu-HU" sz="2400" dirty="0" err="1" smtClean="0"/>
              <a:t>turbulence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foreshock </a:t>
            </a:r>
            <a:r>
              <a:rPr lang="hu-HU" sz="2400" dirty="0" err="1" smtClean="0"/>
              <a:t>using</a:t>
            </a:r>
            <a:r>
              <a:rPr lang="hu-HU" sz="2400" dirty="0" smtClean="0"/>
              <a:t> PDF </a:t>
            </a:r>
            <a:r>
              <a:rPr lang="hu-HU" sz="2400" dirty="0" err="1" smtClean="0"/>
              <a:t>analysis</a:t>
            </a:r>
            <a:endParaRPr lang="hu-HU" sz="2400" dirty="0" smtClean="0"/>
          </a:p>
          <a:p>
            <a:pPr marL="514350" indent="-514350">
              <a:buAutoNum type="arabicPeriod"/>
            </a:pPr>
            <a:r>
              <a:rPr lang="hu-HU" sz="2400" dirty="0" err="1" smtClean="0"/>
              <a:t>Applying</a:t>
            </a:r>
            <a:r>
              <a:rPr lang="hu-HU" sz="2400" dirty="0" smtClean="0"/>
              <a:t> </a:t>
            </a:r>
            <a:r>
              <a:rPr lang="hu-HU" sz="2400" dirty="0" err="1" smtClean="0"/>
              <a:t>high-pass</a:t>
            </a:r>
            <a:r>
              <a:rPr lang="hu-HU" sz="2400" dirty="0" smtClean="0"/>
              <a:t> </a:t>
            </a:r>
            <a:r>
              <a:rPr lang="hu-HU" sz="2400" dirty="0" err="1" smtClean="0"/>
              <a:t>filtering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/>
              <a:t>enhance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properties</a:t>
            </a:r>
            <a:r>
              <a:rPr lang="hu-HU" sz="2400" dirty="0"/>
              <a:t> of </a:t>
            </a:r>
            <a:r>
              <a:rPr lang="hu-HU" sz="2400" dirty="0" err="1"/>
              <a:t>small</a:t>
            </a:r>
            <a:r>
              <a:rPr lang="hu-HU" sz="2400" dirty="0"/>
              <a:t> </a:t>
            </a:r>
            <a:r>
              <a:rPr lang="hu-HU" sz="2400" dirty="0" err="1"/>
              <a:t>amplitude</a:t>
            </a:r>
            <a:r>
              <a:rPr lang="hu-HU" sz="2400" dirty="0"/>
              <a:t> </a:t>
            </a:r>
            <a:r>
              <a:rPr lang="hu-HU" sz="2400" dirty="0" err="1" smtClean="0"/>
              <a:t>fluctuations</a:t>
            </a:r>
            <a:endParaRPr lang="hu-HU" sz="2400" dirty="0" smtClean="0"/>
          </a:p>
          <a:p>
            <a:pPr marL="514350" indent="-514350">
              <a:buAutoNum type="arabicPeriod"/>
            </a:pPr>
            <a:r>
              <a:rPr lang="hu-HU" sz="2400" dirty="0" err="1" smtClean="0"/>
              <a:t>Study</a:t>
            </a:r>
            <a:r>
              <a:rPr lang="hu-HU" sz="2400" dirty="0" smtClean="0"/>
              <a:t> of </a:t>
            </a:r>
            <a:r>
              <a:rPr lang="hu-HU" sz="2400" dirty="0" err="1" smtClean="0"/>
              <a:t>intermittency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terms</a:t>
            </a:r>
            <a:r>
              <a:rPr lang="hu-HU" sz="2400" dirty="0" smtClean="0"/>
              <a:t> </a:t>
            </a:r>
            <a:r>
              <a:rPr lang="hu-HU" sz="2400" dirty="0" err="1" smtClean="0"/>
              <a:t>of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foreshock </a:t>
            </a:r>
            <a:r>
              <a:rPr lang="hu-HU" sz="2400" dirty="0" err="1" smtClean="0"/>
              <a:t>geometry</a:t>
            </a:r>
            <a:r>
              <a:rPr lang="hu-HU" sz="2400" dirty="0" smtClean="0"/>
              <a:t> and </a:t>
            </a:r>
            <a:r>
              <a:rPr lang="hu-HU" sz="2400" dirty="0" err="1" smtClean="0"/>
              <a:t>solar</a:t>
            </a:r>
            <a:r>
              <a:rPr lang="hu-HU" sz="2400" dirty="0" smtClean="0"/>
              <a:t> </a:t>
            </a:r>
            <a:r>
              <a:rPr lang="hu-HU" sz="2400" dirty="0" err="1" smtClean="0"/>
              <a:t>wind</a:t>
            </a:r>
            <a:r>
              <a:rPr lang="hu-HU" sz="2400" dirty="0" smtClean="0"/>
              <a:t> </a:t>
            </a:r>
            <a:r>
              <a:rPr lang="hu-HU" sz="2400" dirty="0" err="1" smtClean="0"/>
              <a:t>parameters</a:t>
            </a:r>
            <a:endParaRPr lang="hu-HU" sz="2400" dirty="0" smtClean="0"/>
          </a:p>
          <a:p>
            <a:pPr marL="514350" indent="-514350">
              <a:buAutoNum type="arabicPeriod"/>
            </a:pPr>
            <a:r>
              <a:rPr lang="hu-HU" sz="2400" dirty="0" err="1" smtClean="0"/>
              <a:t>Summary</a:t>
            </a:r>
            <a:endParaRPr lang="hu-HU" sz="2400" dirty="0" smtClean="0"/>
          </a:p>
          <a:p>
            <a:pPr marL="514350" indent="-514350">
              <a:buAutoNum type="arabicPeriod"/>
            </a:pPr>
            <a:endParaRPr lang="en-US" sz="2400" dirty="0"/>
          </a:p>
        </p:txBody>
      </p:sp>
      <p:sp>
        <p:nvSpPr>
          <p:cNvPr id="5" name="Téglalap 4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400504" y="1052737"/>
            <a:ext cx="77724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</a:pPr>
            <a:r>
              <a:rPr lang="en-US" sz="1800" b="1" cap="all" dirty="0" smtClean="0">
                <a:latin typeface="Times New Roman"/>
                <a:ea typeface="Calibri"/>
                <a:cs typeface="Times New Roman"/>
              </a:rPr>
              <a:t>Spatial and temporal monitoring of the intermittent dynamics in the terrestrial foreshock</a:t>
            </a:r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33746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057" y="5368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err="1"/>
              <a:t>Mean</a:t>
            </a:r>
            <a:r>
              <a:rPr lang="hu-HU" sz="3600" b="1" dirty="0"/>
              <a:t> flatness vs. </a:t>
            </a:r>
            <a:r>
              <a:rPr lang="hu-HU" sz="3600" b="1" dirty="0" err="1"/>
              <a:t>Solar</a:t>
            </a:r>
            <a:r>
              <a:rPr lang="hu-HU" sz="3600" b="1" dirty="0"/>
              <a:t> </a:t>
            </a:r>
            <a:r>
              <a:rPr lang="hu-HU" sz="3600" b="1" dirty="0" err="1"/>
              <a:t>wind</a:t>
            </a:r>
            <a:r>
              <a:rPr lang="hu-HU" sz="3600" b="1" dirty="0"/>
              <a:t> </a:t>
            </a:r>
            <a:r>
              <a:rPr lang="hu-HU" sz="3600" b="1" dirty="0" err="1"/>
              <a:t>parameters</a:t>
            </a:r>
            <a:r>
              <a:rPr lang="hu-HU" sz="3600" b="1" dirty="0"/>
              <a:t> </a:t>
            </a:r>
            <a:endParaRPr lang="en-US" sz="3600" b="1" dirty="0"/>
          </a:p>
        </p:txBody>
      </p:sp>
      <p:sp>
        <p:nvSpPr>
          <p:cNvPr id="11" name="Téglalap 10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12" name="Egyenes összekötő 11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0" name="Szövegdoboz 19"/>
          <p:cNvSpPr txBox="1"/>
          <p:nvPr/>
        </p:nvSpPr>
        <p:spPr>
          <a:xfrm>
            <a:off x="5042248" y="561380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10 </a:t>
            </a:r>
            <a:r>
              <a:rPr lang="hu-HU" sz="2000" b="1" dirty="0" err="1" smtClean="0"/>
              <a:t>years</a:t>
            </a:r>
            <a:r>
              <a:rPr lang="hu-HU" sz="2000" b="1" dirty="0" smtClean="0"/>
              <a:t> of </a:t>
            </a:r>
            <a:r>
              <a:rPr lang="hu-HU" sz="2000" b="1" dirty="0" err="1" smtClean="0"/>
              <a:t>average</a:t>
            </a:r>
            <a:r>
              <a:rPr lang="hu-HU" sz="2000" b="1" dirty="0" smtClean="0"/>
              <a:t>, 2001-2010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6" y="3853638"/>
            <a:ext cx="3739200" cy="280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78" y="959854"/>
            <a:ext cx="3739200" cy="280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7012"/>
            <a:ext cx="3739200" cy="280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4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37319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err="1" smtClean="0"/>
              <a:t>Summary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Cluster FGM data have been </a:t>
            </a:r>
            <a:r>
              <a:rPr lang="en-US" dirty="0" err="1" smtClean="0"/>
              <a:t>analysed</a:t>
            </a:r>
            <a:r>
              <a:rPr lang="en-US" dirty="0" smtClean="0"/>
              <a:t> from periods in the years of 2001-2010, when the mission located in the foreshock</a:t>
            </a:r>
          </a:p>
          <a:p>
            <a:r>
              <a:rPr lang="en-US" dirty="0" smtClean="0"/>
              <a:t>In 10 years of average, intermittent fluctuations were apparent in the foreshock</a:t>
            </a:r>
            <a:r>
              <a:rPr lang="hu-HU" dirty="0" smtClean="0"/>
              <a:t>,</a:t>
            </a:r>
            <a:r>
              <a:rPr lang="en-US" dirty="0" smtClean="0"/>
              <a:t> both in temporal and spatial scales</a:t>
            </a:r>
          </a:p>
          <a:p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argued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en-US" dirty="0" smtClean="0"/>
              <a:t>PDF analysis can give misleading results regarding to turbulence, if wave </a:t>
            </a:r>
            <a:r>
              <a:rPr lang="en-US" dirty="0" err="1" smtClean="0"/>
              <a:t>activitiy</a:t>
            </a:r>
            <a:r>
              <a:rPr lang="en-US" dirty="0" smtClean="0"/>
              <a:t> is strong in the </a:t>
            </a:r>
            <a:r>
              <a:rPr lang="en-US" dirty="0" err="1" smtClean="0"/>
              <a:t>analysed</a:t>
            </a:r>
            <a:r>
              <a:rPr lang="en-US" dirty="0" smtClean="0"/>
              <a:t> signal</a:t>
            </a:r>
          </a:p>
          <a:p>
            <a:r>
              <a:rPr lang="en-US" dirty="0" smtClean="0"/>
              <a:t>High-pass filtered FGM data exhibit decaying intermittency with the distance from the BS along the IMF and with angle of incidence of IMF to the BS</a:t>
            </a:r>
          </a:p>
          <a:p>
            <a:r>
              <a:rPr lang="en-US" dirty="0" smtClean="0"/>
              <a:t>In 10 years of average, intermittency increases with solar wind bulk </a:t>
            </a:r>
            <a:r>
              <a:rPr lang="en-US" dirty="0" smtClean="0"/>
              <a:t>speed</a:t>
            </a:r>
            <a:r>
              <a:rPr lang="hu-HU" dirty="0" smtClean="0"/>
              <a:t> and </a:t>
            </a:r>
            <a:r>
              <a:rPr lang="hu-HU" dirty="0" err="1" smtClean="0"/>
              <a:t>Alfvén</a:t>
            </a:r>
            <a:r>
              <a:rPr lang="hu-HU" dirty="0" smtClean="0"/>
              <a:t> Mach </a:t>
            </a:r>
            <a:r>
              <a:rPr lang="hu-HU" dirty="0" err="1" smtClean="0"/>
              <a:t>number</a:t>
            </a:r>
            <a:r>
              <a:rPr lang="hu-HU" dirty="0" smtClean="0"/>
              <a:t>.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behaviour</a:t>
            </a:r>
            <a:r>
              <a:rPr lang="hu-HU" dirty="0" smtClean="0"/>
              <a:t> is </a:t>
            </a:r>
            <a:r>
              <a:rPr lang="hu-HU" dirty="0" err="1" smtClean="0"/>
              <a:t>similar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related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ULF </a:t>
            </a:r>
            <a:r>
              <a:rPr lang="hu-HU" dirty="0" err="1" smtClean="0"/>
              <a:t>wave</a:t>
            </a:r>
            <a:r>
              <a:rPr lang="hu-HU" dirty="0" smtClean="0"/>
              <a:t> </a:t>
            </a:r>
            <a:r>
              <a:rPr lang="hu-HU" dirty="0" err="1" smtClean="0"/>
              <a:t>activities</a:t>
            </a:r>
            <a:r>
              <a:rPr lang="hu-HU" dirty="0" smtClean="0"/>
              <a:t> </a:t>
            </a:r>
            <a:r>
              <a:rPr lang="hu-HU" dirty="0" err="1" smtClean="0"/>
              <a:t>observed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ground</a:t>
            </a:r>
            <a:r>
              <a:rPr lang="hu-HU" dirty="0" smtClean="0"/>
              <a:t> </a:t>
            </a:r>
            <a:r>
              <a:rPr lang="hu-HU" dirty="0" err="1" smtClean="0"/>
              <a:t>observatories</a:t>
            </a:r>
            <a:r>
              <a:rPr lang="hu-H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057" y="5368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/>
              <a:t>Basic </a:t>
            </a:r>
            <a:r>
              <a:rPr lang="hu-HU" sz="3600" b="1" dirty="0" err="1" smtClean="0"/>
              <a:t>dynamics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terrestrial</a:t>
            </a:r>
            <a:r>
              <a:rPr lang="hu-HU" sz="3600" b="1" dirty="0" smtClean="0"/>
              <a:t> foreshock</a:t>
            </a:r>
            <a:endParaRPr lang="en-US" sz="36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9700" y="565195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Treumann</a:t>
            </a:r>
            <a:r>
              <a:rPr lang="hu-HU" i="1" dirty="0" smtClean="0"/>
              <a:t>, </a:t>
            </a:r>
            <a:r>
              <a:rPr lang="hu-HU" i="1" dirty="0" err="1" smtClean="0"/>
              <a:t>Jaroschek</a:t>
            </a:r>
            <a:r>
              <a:rPr lang="hu-HU" i="1" dirty="0" smtClean="0"/>
              <a:t>, 2008</a:t>
            </a:r>
            <a:endParaRPr lang="en-US" i="1" dirty="0"/>
          </a:p>
        </p:txBody>
      </p:sp>
      <p:sp>
        <p:nvSpPr>
          <p:cNvPr id="11" name="Téglalap 10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12" name="Egyenes összekötő 11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5076057" y="1628799"/>
                <a:ext cx="3816424" cy="4632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region that is magnetically connected to the solar wind is called </a:t>
                </a:r>
                <a:r>
                  <a:rPr lang="en-US" dirty="0" err="1" smtClean="0"/>
                  <a:t>foresho</a:t>
                </a:r>
                <a:r>
                  <a:rPr lang="hu-HU" dirty="0" smtClean="0"/>
                  <a:t>c</a:t>
                </a:r>
                <a:r>
                  <a:rPr lang="en-US" dirty="0" smtClean="0"/>
                  <a:t>k.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dynamics of the foreshock is controlled by the angle between the IMF and the BS normal</a:t>
                </a:r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𝐵𝑛</m:t>
                        </m:r>
                      </m:sub>
                    </m:sSub>
                  </m:oMath>
                </a14:m>
                <a:endParaRPr lang="hu-HU" dirty="0" smtClean="0"/>
              </a:p>
              <a:p>
                <a:pPr marL="360363">
                  <a:spcAft>
                    <a:spcPts val="600"/>
                  </a:spcAft>
                </a:pPr>
                <a:r>
                  <a:rPr lang="hu-HU" b="0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𝐵𝑛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&gt;45°</m:t>
                    </m:r>
                  </m:oMath>
                </a14:m>
                <a:r>
                  <a:rPr lang="hu-HU" dirty="0" smtClean="0"/>
                  <a:t>:  Quasi-perpendicular </a:t>
                </a:r>
                <a:r>
                  <a:rPr lang="hu-HU" dirty="0" err="1" smtClean="0"/>
                  <a:t>shock</a:t>
                </a:r>
                <a:endParaRPr lang="hu-HU" dirty="0" smtClean="0"/>
              </a:p>
              <a:p>
                <a:pPr marL="273050" indent="87313">
                  <a:spcAft>
                    <a:spcPts val="600"/>
                  </a:spcAft>
                </a:pPr>
                <a:r>
                  <a:rPr lang="hu-HU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hu-HU" i="1">
                            <a:latin typeface="Cambria Math"/>
                          </a:rPr>
                          <m:t>𝐵𝑛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&lt;</m:t>
                    </m:r>
                    <m:r>
                      <a:rPr lang="hu-HU" i="1">
                        <a:latin typeface="Cambria Math"/>
                      </a:rPr>
                      <m:t>45°</m:t>
                    </m:r>
                  </m:oMath>
                </a14:m>
                <a:r>
                  <a:rPr lang="hu-HU" dirty="0"/>
                  <a:t>:  </a:t>
                </a:r>
                <a:r>
                  <a:rPr lang="hu-HU" dirty="0" smtClean="0"/>
                  <a:t>Quasi-parallel </a:t>
                </a:r>
                <a:r>
                  <a:rPr lang="hu-HU" dirty="0" err="1"/>
                  <a:t>shock</a:t>
                </a:r>
                <a:endParaRPr lang="hu-HU" dirty="0"/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u-HU" dirty="0" smtClean="0"/>
                  <a:t>The Q</a:t>
                </a:r>
                <a:r>
                  <a:rPr lang="hu-HU" baseline="-25000" dirty="0" smtClean="0"/>
                  <a:t>|| </a:t>
                </a:r>
                <a:r>
                  <a:rPr lang="hu-HU" dirty="0" err="1" smtClean="0"/>
                  <a:t>shock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region</a:t>
                </a:r>
                <a:r>
                  <a:rPr lang="hu-HU" dirty="0" smtClean="0"/>
                  <a:t> is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subject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various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instabilities</a:t>
                </a:r>
                <a:r>
                  <a:rPr lang="hu-HU" dirty="0" smtClean="0"/>
                  <a:t>, </a:t>
                </a:r>
                <a:r>
                  <a:rPr lang="hu-HU" dirty="0" err="1" smtClean="0"/>
                  <a:t>therefore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place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of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various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wave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phenomena</a:t>
                </a:r>
                <a:r>
                  <a:rPr lang="hu-HU" dirty="0" smtClean="0"/>
                  <a:t>.</a:t>
                </a:r>
                <a:endParaRPr lang="hu-HU" baseline="-25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u-HU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7" y="1628799"/>
                <a:ext cx="3816424" cy="4632037"/>
              </a:xfrm>
              <a:prstGeom prst="rect">
                <a:avLst/>
              </a:prstGeom>
              <a:blipFill rotWithShape="1">
                <a:blip r:embed="rId5"/>
                <a:stretch>
                  <a:fillRect l="-1118" t="-658" r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197"/>
            <a:ext cx="5126925" cy="339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3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057" y="5368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err="1" smtClean="0"/>
              <a:t>Magnetic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field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spectra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in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foreshock</a:t>
            </a:r>
            <a:endParaRPr lang="en-US" sz="3600" b="1" dirty="0"/>
          </a:p>
        </p:txBody>
      </p:sp>
      <p:sp>
        <p:nvSpPr>
          <p:cNvPr id="11" name="Téglalap 10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12" name="Egyenes összekötő 11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467544" y="1484784"/>
                <a:ext cx="3384376" cy="64633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Quasi </a:t>
                </a:r>
                <a:r>
                  <a:rPr lang="hu-HU" dirty="0" err="1" smtClean="0"/>
                  <a:t>perpendicular</a:t>
                </a:r>
                <a:r>
                  <a:rPr lang="hu-HU" dirty="0" smtClean="0"/>
                  <a:t> foreshock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𝐵𝑛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~65°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3384376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622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/>
              <p:cNvSpPr txBox="1"/>
              <p:nvPr/>
            </p:nvSpPr>
            <p:spPr>
              <a:xfrm>
                <a:off x="4760590" y="1484784"/>
                <a:ext cx="3384376" cy="64633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Quasi parallel foreshock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𝐵𝑛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~30°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Szövegdoboz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90" y="1484784"/>
                <a:ext cx="3384376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622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artalom helye 14"/>
          <p:cNvSpPr txBox="1">
            <a:spLocks/>
          </p:cNvSpPr>
          <p:nvPr/>
        </p:nvSpPr>
        <p:spPr>
          <a:xfrm>
            <a:off x="4648200" y="1340768"/>
            <a:ext cx="4244280" cy="47853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3" name="Tartalom helye 14"/>
          <p:cNvSpPr txBox="1">
            <a:spLocks/>
          </p:cNvSpPr>
          <p:nvPr/>
        </p:nvSpPr>
        <p:spPr>
          <a:xfrm>
            <a:off x="310026" y="1340768"/>
            <a:ext cx="4244280" cy="47853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3" y="2413989"/>
            <a:ext cx="411428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33" y="2413989"/>
            <a:ext cx="411428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44" y="1163326"/>
            <a:ext cx="4548037" cy="194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églalap 1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057" y="53680"/>
            <a:ext cx="8730606" cy="864096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b="1" dirty="0" smtClean="0"/>
              <a:t>Basic </a:t>
            </a:r>
            <a:r>
              <a:rPr lang="hu-HU" sz="3600" b="1" dirty="0" err="1" smtClean="0"/>
              <a:t>properties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waves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in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the</a:t>
            </a:r>
            <a:r>
              <a:rPr lang="hu-HU" sz="3600" b="1" dirty="0" smtClean="0"/>
              <a:t> Q</a:t>
            </a:r>
            <a:r>
              <a:rPr lang="hu-HU" sz="3600" b="1" baseline="-25000" dirty="0" smtClean="0"/>
              <a:t>||</a:t>
            </a:r>
            <a:r>
              <a:rPr lang="hu-HU" sz="3600" b="1" dirty="0" smtClean="0"/>
              <a:t> foreshock</a:t>
            </a:r>
            <a:endParaRPr lang="en-US" sz="3600" b="1" dirty="0"/>
          </a:p>
        </p:txBody>
      </p:sp>
      <p:sp>
        <p:nvSpPr>
          <p:cNvPr id="11" name="Téglalap 10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12" name="Egyenes összekötő 11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7" name="Szövegdoboz 16"/>
          <p:cNvSpPr txBox="1"/>
          <p:nvPr/>
        </p:nvSpPr>
        <p:spPr>
          <a:xfrm>
            <a:off x="4433737" y="1052736"/>
            <a:ext cx="4341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Waves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developed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BS </a:t>
            </a:r>
            <a:r>
              <a:rPr lang="hu-HU" dirty="0" err="1" smtClean="0"/>
              <a:t>reflected</a:t>
            </a:r>
            <a:r>
              <a:rPr lang="hu-HU" dirty="0" smtClean="0"/>
              <a:t> </a:t>
            </a:r>
            <a:r>
              <a:rPr lang="hu-HU" dirty="0" err="1" smtClean="0"/>
              <a:t>particles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The </a:t>
            </a:r>
            <a:r>
              <a:rPr lang="hu-HU" dirty="0" err="1" smtClean="0"/>
              <a:t>waves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mostly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Ultra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 (ULF) </a:t>
            </a:r>
            <a:r>
              <a:rPr lang="hu-HU" dirty="0" err="1" smtClean="0"/>
              <a:t>range</a:t>
            </a:r>
            <a:r>
              <a:rPr lang="hu-HU" dirty="0" smtClean="0"/>
              <a:t> (i.e. </a:t>
            </a:r>
            <a:r>
              <a:rPr lang="hu-HU" dirty="0" err="1" smtClean="0"/>
              <a:t>below</a:t>
            </a:r>
            <a:r>
              <a:rPr lang="hu-HU" dirty="0" smtClean="0"/>
              <a:t> 0.1 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Waves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usually</a:t>
            </a:r>
            <a:r>
              <a:rPr lang="hu-HU" dirty="0" smtClean="0"/>
              <a:t> </a:t>
            </a: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amplitudes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plasma</a:t>
            </a:r>
            <a:r>
              <a:rPr lang="hu-HU" dirty="0" smtClean="0"/>
              <a:t> rest </a:t>
            </a:r>
            <a:r>
              <a:rPr lang="hu-HU" dirty="0" err="1" smtClean="0"/>
              <a:t>frame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propagate</a:t>
            </a:r>
            <a:r>
              <a:rPr lang="hu-HU" dirty="0" smtClean="0"/>
              <a:t> upstream,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due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convection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swept</a:t>
            </a:r>
            <a:r>
              <a:rPr lang="hu-HU" dirty="0" smtClean="0"/>
              <a:t> back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bow</a:t>
            </a:r>
            <a:r>
              <a:rPr lang="hu-HU" dirty="0" smtClean="0"/>
              <a:t> </a:t>
            </a:r>
            <a:r>
              <a:rPr lang="hu-HU" dirty="0" err="1" smtClean="0"/>
              <a:t>shock</a:t>
            </a:r>
            <a:endParaRPr lang="hu-HU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97" y="3284984"/>
            <a:ext cx="561380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3750037" y="4365104"/>
            <a:ext cx="2376264" cy="7200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" y="3349233"/>
            <a:ext cx="3586366" cy="288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057" y="53680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b="1" dirty="0" smtClean="0"/>
              <a:t>Upstream </a:t>
            </a:r>
            <a:r>
              <a:rPr lang="hu-HU" sz="3600" b="1" dirty="0" err="1" smtClean="0"/>
              <a:t>wave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related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geomagnetic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pulsations</a:t>
            </a:r>
            <a:endParaRPr lang="en-US" sz="3600" b="1" dirty="0"/>
          </a:p>
        </p:txBody>
      </p:sp>
      <p:sp>
        <p:nvSpPr>
          <p:cNvPr id="11" name="Téglalap 10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12" name="Egyenes összekötő 11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0" y="1484784"/>
            <a:ext cx="8858002" cy="424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0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5" y="3609080"/>
            <a:ext cx="3338053" cy="280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églalap 1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9057" y="53680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b="1" dirty="0" smtClean="0"/>
              <a:t>Upstream </a:t>
            </a:r>
            <a:r>
              <a:rPr lang="hu-HU" sz="3600" b="1" dirty="0" err="1" smtClean="0"/>
              <a:t>wave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related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geomagnetic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pulsations</a:t>
            </a:r>
            <a:endParaRPr lang="en-US" sz="3600" b="1" dirty="0"/>
          </a:p>
        </p:txBody>
      </p:sp>
      <p:sp>
        <p:nvSpPr>
          <p:cNvPr id="11" name="Téglalap 10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12" name="Egyenes összekötő 11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8" y="913912"/>
            <a:ext cx="3349636" cy="280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36" y="913912"/>
            <a:ext cx="3425768" cy="280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412051" y="498056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Heilig et </a:t>
            </a:r>
            <a:r>
              <a:rPr lang="hu-HU" i="1" dirty="0" err="1" smtClean="0"/>
              <a:t>al</a:t>
            </a:r>
            <a:r>
              <a:rPr lang="hu-HU" i="1" dirty="0" smtClean="0"/>
              <a:t>., </a:t>
            </a:r>
            <a:r>
              <a:rPr lang="hu-HU" i="1" dirty="0" err="1" smtClean="0"/>
              <a:t>Ann</a:t>
            </a:r>
            <a:r>
              <a:rPr lang="hu-HU" i="1" dirty="0" smtClean="0"/>
              <a:t>. </a:t>
            </a:r>
            <a:r>
              <a:rPr lang="hu-HU" i="1" dirty="0" err="1" smtClean="0"/>
              <a:t>Geophys</a:t>
            </a:r>
            <a:r>
              <a:rPr lang="hu-HU" i="1" dirty="0" smtClean="0"/>
              <a:t>., 2010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25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err="1" smtClean="0"/>
              <a:t>Aims</a:t>
            </a:r>
            <a:r>
              <a:rPr lang="hu-HU" sz="3200" b="1" dirty="0" smtClean="0"/>
              <a:t>, </a:t>
            </a:r>
            <a:r>
              <a:rPr lang="hu-HU" sz="3200" b="1" dirty="0" err="1" smtClean="0"/>
              <a:t>data</a:t>
            </a:r>
            <a:r>
              <a:rPr lang="hu-HU" sz="3200" b="1" dirty="0" smtClean="0"/>
              <a:t>, </a:t>
            </a:r>
            <a:r>
              <a:rPr lang="hu-HU" sz="3200" b="1" dirty="0" err="1" smtClean="0"/>
              <a:t>methodology</a:t>
            </a:r>
            <a:endParaRPr lang="en-US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2453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hu-HU" sz="1800" u="sng" dirty="0" err="1" smtClean="0"/>
              <a:t>Aim</a:t>
            </a:r>
            <a:r>
              <a:rPr lang="hu-HU" sz="1800" u="sng" dirty="0" smtClean="0"/>
              <a:t>:</a:t>
            </a:r>
            <a:r>
              <a:rPr lang="hu-HU" sz="1800" dirty="0" smtClean="0"/>
              <a:t> </a:t>
            </a:r>
          </a:p>
          <a:p>
            <a:pPr>
              <a:buFontTx/>
              <a:buChar char="-"/>
            </a:pPr>
            <a:r>
              <a:rPr lang="hu-HU" sz="1800" dirty="0" err="1" smtClean="0"/>
              <a:t>To</a:t>
            </a:r>
            <a:r>
              <a:rPr lang="hu-HU" sz="1800" dirty="0" smtClean="0"/>
              <a:t> show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turbulent</a:t>
            </a:r>
            <a:r>
              <a:rPr lang="hu-HU" sz="1800" dirty="0" smtClean="0"/>
              <a:t> </a:t>
            </a:r>
            <a:r>
              <a:rPr lang="hu-HU" sz="1800" dirty="0" err="1" smtClean="0"/>
              <a:t>properties</a:t>
            </a:r>
            <a:r>
              <a:rPr lang="hu-HU" sz="1800" dirty="0" smtClean="0"/>
              <a:t> of </a:t>
            </a:r>
            <a:r>
              <a:rPr lang="hu-HU" sz="1800" dirty="0" err="1" smtClean="0"/>
              <a:t>the</a:t>
            </a:r>
            <a:r>
              <a:rPr lang="hu-HU" sz="1800" dirty="0" smtClean="0"/>
              <a:t> foreshock </a:t>
            </a:r>
            <a:r>
              <a:rPr lang="hu-HU" sz="1800" dirty="0" err="1" smtClean="0"/>
              <a:t>in</a:t>
            </a:r>
            <a:r>
              <a:rPr lang="hu-HU" sz="1800" dirty="0" smtClean="0"/>
              <a:t> a </a:t>
            </a:r>
            <a:r>
              <a:rPr lang="hu-HU" sz="1800" dirty="0" err="1" smtClean="0"/>
              <a:t>wavy</a:t>
            </a:r>
            <a:r>
              <a:rPr lang="hu-HU" sz="1800" dirty="0" smtClean="0"/>
              <a:t> and </a:t>
            </a:r>
            <a:r>
              <a:rPr lang="hu-HU" sz="1800" dirty="0" err="1" smtClean="0"/>
              <a:t>non-stationary</a:t>
            </a:r>
            <a:r>
              <a:rPr lang="hu-HU" sz="1800" dirty="0" smtClean="0"/>
              <a:t> </a:t>
            </a:r>
            <a:r>
              <a:rPr lang="hu-HU" sz="1800" dirty="0" err="1" smtClean="0"/>
              <a:t>environment</a:t>
            </a:r>
            <a:r>
              <a:rPr lang="hu-HU" sz="1800" dirty="0" smtClean="0"/>
              <a:t>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study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influence</a:t>
            </a:r>
            <a:r>
              <a:rPr lang="hu-HU" sz="1800" dirty="0" smtClean="0"/>
              <a:t> of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solar</a:t>
            </a:r>
            <a:r>
              <a:rPr lang="hu-HU" sz="1800" dirty="0" smtClean="0"/>
              <a:t> </a:t>
            </a:r>
            <a:r>
              <a:rPr lang="hu-HU" sz="1800" dirty="0" err="1" smtClean="0"/>
              <a:t>wind</a:t>
            </a:r>
            <a:r>
              <a:rPr lang="hu-HU" sz="1800" dirty="0" smtClean="0"/>
              <a:t> driver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turbulent</a:t>
            </a:r>
            <a:r>
              <a:rPr lang="hu-HU" sz="1800" dirty="0" smtClean="0"/>
              <a:t> </a:t>
            </a:r>
            <a:r>
              <a:rPr lang="hu-HU" sz="1800" dirty="0" err="1" smtClean="0"/>
              <a:t>behaviour</a:t>
            </a:r>
            <a:r>
              <a:rPr lang="hu-HU" sz="1800" dirty="0" smtClean="0"/>
              <a:t> of </a:t>
            </a:r>
            <a:r>
              <a:rPr lang="hu-HU" sz="1800" dirty="0" err="1" smtClean="0"/>
              <a:t>the</a:t>
            </a:r>
            <a:r>
              <a:rPr lang="hu-HU" sz="1800" dirty="0" smtClean="0"/>
              <a:t> foreshock. </a:t>
            </a:r>
          </a:p>
          <a:p>
            <a:pPr>
              <a:spcAft>
                <a:spcPts val="600"/>
              </a:spcAft>
              <a:buNone/>
            </a:pPr>
            <a:r>
              <a:rPr lang="hu-HU" sz="1800" u="sng" dirty="0"/>
              <a:t>Data:</a:t>
            </a:r>
          </a:p>
          <a:p>
            <a:pPr>
              <a:buNone/>
            </a:pPr>
            <a:r>
              <a:rPr lang="en-US" sz="1800" dirty="0"/>
              <a:t>FGM 5 Hz (5VPS) data from Cluster 1,2,3,4</a:t>
            </a:r>
          </a:p>
          <a:p>
            <a:pPr>
              <a:spcAft>
                <a:spcPts val="1200"/>
              </a:spcAft>
              <a:buNone/>
            </a:pPr>
            <a:r>
              <a:rPr lang="en-US" sz="1800" dirty="0"/>
              <a:t>Time period:</a:t>
            </a:r>
            <a:r>
              <a:rPr lang="hu-HU" sz="1800" dirty="0"/>
              <a:t>  </a:t>
            </a:r>
            <a:r>
              <a:rPr lang="en-US" sz="1800" dirty="0"/>
              <a:t>January-April, 2001-2010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sz="1800" u="sng" dirty="0" err="1" smtClean="0"/>
              <a:t>Method</a:t>
            </a:r>
            <a:r>
              <a:rPr lang="hu-HU" sz="1800" u="sng" dirty="0" smtClean="0"/>
              <a:t>:</a:t>
            </a:r>
            <a:endParaRPr lang="hu-HU" sz="1800" u="sng" dirty="0"/>
          </a:p>
          <a:p>
            <a:pPr marL="0" indent="0">
              <a:buNone/>
            </a:pPr>
            <a:r>
              <a:rPr lang="hu-HU" sz="1800" dirty="0" smtClean="0"/>
              <a:t>PDF </a:t>
            </a:r>
            <a:r>
              <a:rPr lang="hu-HU" sz="1800" dirty="0" err="1" smtClean="0"/>
              <a:t>analysis</a:t>
            </a:r>
            <a:r>
              <a:rPr lang="hu-HU" sz="1800" dirty="0"/>
              <a:t> </a:t>
            </a:r>
            <a:r>
              <a:rPr lang="hu-HU" sz="1800" dirty="0" smtClean="0"/>
              <a:t>of </a:t>
            </a:r>
            <a:r>
              <a:rPr lang="hu-HU" sz="1800" dirty="0" err="1" smtClean="0"/>
              <a:t>difference</a:t>
            </a:r>
            <a:r>
              <a:rPr lang="hu-HU" sz="1800" dirty="0" smtClean="0"/>
              <a:t> </a:t>
            </a:r>
            <a:r>
              <a:rPr lang="hu-HU" sz="1800" dirty="0" err="1" smtClean="0"/>
              <a:t>time-series</a:t>
            </a: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__________________________________</a:t>
            </a:r>
          </a:p>
          <a:p>
            <a:pPr>
              <a:buNone/>
            </a:pPr>
            <a:r>
              <a:rPr lang="hu-HU" sz="1800" dirty="0" smtClean="0"/>
              <a:t>Main </a:t>
            </a:r>
            <a:r>
              <a:rPr lang="hu-HU" sz="1800" dirty="0" err="1" smtClean="0"/>
              <a:t>sources</a:t>
            </a:r>
            <a:r>
              <a:rPr lang="hu-HU" sz="1800" dirty="0" smtClean="0"/>
              <a:t> of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non-stationarity</a:t>
            </a:r>
            <a:r>
              <a:rPr lang="hu-HU" sz="1800" dirty="0" smtClean="0"/>
              <a:t>:</a:t>
            </a:r>
          </a:p>
          <a:p>
            <a:pPr marL="457200" indent="-457200">
              <a:buAutoNum type="arabicPeriod"/>
            </a:pPr>
            <a:r>
              <a:rPr lang="hu-HU" sz="1800" dirty="0" smtClean="0"/>
              <a:t>The </a:t>
            </a:r>
            <a:r>
              <a:rPr lang="hu-HU" sz="1800" dirty="0" err="1" smtClean="0"/>
              <a:t>movement</a:t>
            </a:r>
            <a:r>
              <a:rPr lang="hu-HU" sz="1800" dirty="0" smtClean="0"/>
              <a:t> of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spacecraft</a:t>
            </a:r>
            <a:endParaRPr lang="hu-HU" sz="1800" dirty="0"/>
          </a:p>
          <a:p>
            <a:pPr marL="457200" indent="-457200">
              <a:buAutoNum type="arabicPeriod"/>
            </a:pPr>
            <a:r>
              <a:rPr lang="hu-HU" sz="1800" dirty="0" smtClean="0"/>
              <a:t>The </a:t>
            </a:r>
            <a:r>
              <a:rPr lang="hu-HU" sz="1800" dirty="0" err="1" smtClean="0"/>
              <a:t>change</a:t>
            </a:r>
            <a:r>
              <a:rPr lang="hu-HU" sz="1800" dirty="0" smtClean="0"/>
              <a:t> of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downstream</a:t>
            </a:r>
            <a:r>
              <a:rPr lang="hu-HU" sz="1800" dirty="0" smtClean="0"/>
              <a:t> </a:t>
            </a:r>
            <a:r>
              <a:rPr lang="hu-HU" sz="1800" dirty="0" err="1" smtClean="0"/>
              <a:t>solar</a:t>
            </a:r>
            <a:r>
              <a:rPr lang="hu-HU" sz="1800" dirty="0" smtClean="0"/>
              <a:t> </a:t>
            </a:r>
            <a:r>
              <a:rPr lang="hu-HU" sz="1800" dirty="0" err="1" smtClean="0"/>
              <a:t>wind</a:t>
            </a:r>
            <a:r>
              <a:rPr lang="hu-HU" sz="1800" dirty="0" smtClean="0"/>
              <a:t> </a:t>
            </a:r>
            <a:r>
              <a:rPr lang="hu-HU" sz="1800" dirty="0" err="1" smtClean="0"/>
              <a:t>parameters</a:t>
            </a:r>
            <a:r>
              <a:rPr lang="hu-HU" sz="1800" dirty="0" smtClean="0"/>
              <a:t> (IMF, </a:t>
            </a:r>
            <a:r>
              <a:rPr lang="hu-HU" sz="1800" dirty="0" err="1" smtClean="0"/>
              <a:t>plasma</a:t>
            </a:r>
            <a:r>
              <a:rPr lang="hu-HU" sz="1800" dirty="0" smtClean="0"/>
              <a:t> </a:t>
            </a:r>
            <a:r>
              <a:rPr lang="hu-HU" sz="1800" dirty="0" err="1" smtClean="0"/>
              <a:t>pressure</a:t>
            </a:r>
            <a:r>
              <a:rPr lang="hu-HU" sz="1800" dirty="0" smtClean="0"/>
              <a:t>, </a:t>
            </a:r>
            <a:r>
              <a:rPr lang="hu-HU" sz="1800" dirty="0" err="1" smtClean="0"/>
              <a:t>bulk</a:t>
            </a:r>
            <a:r>
              <a:rPr lang="hu-HU" sz="1800" dirty="0" smtClean="0"/>
              <a:t> </a:t>
            </a:r>
            <a:r>
              <a:rPr lang="hu-HU" sz="1800" dirty="0" err="1" smtClean="0"/>
              <a:t>velocity</a:t>
            </a:r>
            <a:r>
              <a:rPr lang="hu-HU" sz="1800" dirty="0" smtClean="0"/>
              <a:t>, …) </a:t>
            </a:r>
            <a:r>
              <a:rPr lang="hu-HU" sz="1800" dirty="0" err="1" smtClean="0"/>
              <a:t>affecting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plasma</a:t>
            </a:r>
            <a:r>
              <a:rPr lang="hu-HU" sz="1800" dirty="0" smtClean="0"/>
              <a:t> </a:t>
            </a:r>
            <a:r>
              <a:rPr lang="hu-HU" sz="1800" dirty="0" err="1" smtClean="0"/>
              <a:t>environment</a:t>
            </a:r>
            <a:r>
              <a:rPr lang="hu-HU" sz="1800" dirty="0" smtClean="0"/>
              <a:t> and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configuration</a:t>
            </a:r>
            <a:r>
              <a:rPr lang="hu-HU" sz="1800" dirty="0" smtClean="0"/>
              <a:t> of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bow</a:t>
            </a:r>
            <a:r>
              <a:rPr lang="hu-HU" sz="1800" dirty="0" smtClean="0"/>
              <a:t> </a:t>
            </a:r>
            <a:r>
              <a:rPr lang="hu-HU" sz="1800" dirty="0" err="1" smtClean="0"/>
              <a:t>shock</a:t>
            </a:r>
            <a:r>
              <a:rPr lang="hu-HU" sz="1800" dirty="0" smtClean="0"/>
              <a:t>.</a:t>
            </a:r>
          </a:p>
        </p:txBody>
      </p:sp>
      <p:sp>
        <p:nvSpPr>
          <p:cNvPr id="6" name="Téglalap 5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3265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églalap 16"/>
          <p:cNvSpPr/>
          <p:nvPr/>
        </p:nvSpPr>
        <p:spPr>
          <a:xfrm>
            <a:off x="251520" y="63347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Solar system plasma turbulence, intermittency and multifractals</a:t>
            </a:r>
          </a:p>
          <a:p>
            <a:r>
              <a:rPr lang="en-US" sz="1400" dirty="0"/>
              <a:t>International Workshop and </a:t>
            </a:r>
            <a:r>
              <a:rPr lang="en-US" sz="1400" dirty="0" smtClean="0"/>
              <a:t>School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06-13 September </a:t>
            </a:r>
            <a:r>
              <a:rPr lang="en-US" sz="1400" dirty="0" smtClean="0"/>
              <a:t>2015</a:t>
            </a:r>
            <a:r>
              <a:rPr lang="hu-HU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Mamaia</a:t>
            </a:r>
            <a:r>
              <a:rPr lang="en-US" sz="1400" dirty="0"/>
              <a:t>, ROMANIA</a:t>
            </a:r>
          </a:p>
        </p:txBody>
      </p:sp>
      <p:cxnSp>
        <p:nvCxnSpPr>
          <p:cNvPr id="18" name="Egyenes összekötő 17"/>
          <p:cNvCxnSpPr/>
          <p:nvPr/>
        </p:nvCxnSpPr>
        <p:spPr>
          <a:xfrm>
            <a:off x="0" y="6334780"/>
            <a:ext cx="630019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0" y="6237312"/>
            <a:ext cx="74523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04" y="6362914"/>
            <a:ext cx="365761" cy="411481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53128" y="6413480"/>
            <a:ext cx="449560" cy="36581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pSp>
        <p:nvGrpSpPr>
          <p:cNvPr id="22" name="Csoportba foglalás 21"/>
          <p:cNvGrpSpPr/>
          <p:nvPr/>
        </p:nvGrpSpPr>
        <p:grpSpPr>
          <a:xfrm>
            <a:off x="18507" y="65112"/>
            <a:ext cx="4857784" cy="6172200"/>
            <a:chOff x="214282" y="357166"/>
            <a:chExt cx="4857784" cy="61722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357166"/>
              <a:ext cx="3600450" cy="617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Ellipszis 23"/>
            <p:cNvSpPr/>
            <p:nvPr/>
          </p:nvSpPr>
          <p:spPr>
            <a:xfrm>
              <a:off x="1714480" y="3143248"/>
              <a:ext cx="285752" cy="285752"/>
            </a:xfrm>
            <a:prstGeom prst="ellipse">
              <a:avLst/>
            </a:prstGeom>
            <a:gradFill flip="none"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gyenes összekötő 24"/>
            <p:cNvCxnSpPr>
              <a:endCxn id="27" idx="0"/>
            </p:cNvCxnSpPr>
            <p:nvPr/>
          </p:nvCxnSpPr>
          <p:spPr>
            <a:xfrm>
              <a:off x="2928926" y="3500438"/>
              <a:ext cx="1928826" cy="15716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2928926" y="3500438"/>
              <a:ext cx="1071570" cy="2857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zis 26"/>
            <p:cNvSpPr/>
            <p:nvPr/>
          </p:nvSpPr>
          <p:spPr>
            <a:xfrm>
              <a:off x="4643438" y="5072074"/>
              <a:ext cx="428628" cy="142876"/>
            </a:xfrm>
            <a:prstGeom prst="ellipse">
              <a:avLst/>
            </a:prstGeom>
            <a:solidFill>
              <a:srgbClr val="00B050"/>
            </a:solidFill>
            <a:scene3d>
              <a:camera prst="isometricOffAxis2Top"/>
              <a:lightRig rig="threePt" dir="t">
                <a:rot lat="0" lon="0" rev="5400000"/>
              </a:lightRig>
            </a:scene3d>
            <a:sp3d extrusionH="222250" contourW="12700">
              <a:contourClr>
                <a:srgbClr val="00B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Egyenes összekötő 27"/>
            <p:cNvCxnSpPr/>
            <p:nvPr/>
          </p:nvCxnSpPr>
          <p:spPr>
            <a:xfrm>
              <a:off x="2571736" y="4214818"/>
              <a:ext cx="1285884" cy="10715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28"/>
            <p:cNvCxnSpPr/>
            <p:nvPr/>
          </p:nvCxnSpPr>
          <p:spPr>
            <a:xfrm>
              <a:off x="2000232" y="4714884"/>
              <a:ext cx="1285884" cy="10715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29"/>
            <p:cNvCxnSpPr/>
            <p:nvPr/>
          </p:nvCxnSpPr>
          <p:spPr>
            <a:xfrm>
              <a:off x="2786050" y="2571744"/>
              <a:ext cx="1643074" cy="13573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30"/>
            <p:cNvCxnSpPr/>
            <p:nvPr/>
          </p:nvCxnSpPr>
          <p:spPr>
            <a:xfrm>
              <a:off x="1500166" y="785794"/>
              <a:ext cx="2714644" cy="22145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Szövegdoboz 31"/>
            <p:cNvSpPr txBox="1"/>
            <p:nvPr/>
          </p:nvSpPr>
          <p:spPr>
            <a:xfrm>
              <a:off x="3857620" y="3214686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IMF</a:t>
              </a:r>
              <a:endParaRPr lang="en-US" dirty="0"/>
            </a:p>
          </p:txBody>
        </p:sp>
        <p:sp>
          <p:nvSpPr>
            <p:cNvPr id="33" name="Ív 32"/>
            <p:cNvSpPr/>
            <p:nvPr/>
          </p:nvSpPr>
          <p:spPr>
            <a:xfrm>
              <a:off x="2643174" y="3429000"/>
              <a:ext cx="1214446" cy="642942"/>
            </a:xfrm>
            <a:prstGeom prst="arc">
              <a:avLst>
                <a:gd name="adj1" fmla="val 20661138"/>
                <a:gd name="adj2" fmla="val 35651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3714744" y="385762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 smtClean="0">
                  <a:latin typeface="Symbol" pitchFamily="18" charset="2"/>
                  <a:sym typeface="Symbol"/>
                </a:rPr>
                <a:t></a:t>
              </a:r>
              <a:r>
                <a:rPr lang="hu-HU" sz="1600" b="1" dirty="0" err="1" smtClean="0"/>
                <a:t>Bn</a:t>
              </a:r>
              <a:endParaRPr lang="en-US" b="1" dirty="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3857620" y="450057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smtClean="0"/>
                <a:t>d</a:t>
              </a:r>
              <a:endParaRPr lang="en-US" b="1" dirty="0"/>
            </a:p>
          </p:txBody>
        </p:sp>
      </p:grpSp>
      <p:sp>
        <p:nvSpPr>
          <p:cNvPr id="36" name="Szövegdoboz 35"/>
          <p:cNvSpPr txBox="1"/>
          <p:nvPr/>
        </p:nvSpPr>
        <p:spPr>
          <a:xfrm>
            <a:off x="3733000" y="1370196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" pitchFamily="18" charset="0"/>
              </a:rPr>
              <a:t>Bow</a:t>
            </a:r>
            <a:r>
              <a:rPr lang="en-US" sz="2400" b="1" dirty="0" smtClean="0">
                <a:latin typeface="Century" pitchFamily="18" charset="0"/>
              </a:rPr>
              <a:t> shock model: Farris et al., 1995</a:t>
            </a:r>
            <a:endParaRPr lang="en-US" sz="2400" b="1" dirty="0">
              <a:latin typeface="Century" pitchFamily="18" charset="0"/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5430788" y="2091635"/>
            <a:ext cx="35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" pitchFamily="18" charset="0"/>
              </a:rPr>
              <a:t>Model parameters (SW bulk velocity, proton density, MA number) have been obtained from Cluster CIS_HIA instrument </a:t>
            </a:r>
            <a:r>
              <a:rPr lang="en-US" dirty="0" smtClean="0">
                <a:latin typeface="Century" pitchFamily="18" charset="0"/>
              </a:rPr>
              <a:t>records </a:t>
            </a:r>
            <a:r>
              <a:rPr lang="en-US" dirty="0" smtClean="0">
                <a:latin typeface="Century" pitchFamily="18" charset="0"/>
              </a:rPr>
              <a:t>or optionally from OMNI2 database</a:t>
            </a:r>
            <a:endParaRPr lang="en-US" dirty="0">
              <a:latin typeface="Century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3088" y="-1171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/>
              <a:t>Data </a:t>
            </a:r>
            <a:r>
              <a:rPr lang="hu-HU" sz="2800" b="1" dirty="0" err="1" smtClean="0"/>
              <a:t>selection</a:t>
            </a:r>
            <a:endParaRPr lang="en-US" sz="2800" b="1" dirty="0"/>
          </a:p>
        </p:txBody>
      </p:sp>
      <p:sp>
        <p:nvSpPr>
          <p:cNvPr id="3" name="Ív 2"/>
          <p:cNvSpPr/>
          <p:nvPr/>
        </p:nvSpPr>
        <p:spPr>
          <a:xfrm>
            <a:off x="3090341" y="4747920"/>
            <a:ext cx="1561944" cy="746479"/>
          </a:xfrm>
          <a:prstGeom prst="arc">
            <a:avLst>
              <a:gd name="adj1" fmla="val 90822"/>
              <a:gd name="adj2" fmla="val 9594783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zis 4"/>
          <p:cNvSpPr/>
          <p:nvPr/>
        </p:nvSpPr>
        <p:spPr>
          <a:xfrm>
            <a:off x="3525666" y="5446309"/>
            <a:ext cx="96182" cy="9618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zis 38"/>
          <p:cNvSpPr/>
          <p:nvPr/>
        </p:nvSpPr>
        <p:spPr>
          <a:xfrm>
            <a:off x="4458595" y="5319425"/>
            <a:ext cx="96182" cy="9618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zis 40"/>
          <p:cNvSpPr/>
          <p:nvPr/>
        </p:nvSpPr>
        <p:spPr>
          <a:xfrm>
            <a:off x="4048506" y="5446308"/>
            <a:ext cx="96182" cy="9618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1262</Words>
  <Application>Microsoft Office PowerPoint</Application>
  <PresentationFormat>Diavetítés a képernyőre (4:3 oldalarány)</PresentationFormat>
  <Paragraphs>162</Paragraphs>
  <Slides>21</Slides>
  <Notes>21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Spatial and temporal monitoring of the intermittent dynamics in the terrestrial foreshock</vt:lpstr>
      <vt:lpstr>Outline</vt:lpstr>
      <vt:lpstr>Basic dynamics of the terrestrial foreshock</vt:lpstr>
      <vt:lpstr>Magnetic field spectra in the foreshock</vt:lpstr>
      <vt:lpstr>Basic properties of the waves in the Q|| foreshock</vt:lpstr>
      <vt:lpstr>Upstream wave related geomagnetic pulsations</vt:lpstr>
      <vt:lpstr>Upstream wave related geomagnetic pulsations</vt:lpstr>
      <vt:lpstr>Aims, data, methodology</vt:lpstr>
      <vt:lpstr>Data selection</vt:lpstr>
      <vt:lpstr>PDF analysis of temporal increments</vt:lpstr>
      <vt:lpstr>Study of intermittency in spatial scale</vt:lpstr>
      <vt:lpstr>Sliding window PDF analysis</vt:lpstr>
      <vt:lpstr>Mean flatness in terms of temporal and spatial scales </vt:lpstr>
      <vt:lpstr>Referencing of the temporal intermittency to space</vt:lpstr>
      <vt:lpstr>Reference frame of the  observattions</vt:lpstr>
      <vt:lpstr>„Map” of intermittency in the foreshock</vt:lpstr>
      <vt:lpstr>„Map” of intermittency in the foreshock</vt:lpstr>
      <vt:lpstr>Investigation of turbulent noise in wavy environment – Synthetic analysis</vt:lpstr>
      <vt:lpstr>„Map” of intermittency in the foreshock</vt:lpstr>
      <vt:lpstr>Mean flatness vs. Solar wind parameters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intermittent dynamics in the terrestrial  foreshock using the Cluster spacecraft records</dc:title>
  <dc:creator>Péter</dc:creator>
  <cp:lastModifiedBy>Kovács Péter</cp:lastModifiedBy>
  <cp:revision>95</cp:revision>
  <dcterms:created xsi:type="dcterms:W3CDTF">2014-04-26T17:57:15Z</dcterms:created>
  <dcterms:modified xsi:type="dcterms:W3CDTF">2015-09-07T11:52:33Z</dcterms:modified>
</cp:coreProperties>
</file>