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306" r:id="rId3"/>
    <p:sldId id="307" r:id="rId4"/>
    <p:sldId id="318" r:id="rId5"/>
    <p:sldId id="317" r:id="rId6"/>
    <p:sldId id="325" r:id="rId7"/>
    <p:sldId id="323" r:id="rId8"/>
    <p:sldId id="301" r:id="rId9"/>
    <p:sldId id="303" r:id="rId10"/>
    <p:sldId id="310" r:id="rId11"/>
    <p:sldId id="326" r:id="rId12"/>
    <p:sldId id="293" r:id="rId13"/>
    <p:sldId id="305" r:id="rId14"/>
    <p:sldId id="319" r:id="rId15"/>
    <p:sldId id="287" r:id="rId16"/>
    <p:sldId id="262" r:id="rId17"/>
    <p:sldId id="270" r:id="rId18"/>
    <p:sldId id="332" r:id="rId19"/>
    <p:sldId id="267" r:id="rId20"/>
    <p:sldId id="265" r:id="rId21"/>
    <p:sldId id="273" r:id="rId22"/>
    <p:sldId id="288" r:id="rId23"/>
    <p:sldId id="327" r:id="rId24"/>
    <p:sldId id="329" r:id="rId25"/>
    <p:sldId id="320" r:id="rId26"/>
    <p:sldId id="314" r:id="rId27"/>
    <p:sldId id="285" r:id="rId28"/>
    <p:sldId id="304" r:id="rId29"/>
    <p:sldId id="331" r:id="rId30"/>
    <p:sldId id="330" r:id="rId31"/>
    <p:sldId id="328" r:id="rId32"/>
    <p:sldId id="321" r:id="rId33"/>
    <p:sldId id="313" r:id="rId34"/>
    <p:sldId id="296" r:id="rId35"/>
    <p:sldId id="297" r:id="rId36"/>
    <p:sldId id="298" r:id="rId37"/>
    <p:sldId id="299" r:id="rId38"/>
    <p:sldId id="315" r:id="rId39"/>
    <p:sldId id="289" r:id="rId40"/>
  </p:sldIdLst>
  <p:sldSz cx="9144000" cy="6858000" type="screen4x3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7249AEB-2052-48B1-BF8C-3429229EA28A}" type="datetimeFigureOut">
              <a:rPr kumimoji="1" lang="ja-JP" altLang="en-US" smtClean="0"/>
              <a:t>2015/9/12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76B0C50-1B34-47C7-8955-B9B7D49740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257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5FF5B1-30DE-454F-B085-6145409CE500}" type="slidenum">
              <a:rPr lang="ja-JP" altLang="en-US"/>
              <a:pPr/>
              <a:t>4</a:t>
            </a:fld>
            <a:endParaRPr lang="en-US" altLang="ja-JP" dirty="0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07301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804763" indent="-309524" defTabSz="107301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238098" indent="-247620" defTabSz="107301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733337" indent="-247620" defTabSz="107301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228576" indent="-247620" defTabSz="1073018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723815" indent="-247620" defTabSz="107301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219054" indent="-247620" defTabSz="107301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714293" indent="-247620" defTabSz="107301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4209532" indent="-247620" defTabSz="1073018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8F32164A-4EAC-4A80-B681-0A514BB23640}" type="slidenum">
              <a:rPr lang="ja-JP" altLang="en-US" sz="1400">
                <a:latin typeface="Times New Roman" pitchFamily="18" charset="0"/>
              </a:rPr>
              <a:pPr eaLnBrk="1" hangingPunct="1"/>
              <a:t>7</a:t>
            </a:fld>
            <a:endParaRPr lang="en-US" altLang="ja-JP" sz="1400">
              <a:latin typeface="Times New Roman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086340-AE6B-4122-A4D0-AF995B8A5589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516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2015/9/12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2015/9/12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2015/9/12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ED376B4-FB9A-4186-AA95-396FF7991AD8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14241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2015/9/12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2015/9/12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2015/9/12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2015/9/12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2015/9/12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2015/9/12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2015/9/12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2015/9/12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t>2015/9/12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7" Type="http://schemas.openxmlformats.org/officeDocument/2006/relationships/image" Target="../media/image15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7" Type="http://schemas.openxmlformats.org/officeDocument/2006/relationships/image" Target="../media/image18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hase\study\presents\IUGG\IUGG15_reprev\IUGG15presen\IUGG15_hase\surface_movie_wmv.wmv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9512" y="1036767"/>
            <a:ext cx="8784976" cy="1446550"/>
          </a:xfrm>
        </p:spPr>
        <p:txBody>
          <a:bodyPr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 of turbulence in Earth’s magnetosphere</a:t>
            </a:r>
            <a:endParaRPr kumimoji="1" lang="ja-JP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51520" y="3243285"/>
            <a:ext cx="8640960" cy="3391698"/>
          </a:xfrm>
        </p:spPr>
        <p:txBody>
          <a:bodyPr>
            <a:spAutoFit/>
          </a:bodyPr>
          <a:lstStyle/>
          <a:p>
            <a:r>
              <a:rPr kumimoji="1" lang="en-US" altLang="ja-JP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Hasegawa</a:t>
            </a:r>
            <a:r>
              <a:rPr kumimoji="1" lang="en-US" altLang="ja-JP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(ISAS/JAXA),  T. K. M. Nakamura (IWF, Graz),  M. Hoshino (U. of Tokyo),  I. Shinohara (ISAS/JAXA),  &amp;  T. Nagai (Tokyo Inst. Tech.)</a:t>
            </a:r>
          </a:p>
          <a:p>
            <a:endParaRPr lang="en-US" altLang="ja-JP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Workshop and School on solar system plasma turbulence, intermittency and multifractals (6-13 Sep. 2015)</a:t>
            </a:r>
          </a:p>
        </p:txBody>
      </p:sp>
    </p:spTree>
    <p:extLst>
      <p:ext uri="{BB962C8B-B14F-4D97-AF65-F5344CB8AC3E}">
        <p14:creationId xmlns:p14="http://schemas.microsoft.com/office/powerpoint/2010/main" val="182665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3483995"/>
            <a:ext cx="3416245" cy="321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3133725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79512" y="188640"/>
            <a:ext cx="87849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r>
              <a:rPr lang="en-US" altLang="ja-JP" sz="4000" dirty="0" smtClean="0">
                <a:solidFill>
                  <a:srgbClr val="0000FF"/>
                </a:solidFill>
                <a:latin typeface="Arial" pitchFamily="34" charset="0"/>
              </a:rPr>
              <a:t>Dawn-dusk asymmetry</a:t>
            </a:r>
            <a:endParaRPr lang="en-US" altLang="ja-JP" sz="4000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115616" y="5301208"/>
            <a:ext cx="19223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Lin+ (JGR14)</a:t>
            </a:r>
            <a:endParaRPr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419872" y="908720"/>
            <a:ext cx="5544616" cy="252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ja-JP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Occurrence of KH vortices: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No clear dawn-dusk asymmetry behind the terminator.</a:t>
            </a:r>
          </a:p>
          <a:p>
            <a:pPr eaLnBrk="1" hangingPunct="1"/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Dayside events occur more frequently at dusk. </a:t>
            </a: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(Taylor+, AG12)</a:t>
            </a:r>
            <a:r>
              <a:rPr lang="en-US" altLang="ja-JP" sz="2400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But, the PS density is higher at dawn.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779912" y="5517232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Northward IMF plasma sheet 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(Wing+, JGR05)</a:t>
            </a:r>
            <a:endParaRPr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419872" y="3933056"/>
            <a:ext cx="2664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l"/>
            <a:r>
              <a:rPr lang="en-US" altLang="ja-JP" sz="2400" dirty="0" smtClean="0">
                <a:solidFill>
                  <a:srgbClr val="0000FF"/>
                </a:solidFill>
                <a:latin typeface="Arial" pitchFamily="34" charset="0"/>
              </a:rPr>
              <a:t>Weak role of KHI in the SW entry?</a:t>
            </a:r>
            <a:endParaRPr lang="en-US" altLang="ja-JP" sz="2400" dirty="0">
              <a:solidFill>
                <a:srgbClr val="0000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67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/>
          <p:cNvGrpSpPr/>
          <p:nvPr/>
        </p:nvGrpSpPr>
        <p:grpSpPr>
          <a:xfrm>
            <a:off x="4465762" y="980728"/>
            <a:ext cx="4494848" cy="3960440"/>
            <a:chOff x="4878263" y="980728"/>
            <a:chExt cx="4086225" cy="3600400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6647" y="980728"/>
              <a:ext cx="3933825" cy="318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8263" y="4200128"/>
              <a:ext cx="4086225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66936"/>
            <a:ext cx="42862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6084168" y="6222503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(Chaston+, PRL07)</a:t>
            </a:r>
            <a:endParaRPr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79512" y="188640"/>
            <a:ext cx="87849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r>
              <a:rPr lang="en-US" altLang="ja-JP" sz="4000" dirty="0" smtClean="0">
                <a:solidFill>
                  <a:srgbClr val="0000FF"/>
                </a:solidFill>
                <a:latin typeface="Arial" pitchFamily="34" charset="0"/>
              </a:rPr>
              <a:t>Kinetic Alfven wave turbulence in KHI</a:t>
            </a:r>
            <a:endParaRPr lang="en-US" altLang="ja-JP" sz="4000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211960" y="5229200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←</a:t>
            </a:r>
            <a:r>
              <a:rPr kumimoji="1"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parallel heating by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KAWs?</a:t>
            </a:r>
            <a:endParaRPr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7164288" y="1628800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787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84" y="3798143"/>
            <a:ext cx="40005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50" y="836712"/>
            <a:ext cx="43053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4818"/>
            <a:ext cx="397192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771800" y="393305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Daughton+, PoP14</a:t>
            </a:r>
            <a:endParaRPr kumimoji="1"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23528" y="3153162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PIC simulation of 3-D vortex induced reconnection for m</a:t>
            </a:r>
            <a:r>
              <a:rPr kumimoji="1" lang="en-US" altLang="ja-JP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/m</a:t>
            </a:r>
            <a:r>
              <a:rPr kumimoji="1" lang="en-US" altLang="ja-JP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= 25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79512" y="188640"/>
            <a:ext cx="87849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r>
              <a:rPr lang="en-US" altLang="ja-JP" sz="4000" dirty="0" smtClean="0">
                <a:solidFill>
                  <a:srgbClr val="0000FF"/>
                </a:solidFill>
                <a:latin typeface="Arial" pitchFamily="34" charset="0"/>
              </a:rPr>
              <a:t>Vortex induced reconnection</a:t>
            </a:r>
            <a:endParaRPr lang="en-US" altLang="ja-JP" sz="4000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80112" y="5402898"/>
            <a:ext cx="2205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PIC simulation of 3-D reconnection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for m</a:t>
            </a:r>
            <a:r>
              <a:rPr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/m</a:t>
            </a:r>
            <a:r>
              <a:rPr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572000" y="908720"/>
            <a:ext cx="4392488" cy="252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Spectral index is different from </a:t>
            </a:r>
            <a:r>
              <a:rPr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Chaston’s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result.</a:t>
            </a:r>
          </a:p>
          <a:p>
            <a:pPr eaLnBrk="1" hangingPunct="1"/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But why?</a:t>
            </a: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KAWs vs reconnection, or</a:t>
            </a:r>
          </a:p>
          <a:p>
            <a:pPr marL="0" indent="0" eaLnBrk="1" hangingPunct="1">
              <a:buNone/>
            </a:pP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observation (asymmetric) vs simulation (symmetric)???</a:t>
            </a:r>
          </a:p>
        </p:txBody>
      </p:sp>
    </p:spTree>
    <p:extLst>
      <p:ext uri="{BB962C8B-B14F-4D97-AF65-F5344CB8AC3E}">
        <p14:creationId xmlns:p14="http://schemas.microsoft.com/office/powerpoint/2010/main" val="166176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213" y="1018778"/>
            <a:ext cx="296227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80678"/>
            <a:ext cx="29622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96" y="1018778"/>
            <a:ext cx="29337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3039771" y="3838178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Merkin</a:t>
            </a:r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+, JGR13</a:t>
            </a:r>
            <a:endParaRPr kumimoji="1"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67207" y="231612"/>
            <a:ext cx="88239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4000" dirty="0" smtClean="0">
                <a:solidFill>
                  <a:srgbClr val="0000FF"/>
                </a:solidFill>
                <a:latin typeface="Arial" charset="0"/>
              </a:rPr>
              <a:t>KH vortices in the inner &amp; outer layers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9512" y="4747093"/>
            <a:ext cx="8784976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ja-JP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Not clear if double-layered KH vortices exist in reality. </a:t>
            </a:r>
          </a:p>
          <a:p>
            <a:pPr eaLnBrk="1" hangingPunct="1"/>
            <a:r>
              <a:rPr lang="en-US" altLang="ja-JP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If present, what role does the interaction between the two layers play in turbulence evolution?</a:t>
            </a:r>
          </a:p>
        </p:txBody>
      </p:sp>
    </p:spTree>
    <p:extLst>
      <p:ext uri="{BB962C8B-B14F-4D97-AF65-F5344CB8AC3E}">
        <p14:creationId xmlns:p14="http://schemas.microsoft.com/office/powerpoint/2010/main" val="263983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17626"/>
            <a:ext cx="5976664" cy="443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1520" y="4508769"/>
            <a:ext cx="8640960" cy="216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None/>
            </a:pP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Complexities</a:t>
            </a: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Transient</a:t>
            </a:r>
            <a:endParaRPr lang="en-US" altLang="ja-JP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Finite dawn-dusk extent of fast flows (2-3 Re: 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Nakamura+, GRL04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), so turbulence may be excited at BBF flanks too.</a:t>
            </a:r>
          </a:p>
          <a:p>
            <a:pPr eaLnBrk="1" hangingPunct="1"/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Finite thickness of the plasma sheet/fast flows (order 1 Re).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395536" y="1325241"/>
            <a:ext cx="2355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Voros</a:t>
            </a:r>
            <a:r>
              <a:rPr lang="en-US" altLang="ja-JP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+, NPG07)</a:t>
            </a:r>
            <a:endParaRPr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8784976" cy="707886"/>
          </a:xfrm>
          <a:noFill/>
        </p:spPr>
        <p:txBody>
          <a:bodyPr wrap="square">
            <a:spAutoFit/>
          </a:bodyPr>
          <a:lstStyle/>
          <a:p>
            <a:r>
              <a:rPr lang="en-US" altLang="ja-JP" sz="4000" dirty="0" smtClean="0">
                <a:solidFill>
                  <a:srgbClr val="0000FF"/>
                </a:solidFill>
                <a:latin typeface="Arial" pitchFamily="34" charset="0"/>
              </a:rPr>
              <a:t>Bursty Bulk Flows (BBFs)</a:t>
            </a:r>
            <a:endParaRPr lang="en-US" altLang="ja-JP" sz="4000" dirty="0">
              <a:solidFill>
                <a:srgbClr val="0000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81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28800"/>
            <a:ext cx="4968552" cy="4984006"/>
          </a:xfrm>
          <a:prstGeom prst="rect">
            <a:avLst/>
          </a:prstGeom>
          <a:noFill/>
          <a:ln w="317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1323439"/>
          </a:xfrm>
        </p:spPr>
        <p:txBody>
          <a:bodyPr wrap="square">
            <a:spAutoFit/>
          </a:bodyPr>
          <a:lstStyle/>
          <a:p>
            <a:r>
              <a:rPr lang="en-US" altLang="ja-JP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Geotail observations of quasi-continuous </a:t>
            </a:r>
            <a:r>
              <a:rPr lang="en-US" altLang="ja-JP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reconnection jet in the tail</a:t>
            </a:r>
            <a:endParaRPr kumimoji="1" lang="ja-JP" alt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139952" y="2636912"/>
            <a:ext cx="2416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Geotail@</a:t>
            </a:r>
            <a:r>
              <a:rPr lang="en-US" altLang="ja-JP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26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pre-midnight</a:t>
            </a:r>
          </a:p>
        </p:txBody>
      </p:sp>
    </p:spTree>
    <p:extLst>
      <p:ext uri="{BB962C8B-B14F-4D97-AF65-F5344CB8AC3E}">
        <p14:creationId xmlns:p14="http://schemas.microsoft.com/office/powerpoint/2010/main" val="197600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70" y="116632"/>
            <a:ext cx="8456830" cy="619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 rot="16200000">
            <a:off x="-1064659" y="1464749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Solar Wind (</a:t>
            </a:r>
            <a:r>
              <a:rPr kumimoji="1" lang="en-US" altLang="ja-JP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data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 rot="16200000">
            <a:off x="-462978" y="4535476"/>
            <a:ext cx="1604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Geotail data</a:t>
            </a:r>
            <a:endParaRPr kumimoji="1" lang="ja-JP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左中かっこ 1"/>
          <p:cNvSpPr/>
          <p:nvPr/>
        </p:nvSpPr>
        <p:spPr>
          <a:xfrm>
            <a:off x="483513" y="2957106"/>
            <a:ext cx="200055" cy="3136191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左中かっこ 11"/>
          <p:cNvSpPr/>
          <p:nvPr/>
        </p:nvSpPr>
        <p:spPr>
          <a:xfrm>
            <a:off x="467544" y="404664"/>
            <a:ext cx="200055" cy="252028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711306" y="1311151"/>
            <a:ext cx="2364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Vsw</a:t>
            </a:r>
            <a:r>
              <a:rPr kumimoji="1" lang="en-US" altLang="ja-JP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350 km/s</a:t>
            </a:r>
            <a:endParaRPr kumimoji="1" lang="ja-JP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59079" y="908720"/>
            <a:ext cx="2225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IMF </a:t>
            </a:r>
            <a:r>
              <a:rPr kumimoji="1" lang="en-US" altLang="ja-JP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Bz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-5 </a:t>
            </a:r>
            <a:r>
              <a:rPr kumimoji="1" lang="en-US" altLang="ja-JP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endParaRPr kumimoji="1" lang="ja-JP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左中かっこ 15"/>
          <p:cNvSpPr/>
          <p:nvPr/>
        </p:nvSpPr>
        <p:spPr>
          <a:xfrm rot="16200000" flipH="1">
            <a:off x="5040052" y="3969062"/>
            <a:ext cx="144017" cy="3096342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91857" y="5085184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hours</a:t>
            </a:r>
            <a:endParaRPr kumimoji="1" lang="ja-JP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39441" y="6279703"/>
            <a:ext cx="8897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Quasi-continuous earthward jet with dawn-dusk extent &gt;3 R</a:t>
            </a:r>
            <a:r>
              <a:rPr lang="en-US" altLang="ja-JP" sz="2400" baseline="-25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ja-JP" sz="2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24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259632" y="1671191"/>
            <a:ext cx="4483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Quasi-steady, moderate driving</a:t>
            </a:r>
            <a:endParaRPr kumimoji="1" lang="ja-JP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285875" y="2276872"/>
            <a:ext cx="4483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SW dynamic pressure ~2 </a:t>
            </a:r>
            <a:r>
              <a:rPr kumimoji="1"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nPa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63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190381"/>
            <a:ext cx="8784976" cy="646331"/>
          </a:xfrm>
        </p:spPr>
        <p:txBody>
          <a:bodyPr>
            <a:spAutoFit/>
          </a:bodyPr>
          <a:lstStyle/>
          <a:p>
            <a:r>
              <a:rPr kumimoji="1" lang="en-US" altLang="ja-JP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Steady magnetospheric convection (SMC)</a:t>
            </a:r>
            <a:endParaRPr kumimoji="1" lang="ja-JP" alt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5536" y="5838363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“Globally” quasi-steady magnetospheric conditions: Ideal for studying fundamental dynamics of the tail current sheet.</a:t>
            </a:r>
            <a:endParaRPr kumimoji="1" lang="ja-JP" altLang="en-US" sz="24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3" y="942950"/>
            <a:ext cx="5547376" cy="356617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1907704" y="1147314"/>
            <a:ext cx="1152128" cy="2929758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156176" y="4581128"/>
            <a:ext cx="288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SuperDARN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convection map from </a:t>
            </a:r>
            <a:r>
              <a:rPr kumimoji="1" lang="en-US" altLang="ja-JP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VirginiaTech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(http://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vt.superdarn.org)</a:t>
            </a:r>
            <a:endParaRPr kumimoji="1" lang="en-US" altLang="ja-JP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38" y="930556"/>
            <a:ext cx="3610421" cy="3578564"/>
          </a:xfrm>
          <a:prstGeom prst="rect">
            <a:avLst/>
          </a:prstGeom>
        </p:spPr>
      </p:pic>
      <p:sp>
        <p:nvSpPr>
          <p:cNvPr id="1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7522" y="4509120"/>
            <a:ext cx="5724638" cy="1077218"/>
          </a:xfrm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AE roughly constant, with no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(or only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weak) 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substorm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activities.</a:t>
            </a:r>
          </a:p>
          <a:p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Quasi-steady two cell ionospheric convection.</a:t>
            </a:r>
          </a:p>
        </p:txBody>
      </p:sp>
    </p:spTree>
    <p:extLst>
      <p:ext uri="{BB962C8B-B14F-4D97-AF65-F5344CB8AC3E}">
        <p14:creationId xmlns:p14="http://schemas.microsoft.com/office/powerpoint/2010/main" val="16282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4641870" cy="5370984"/>
          </a:xfrm>
          <a:prstGeom prst="rect">
            <a:avLst/>
          </a:prstGeom>
        </p:spPr>
      </p:pic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179512" y="216224"/>
            <a:ext cx="8784976" cy="707886"/>
          </a:xfrm>
        </p:spPr>
        <p:txBody>
          <a:bodyPr wrap="square">
            <a:spAutoFit/>
          </a:bodyPr>
          <a:lstStyle/>
          <a:p>
            <a:r>
              <a:rPr lang="en-US" altLang="ja-JP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Flapping of the tail current sheet</a:t>
            </a:r>
            <a:endParaRPr kumimoji="1" lang="ja-JP" alt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16017" y="937171"/>
            <a:ext cx="4248472" cy="4598182"/>
          </a:xfr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Quasi-periodic </a:t>
            </a:r>
            <a:r>
              <a:rPr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Bx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oscillations</a:t>
            </a:r>
            <a:endParaRPr lang="en-US" altLang="ja-JP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Period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~3 min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Embedded in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fast earthward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</a:p>
          <a:p>
            <a:pPr marL="0" indent="0">
              <a:buNone/>
            </a:pPr>
            <a:r>
              <a:rPr lang="en-US" altLang="ja-JP" sz="2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to constrain mechanism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 the propagation </a:t>
            </a:r>
            <a:r>
              <a:rPr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flankward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or earthward?</a:t>
            </a:r>
          </a:p>
          <a:p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Wave length/amplitude?</a:t>
            </a:r>
          </a:p>
          <a:p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free energy?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004048" y="6269250"/>
            <a:ext cx="3895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Geotail@</a:t>
            </a:r>
            <a:r>
              <a:rPr lang="en-US" altLang="ja-JP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26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pre-midnight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87536" y="2812866"/>
            <a:ext cx="2128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Reconnection jet</a:t>
            </a:r>
          </a:p>
        </p:txBody>
      </p:sp>
      <p:sp>
        <p:nvSpPr>
          <p:cNvPr id="10" name="左中かっこ 9"/>
          <p:cNvSpPr/>
          <p:nvPr/>
        </p:nvSpPr>
        <p:spPr>
          <a:xfrm rot="16200000">
            <a:off x="2654138" y="4413101"/>
            <a:ext cx="146149" cy="3879355"/>
          </a:xfrm>
          <a:prstGeom prst="leftBrac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67224" y="6279703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 hours</a:t>
            </a:r>
            <a:endParaRPr kumimoji="1" lang="ja-JP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39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 txBox="1">
            <a:spLocks/>
          </p:cNvSpPr>
          <p:nvPr/>
        </p:nvSpPr>
        <p:spPr>
          <a:xfrm>
            <a:off x="179512" y="188640"/>
            <a:ext cx="8784976" cy="70788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 mechanism of CS flapping</a:t>
            </a:r>
            <a:endParaRPr lang="ja-JP" alt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868" y="4581128"/>
            <a:ext cx="616362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251520" y="4725144"/>
            <a:ext cx="2238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Erkaev</a:t>
            </a:r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+, JGR09</a:t>
            </a:r>
            <a:endParaRPr kumimoji="1"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3180425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81" y="836712"/>
            <a:ext cx="2859583" cy="199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395536" y="879103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in dawn-dusk dir.?</a:t>
            </a:r>
            <a:endParaRPr kumimoji="1" lang="ja-JP" alt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79513" y="5877272"/>
            <a:ext cx="2880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Hoshino &amp; </a:t>
            </a:r>
            <a:r>
              <a:rPr kumimoji="1" lang="en-US" altLang="ja-JP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Higashimori</a:t>
            </a:r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JGR15</a:t>
            </a:r>
            <a:endParaRPr kumimoji="1"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059833" y="1700808"/>
            <a:ext cx="1656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kink-mode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915816" y="292494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sausage-mode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004048" y="2348880"/>
            <a:ext cx="3456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 source propagating earthward?</a:t>
            </a:r>
            <a:endParaRPr kumimoji="1" lang="ja-JP" alt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499992" y="3543399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in Sun-Earth dir.?</a:t>
            </a:r>
            <a:endParaRPr kumimoji="1" lang="ja-JP" alt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419872" y="3861048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tearing-mode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932040" y="3861048"/>
            <a:ext cx="2232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Streaming sausage-mode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308304" y="3861048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Streaming kink-mode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87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69441"/>
          </a:xfrm>
        </p:spPr>
        <p:txBody>
          <a:bodyPr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 of turbulence</a:t>
            </a:r>
            <a:endParaRPr kumimoji="1" lang="ja-JP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127558"/>
          </a:xfrm>
        </p:spPr>
        <p:txBody>
          <a:bodyPr>
            <a:spAutoFit/>
          </a:bodyPr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Turbulence generation, or energy injection</a:t>
            </a:r>
          </a:p>
          <a:p>
            <a:pPr lvl="1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Through existing fluctuations, instabilities, shocks, reconnection, or current disruption.</a:t>
            </a:r>
            <a:endParaRPr kumimoji="1"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Cascading (inertial range), or energy transfer </a:t>
            </a:r>
          </a:p>
          <a:p>
            <a:pPr lvl="1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Energy transport in wavenumber and/or configuration space, or energy partitioning</a:t>
            </a:r>
          </a:p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Energy dissipation</a:t>
            </a:r>
          </a:p>
          <a:p>
            <a:pPr lvl="1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Micro-instabilities, wave damping, reconnection</a:t>
            </a:r>
          </a:p>
          <a:p>
            <a:pPr lvl="1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Consequences: particle transport in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real/velocity space (diffusion, heating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, acceleration)</a:t>
            </a:r>
          </a:p>
        </p:txBody>
      </p:sp>
    </p:spTree>
    <p:extLst>
      <p:ext uri="{BB962C8B-B14F-4D97-AF65-F5344CB8AC3E}">
        <p14:creationId xmlns:p14="http://schemas.microsoft.com/office/powerpoint/2010/main" val="11248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601" y="1633565"/>
            <a:ext cx="5535823" cy="381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317300" y="2051556"/>
            <a:ext cx="597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X</a:t>
            </a:r>
            <a:r>
              <a:rPr lang="en-US" altLang="ja-JP" baseline="-25000" dirty="0" smtClean="0">
                <a:solidFill>
                  <a:schemeClr val="bg1"/>
                </a:solidFill>
              </a:rPr>
              <a:t>GSM</a:t>
            </a:r>
            <a:endParaRPr kumimoji="1" lang="ja-JP" altLang="en-US" baseline="-250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410587" y="1835532"/>
            <a:ext cx="597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Y</a:t>
            </a:r>
            <a:r>
              <a:rPr lang="en-US" altLang="ja-JP" baseline="-25000" dirty="0" smtClean="0">
                <a:solidFill>
                  <a:schemeClr val="bg1"/>
                </a:solidFill>
              </a:rPr>
              <a:t>GSM</a:t>
            </a:r>
            <a:endParaRPr kumimoji="1" lang="ja-JP" altLang="en-US" baseline="-25000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109388" y="1907540"/>
            <a:ext cx="597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Z</a:t>
            </a:r>
            <a:r>
              <a:rPr lang="en-US" altLang="ja-JP" baseline="-25000" dirty="0" smtClean="0">
                <a:solidFill>
                  <a:schemeClr val="bg1"/>
                </a:solidFill>
              </a:rPr>
              <a:t>GSM</a:t>
            </a:r>
            <a:endParaRPr kumimoji="1" lang="ja-JP" altLang="en-US" baseline="-25000" dirty="0">
              <a:solidFill>
                <a:schemeClr val="bg1"/>
              </a:solidFill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179512" y="190381"/>
            <a:ext cx="8784976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Grad-Shafranov (GS) reconstruction</a:t>
            </a:r>
            <a:endParaRPr lang="ja-JP" alt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5521322"/>
              </p:ext>
            </p:extLst>
          </p:nvPr>
        </p:nvGraphicFramePr>
        <p:xfrm>
          <a:off x="162372" y="836712"/>
          <a:ext cx="4182964" cy="965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5" name="数式" r:id="rId4" imgW="2145960" imgH="457200" progId="Equation.3">
                  <p:embed/>
                </p:oleObj>
              </mc:Choice>
              <mc:Fallback>
                <p:oleObj name="数式" r:id="rId4" imgW="2145960" imgH="457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372" y="836712"/>
                        <a:ext cx="4182964" cy="9651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251520" y="1772816"/>
            <a:ext cx="23762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 smtClean="0">
                <a:latin typeface="Times New Roman" pitchFamily="18" charset="0"/>
              </a:rPr>
              <a:t>Hau </a:t>
            </a:r>
            <a:r>
              <a:rPr lang="en-US" altLang="ja-JP" dirty="0">
                <a:latin typeface="Times New Roman" pitchFamily="18" charset="0"/>
              </a:rPr>
              <a:t>&amp; Sonnerup, </a:t>
            </a:r>
            <a:r>
              <a:rPr lang="en-US" altLang="ja-JP" dirty="0" smtClean="0">
                <a:latin typeface="Times New Roman" pitchFamily="18" charset="0"/>
              </a:rPr>
              <a:t>JGR99</a:t>
            </a:r>
            <a:endParaRPr lang="en-US" altLang="ja-JP" dirty="0">
              <a:latin typeface="Times New Roman" pitchFamily="18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6419" y="2780928"/>
            <a:ext cx="31608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ja-JP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HT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= (560, -46, -54) km/s</a:t>
            </a:r>
          </a:p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kumimoji="1" lang="en-US" altLang="ja-JP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GS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= (-0.762, -0.451, 0.465): </a:t>
            </a:r>
            <a:r>
              <a:rPr kumimoji="1" lang="en-US" altLang="ja-JP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Earthward &amp; duskward propagation</a:t>
            </a:r>
          </a:p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ja-JP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GS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= (0.126, 0.601, 0.789)</a:t>
            </a:r>
          </a:p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altLang="ja-JP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GS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= (-0.635, 0.660, -0.401)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 rot="16200000">
            <a:off x="7648890" y="2041394"/>
            <a:ext cx="194421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 smtClean="0"/>
              <a:t>Out-of-plane </a:t>
            </a:r>
            <a:r>
              <a:rPr lang="en-US" altLang="ja-JP" i="1" dirty="0" smtClean="0"/>
              <a:t>B</a:t>
            </a:r>
            <a:r>
              <a:rPr lang="en-US" altLang="ja-JP" dirty="0" smtClean="0"/>
              <a:t> comp.</a:t>
            </a:r>
            <a:endParaRPr lang="ja-JP" altLang="en-US" dirty="0"/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4419190" y="1023119"/>
            <a:ext cx="46173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 smtClean="0">
                <a:solidFill>
                  <a:srgbClr val="FF6600"/>
                </a:solidFill>
              </a:rPr>
              <a:t>GS equation </a:t>
            </a:r>
            <a:r>
              <a:rPr lang="en-US" altLang="ja-JP" dirty="0" smtClean="0">
                <a:latin typeface="Times New Roman" pitchFamily="18" charset="0"/>
              </a:rPr>
              <a:t>(</a:t>
            </a:r>
            <a:r>
              <a:rPr lang="en-US" altLang="ja-JP" dirty="0">
                <a:latin typeface="Times New Roman" pitchFamily="18" charset="0"/>
              </a:rPr>
              <a:t>e.g., </a:t>
            </a:r>
            <a:r>
              <a:rPr lang="en-US" altLang="ja-JP" dirty="0" err="1">
                <a:latin typeface="Times New Roman" pitchFamily="18" charset="0"/>
              </a:rPr>
              <a:t>Sturrock</a:t>
            </a:r>
            <a:r>
              <a:rPr lang="en-US" altLang="ja-JP" dirty="0">
                <a:latin typeface="Times New Roman" pitchFamily="18" charset="0"/>
              </a:rPr>
              <a:t>, 1994</a:t>
            </a:r>
            <a:r>
              <a:rPr lang="en-US" altLang="ja-JP" dirty="0" smtClean="0">
                <a:latin typeface="Times New Roman" pitchFamily="18" charset="0"/>
              </a:rPr>
              <a:t>)</a:t>
            </a:r>
            <a:endParaRPr lang="en-US" altLang="ja-JP" dirty="0">
              <a:latin typeface="Times New Roman" pitchFamily="18" charset="0"/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 rot="16200000">
            <a:off x="7930161" y="4039825"/>
            <a:ext cx="13952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 smtClean="0"/>
              <a:t>pressure</a:t>
            </a:r>
            <a:endParaRPr lang="ja-JP" altLang="en-US" dirty="0"/>
          </a:p>
        </p:txBody>
      </p:sp>
      <p:sp>
        <p:nvSpPr>
          <p:cNvPr id="1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77360" y="5301208"/>
            <a:ext cx="6814920" cy="1348061"/>
          </a:xfr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“Kink-mode” waves</a:t>
            </a:r>
          </a:p>
          <a:p>
            <a:r>
              <a:rPr lang="en-US" altLang="ja-JP" sz="2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Roughly “earthward” propagation</a:t>
            </a:r>
          </a:p>
          <a:p>
            <a:r>
              <a:rPr lang="en-US" altLang="ja-JP" sz="2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Wavelength: 10-15 R</a:t>
            </a:r>
            <a:r>
              <a:rPr lang="en-US" altLang="ja-JP" sz="2400" baseline="-25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ja-JP" sz="2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24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Amplitude: 1-2 R</a:t>
            </a:r>
            <a:r>
              <a:rPr lang="en-US" altLang="ja-JP" sz="2400" baseline="-25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7" name="左中かっこ 16"/>
          <p:cNvSpPr/>
          <p:nvPr/>
        </p:nvSpPr>
        <p:spPr>
          <a:xfrm rot="16200000">
            <a:off x="5074341" y="3427283"/>
            <a:ext cx="188893" cy="3702973"/>
          </a:xfrm>
          <a:prstGeom prst="lef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720536" y="5301208"/>
            <a:ext cx="115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~15 R</a:t>
            </a:r>
            <a:r>
              <a:rPr kumimoji="1" lang="en-US" altLang="ja-JP" sz="2400" baseline="-25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kumimoji="1" lang="ja-JP" altLang="en-US" sz="2400" baseline="-25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75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367" y="213990"/>
            <a:ext cx="3877121" cy="648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89" y="2204864"/>
            <a:ext cx="4769841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186489" y="219419"/>
            <a:ext cx="5040560" cy="113877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Kink mode driven by flow &amp; pressure anisotropy</a:t>
            </a:r>
            <a:endParaRPr lang="ja-JP" altLang="en-US" sz="3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7504" y="6279703"/>
            <a:ext cx="4608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Higashimori</a:t>
            </a:r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Hoshino (JGR15)</a:t>
            </a:r>
            <a:endParaRPr kumimoji="1"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80847" y="1373867"/>
            <a:ext cx="42911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2D hybrid simulation of reconnection (lobe </a:t>
            </a:r>
            <a:r>
              <a:rPr lang="en-US" altLang="ja-JP" sz="2400" dirty="0" smtClean="0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=0.18)</a:t>
            </a: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6873146" y="4653136"/>
            <a:ext cx="0" cy="162656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1626649" y="4293096"/>
            <a:ext cx="504056" cy="156546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>
            <a:off x="727684" y="4371369"/>
            <a:ext cx="22671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Kink-mode waves</a:t>
            </a:r>
            <a:endParaRPr lang="en-US" altLang="ja-JP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1763688" y="2956882"/>
            <a:ext cx="2088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Reconnection jet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827584" y="5157192"/>
            <a:ext cx="22671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ja-JP" sz="2400" baseline="-25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||</a:t>
            </a:r>
            <a:r>
              <a:rPr lang="en-US" altLang="ja-JP" sz="2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en-US" altLang="ja-JP" sz="24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Tperp</a:t>
            </a:r>
            <a:endParaRPr lang="en-US" altLang="ja-JP" sz="24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7236297" y="3379639"/>
            <a:ext cx="18001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22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Super-</a:t>
            </a:r>
            <a:r>
              <a:rPr lang="en-US" altLang="ja-JP" sz="22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Alfvenic</a:t>
            </a:r>
            <a:r>
              <a:rPr lang="en-US" altLang="ja-JP" sz="22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flow</a:t>
            </a:r>
            <a:endParaRPr lang="en-US" altLang="ja-JP" sz="2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148064" y="6207695"/>
            <a:ext cx="1656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ja-JP" sz="2400" baseline="-25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||</a:t>
            </a:r>
            <a:r>
              <a:rPr lang="en-US" altLang="ja-JP" sz="2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en-US" altLang="ja-JP" sz="24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Tperp</a:t>
            </a:r>
            <a:endParaRPr lang="en-US" altLang="ja-JP" sz="24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円/楕円 2"/>
          <p:cNvSpPr/>
          <p:nvPr/>
        </p:nvSpPr>
        <p:spPr>
          <a:xfrm>
            <a:off x="5782519" y="4724850"/>
            <a:ext cx="805705" cy="65168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5724128" y="5618857"/>
            <a:ext cx="850479" cy="65168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 rot="16200000">
            <a:off x="4512020" y="1127359"/>
            <a:ext cx="115768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Bx</a:t>
            </a:r>
            <a:r>
              <a:rPr kumimoji="1"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kumimoji="1"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r>
              <a:rPr kumimoji="1"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5568821" y="3429000"/>
            <a:ext cx="13794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2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Firehose unstable</a:t>
            </a:r>
            <a:endParaRPr lang="en-US" altLang="ja-JP" sz="2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58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85419"/>
            <a:ext cx="2771958" cy="224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テキスト ボックス 41"/>
          <p:cNvSpPr txBox="1"/>
          <p:nvPr/>
        </p:nvSpPr>
        <p:spPr>
          <a:xfrm>
            <a:off x="7596336" y="4737338"/>
            <a:ext cx="1224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tension</a:t>
            </a:r>
            <a:endParaRPr kumimoji="1" lang="ja-JP" altLang="en-US" sz="2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正方形/長方形 1"/>
              <p:cNvSpPr/>
              <p:nvPr/>
            </p:nvSpPr>
            <p:spPr>
              <a:xfrm>
                <a:off x="2555776" y="3861048"/>
                <a:ext cx="6552728" cy="929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2400" smtClean="0">
                          <a:latin typeface="Cambria Math"/>
                        </a:rPr>
                        <m:t>ρ</m:t>
                      </m:r>
                      <m:f>
                        <m:fPr>
                          <m:ctrlPr>
                            <a:rPr lang="ja-JP" altLang="ja-JP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ja-JP" sz="2400" i="1">
                              <a:latin typeface="Cambria Math"/>
                            </a:rPr>
                            <m:t>𝜕</m:t>
                          </m:r>
                          <m:r>
                            <a:rPr lang="en-US" altLang="ja-JP" sz="2400" b="1" i="1">
                              <a:latin typeface="Cambria Math"/>
                            </a:rPr>
                            <m:t>𝐕</m:t>
                          </m:r>
                        </m:num>
                        <m:den>
                          <m:r>
                            <a:rPr lang="en-US" altLang="ja-JP" sz="2400" i="1">
                              <a:latin typeface="Cambria Math"/>
                            </a:rPr>
                            <m:t>𝜕</m:t>
                          </m:r>
                          <m:r>
                            <a:rPr lang="en-US" altLang="ja-JP" sz="2400" i="1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ja-JP" sz="2400" i="1">
                          <a:latin typeface="Cambria Math"/>
                        </a:rPr>
                        <m:t>=−</m:t>
                      </m:r>
                      <m:r>
                        <a:rPr lang="en-US" altLang="ja-JP" sz="2400">
                          <a:latin typeface="Cambria Math"/>
                        </a:rPr>
                        <m:t>𝛻</m:t>
                      </m:r>
                      <m:d>
                        <m:dPr>
                          <m:ctrlPr>
                            <a:rPr lang="ja-JP" altLang="ja-JP" sz="24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ja-JP" altLang="ja-JP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ja-JP" sz="2400" i="1">
                                  <a:latin typeface="Cambria Math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altLang="ja-JP" sz="2400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ja-JP" altLang="ja-JP" sz="2400" i="1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ja-JP" altLang="ja-JP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2400" i="1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altLang="ja-JP" sz="24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ja-JP" sz="2400" i="1">
                                  <a:latin typeface="Cambria Math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ja-JP" altLang="ja-JP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400" i="1">
                                      <a:latin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ja-JP" sz="24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altLang="ja-JP" sz="2400" i="1"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ja-JP" sz="2400">
                          <a:latin typeface="Cambria Math"/>
                        </a:rPr>
                        <m:t>ρ</m:t>
                      </m:r>
                      <m:r>
                        <a:rPr lang="en-US" altLang="ja-JP" sz="2400" b="1" i="1">
                          <a:latin typeface="Cambria Math"/>
                        </a:rPr>
                        <m:t>𝐕</m:t>
                      </m:r>
                      <m:r>
                        <a:rPr lang="en-US" altLang="ja-JP" sz="2400" i="1">
                          <a:latin typeface="Cambria Math"/>
                        </a:rPr>
                        <m:t>∙</m:t>
                      </m:r>
                      <m:r>
                        <a:rPr lang="en-US" altLang="ja-JP" sz="2400">
                          <a:latin typeface="Cambria Math"/>
                        </a:rPr>
                        <m:t>𝛻</m:t>
                      </m:r>
                      <m:r>
                        <a:rPr lang="en-US" altLang="ja-JP" sz="2400" b="1" i="1">
                          <a:latin typeface="Cambria Math"/>
                        </a:rPr>
                        <m:t>𝐕</m:t>
                      </m:r>
                      <m:r>
                        <a:rPr lang="en-US" altLang="ja-JP" sz="2400" b="0" i="0" smtClean="0">
                          <a:latin typeface="Cambria Math"/>
                        </a:rPr>
                        <m:t>+</m:t>
                      </m:r>
                      <m:r>
                        <a:rPr lang="en-US" altLang="ja-JP" sz="2400">
                          <a:latin typeface="Cambria Math"/>
                        </a:rPr>
                        <m:t>𝛻</m:t>
                      </m:r>
                      <m:r>
                        <a:rPr lang="en-US" altLang="ja-JP" sz="2400" i="1">
                          <a:latin typeface="Cambria Math"/>
                        </a:rPr>
                        <m:t>∙</m:t>
                      </m:r>
                      <m:d>
                        <m:dPr>
                          <m:ctrlPr>
                            <a:rPr lang="ja-JP" altLang="ja-JP" sz="24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ja-JP" altLang="ja-JP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400">
                                  <a:latin typeface="Cambria Math"/>
                                </a:rPr>
                                <m:t>ani</m:t>
                              </m:r>
                            </m:sub>
                          </m:sSub>
                          <m:f>
                            <m:fPr>
                              <m:ctrlPr>
                                <a:rPr lang="ja-JP" altLang="ja-JP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ja-JP" sz="2400" b="1" i="1">
                                  <a:latin typeface="Cambria Math"/>
                                </a:rPr>
                                <m:t>𝐁𝐁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ja-JP" altLang="ja-JP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400" i="1">
                                      <a:latin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ja-JP" sz="24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2" name="正方形/長方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3861048"/>
                <a:ext cx="6552728" cy="92967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正方形/長方形 15"/>
          <p:cNvSpPr/>
          <p:nvPr/>
        </p:nvSpPr>
        <p:spPr>
          <a:xfrm>
            <a:off x="161261" y="1159585"/>
            <a:ext cx="36906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PSBL ion beam (emanating from X-line)</a:t>
            </a:r>
          </a:p>
          <a:p>
            <a:r>
              <a:rPr lang="en-US" altLang="ja-JP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r>
              <a:rPr lang="en-US" altLang="ja-JP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Lobe cold ions convected toward CS </a:t>
            </a:r>
            <a:r>
              <a:rPr lang="en-US" altLang="ja-JP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endParaRPr lang="en-US" altLang="ja-JP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179512" y="190381"/>
            <a:ext cx="8784976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 of pressure anisotropy &amp; its effect</a:t>
            </a:r>
            <a:endParaRPr lang="ja-JP" alt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04554" y="5554985"/>
            <a:ext cx="3547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0 </a:t>
            </a:r>
            <a:r>
              <a:rPr kumimoji="1" lang="ja-JP" alt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⇒ </a:t>
            </a:r>
            <a:r>
              <a:rPr kumimoji="1" lang="en-US" altLang="ja-JP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Firehose unstable</a:t>
            </a:r>
            <a:endParaRPr kumimoji="1" lang="ja-JP" alt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5883780" y="1396807"/>
            <a:ext cx="0" cy="27675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V="1">
            <a:off x="6948264" y="2708919"/>
            <a:ext cx="288032" cy="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6905452" y="2708920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convection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959145" y="1268760"/>
            <a:ext cx="845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|| to </a:t>
            </a:r>
            <a:r>
              <a:rPr kumimoji="1" lang="en-US" altLang="ja-JP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1" lang="ja-JP" alt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 flipV="1">
            <a:off x="2665435" y="2780928"/>
            <a:ext cx="3274717" cy="101626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2411760" y="1442393"/>
            <a:ext cx="3330195" cy="90648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179512" y="3966155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MHD Eq. with anisotropy effect: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923928" y="4726885"/>
            <a:ext cx="1717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Total pressure gradient force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>
            <a:off x="7380312" y="4797152"/>
            <a:ext cx="1440160" cy="0"/>
          </a:xfrm>
          <a:prstGeom prst="line">
            <a:avLst/>
          </a:prstGeom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5666783" y="4581128"/>
            <a:ext cx="1641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Inertia or </a:t>
            </a:r>
            <a:r>
              <a:rPr kumimoji="1"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shear effect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51520" y="6207695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Weaker magnetic tension (stabilizing force) when T</a:t>
            </a:r>
            <a:r>
              <a:rPr kumimoji="1" lang="en-US" altLang="ja-JP" sz="2400" baseline="-25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||</a:t>
            </a:r>
            <a:r>
              <a:rPr kumimoji="1" lang="en-US" altLang="ja-JP" sz="2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kumimoji="1" lang="en-US" altLang="ja-JP" sz="24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Tperp</a:t>
            </a:r>
            <a:r>
              <a:rPr kumimoji="1" lang="en-US" altLang="ja-JP" sz="2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24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131840" y="862554"/>
            <a:ext cx="56166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Geotail 2-D ion velocity distribution in PSBL</a:t>
            </a:r>
            <a:endParaRPr kumimoji="1" lang="ja-JP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827584" y="5301208"/>
                <a:ext cx="3179140" cy="8502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ja-JP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ja-JP" sz="24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400">
                              <a:latin typeface="Cambria Math"/>
                            </a:rPr>
                            <m:t>ani</m:t>
                          </m:r>
                        </m:sub>
                      </m:sSub>
                      <m:r>
                        <a:rPr lang="en-US" altLang="ja-JP" sz="2400" i="1">
                          <a:latin typeface="Cambria Math"/>
                        </a:rPr>
                        <m:t>=1−</m:t>
                      </m:r>
                      <m:f>
                        <m:fPr>
                          <m:ctrlPr>
                            <a:rPr lang="ja-JP" altLang="ja-JP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ja-JP" sz="2400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ja-JP" altLang="ja-JP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ja-JP" sz="2400" i="1">
                                  <a:latin typeface="Cambria Math"/>
                                </a:rPr>
                                <m:t>∥</m:t>
                              </m:r>
                            </m:sub>
                          </m:sSub>
                          <m:r>
                            <a:rPr lang="en-US" altLang="ja-JP" sz="24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ja-JP" altLang="ja-JP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latin typeface="Cambria Math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ja-JP" sz="2400" i="1">
                                  <a:latin typeface="Cambria Math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altLang="ja-JP" sz="2400" b="0" i="1" smtClean="0">
                              <a:latin typeface="Cambria Math"/>
                            </a:rPr>
                            <m:t>)</m:t>
                          </m:r>
                          <m:sSub>
                            <m:sSubPr>
                              <m:ctrlPr>
                                <a:rPr lang="ja-JP" altLang="ja-JP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ja-JP" sz="24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ja-JP" altLang="ja-JP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ja-JP" sz="2400" i="1">
                                  <a:latin typeface="Cambria Math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altLang="ja-JP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5301208"/>
                <a:ext cx="3179140" cy="85023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157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5025833"/>
            <a:ext cx="8784976" cy="1643527"/>
          </a:xfr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SKI driven by a continuous reconnection jet originating from the distant tail (X-line possibly at </a:t>
            </a:r>
            <a:r>
              <a:rPr lang="en-US" altLang="ja-JP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~ -100 Re)</a:t>
            </a:r>
          </a:p>
          <a:p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“Dynamic” tail current sheet even under “globally steady” magnetospheric (SMC) condition (turbulence driver).</a:t>
            </a: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179512" y="190381"/>
            <a:ext cx="8784976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Interpretation: Streaming Kink Instability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43135"/>
            <a:ext cx="6926121" cy="417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6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388281"/>
            <a:ext cx="6926163" cy="219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899592" y="2852936"/>
            <a:ext cx="2033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Zhang+, AG05</a:t>
            </a:r>
            <a:endParaRPr kumimoji="1"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200329"/>
          </a:xfrm>
        </p:spPr>
        <p:txBody>
          <a:bodyPr wrap="square">
            <a:spAutoFit/>
          </a:bodyPr>
          <a:lstStyle/>
          <a:p>
            <a:r>
              <a:rPr kumimoji="1" lang="en-US" altLang="ja-JP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Question: could </a:t>
            </a:r>
            <a:r>
              <a:rPr kumimoji="1" lang="en-US" altLang="ja-JP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flankward</a:t>
            </a:r>
            <a:r>
              <a:rPr kumimoji="1" lang="en-US" altLang="ja-JP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-propagating waves result from earthward kink waves?</a:t>
            </a:r>
            <a:endParaRPr kumimoji="1" lang="ja-JP" alt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5328592" cy="301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1063004" y="4149080"/>
            <a:ext cx="2068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Runov+, AG05</a:t>
            </a:r>
            <a:endParaRPr kumimoji="1"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508104" y="3717032"/>
            <a:ext cx="3456384" cy="2985433"/>
          </a:xfrm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@R =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10–30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Re, the waves tend to propagate from center toward flanks. </a:t>
            </a:r>
            <a:endParaRPr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Often observed along with fast flow, or </a:t>
            </a:r>
            <a:r>
              <a:rPr lang="en-US" altLang="ja-JP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substorm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activities.  But not always.</a:t>
            </a:r>
          </a:p>
          <a:p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Interval between neighboring CS crossings: 30 sec–10 min.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412776"/>
            <a:ext cx="1979712" cy="171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6804248" y="2996952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Sergeev+, AG06</a:t>
            </a:r>
            <a:endParaRPr kumimoji="1"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66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4221088"/>
            <a:ext cx="8640960" cy="2456057"/>
          </a:xfr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1"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Generation of </a:t>
            </a:r>
            <a:r>
              <a:rPr kumimoji="1"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Alfvenic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wave/turbulence.</a:t>
            </a:r>
          </a:p>
          <a:p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Flow braking and/or plasma heating by converting the flow energy into thermal energy (via waves/turbulence).</a:t>
            </a:r>
            <a:endParaRPr kumimoji="1" lang="en-US" altLang="ja-JP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Possibility that part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flankward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-propagating current sheet </a:t>
            </a:r>
            <a:r>
              <a:rPr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flappings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the near-Earth tail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results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from the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SKI waves propagating from the mid-tail?</a:t>
            </a: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179512" y="1124744"/>
            <a:ext cx="6000750" cy="2702321"/>
            <a:chOff x="179512" y="1052736"/>
            <a:chExt cx="6000750" cy="2702321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2204863"/>
              <a:ext cx="5993606" cy="1550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052736"/>
              <a:ext cx="6000750" cy="1121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テキスト ボックス 3"/>
          <p:cNvSpPr txBox="1"/>
          <p:nvPr/>
        </p:nvSpPr>
        <p:spPr>
          <a:xfrm>
            <a:off x="2009343" y="3759423"/>
            <a:ext cx="436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Higashimori</a:t>
            </a:r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Hoshino (JGR15)</a:t>
            </a:r>
            <a:endParaRPr kumimoji="1"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179512" y="200834"/>
            <a:ext cx="8784976" cy="70788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consequences of the tail SKI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616562" y="2852936"/>
            <a:ext cx="237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Erkaev</a:t>
            </a:r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(JGR09)</a:t>
            </a:r>
            <a:endParaRPr kumimoji="1"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262" y="892869"/>
            <a:ext cx="2812563" cy="196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755576" y="908720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2-D hybrid simulation of reconnection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259632" y="2236802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a measure of </a:t>
            </a:r>
            <a:r>
              <a:rPr lang="en-US" altLang="ja-JP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Alfvenicity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16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176811"/>
              </p:ext>
            </p:extLst>
          </p:nvPr>
        </p:nvGraphicFramePr>
        <p:xfrm>
          <a:off x="251520" y="1097240"/>
          <a:ext cx="8640960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3456384"/>
                <a:gridCol w="3456384"/>
              </a:tblGrid>
              <a:tr h="805461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kumimoji="1" lang="en-US" altLang="ja-JP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ole</a:t>
                      </a:r>
                      <a:endParaRPr kumimoji="1" lang="en-US" altLang="ja-JP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Kelvin-Helmholtz instability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Streaming Kink Instability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966976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solidFill>
                            <a:srgbClr val="FF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</a:t>
                      </a:r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transport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Plasma transport via vortex-induced turbulence/reconnection</a:t>
                      </a:r>
                    </a:p>
                    <a:p>
                      <a:r>
                        <a:rPr kumimoji="1" lang="en-US" altLang="ja-JP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(secondary processes!)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???</a:t>
                      </a:r>
                      <a:endParaRPr kumimoji="1" lang="ja-JP" alt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98336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solidFill>
                            <a:srgbClr val="FF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Momentum</a:t>
                      </a:r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transport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Viscous</a:t>
                      </a:r>
                      <a:r>
                        <a:rPr kumimoji="1" lang="en-US" altLang="ja-JP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 turbulent </a:t>
                      </a:r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Braking of reconnection jet</a:t>
                      </a:r>
                    </a:p>
                  </a:txBody>
                  <a:tcPr/>
                </a:tc>
              </a:tr>
              <a:tr h="805461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solidFill>
                            <a:srgbClr val="FF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transfer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ULF</a:t>
                      </a:r>
                      <a:r>
                        <a:rPr kumimoji="1" lang="en-US" altLang="ja-JP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(Pc4-5) wave excitation in the inner magnetosphere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Excitation</a:t>
                      </a:r>
                      <a:r>
                        <a:rPr kumimoji="1" lang="en-US" altLang="ja-JP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Alfven waves, possibly leading to auroral acceleration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47478"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solidFill>
                            <a:srgbClr val="FF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Structure</a:t>
                      </a:r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formation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Spatially periodic auroral forms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Plasma sheet flapping propagating </a:t>
                      </a:r>
                      <a:r>
                        <a:rPr kumimoji="1" lang="en-US" altLang="ja-JP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flankward</a:t>
                      </a:r>
                      <a:endParaRPr kumimoji="1" lang="ja-JP" alt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79512" y="272842"/>
            <a:ext cx="87849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r>
              <a:rPr lang="en-US" altLang="ja-JP" sz="4000" kern="0" dirty="0" smtClean="0">
                <a:solidFill>
                  <a:srgbClr val="0000FF"/>
                </a:solidFill>
                <a:latin typeface="Arial" pitchFamily="34" charset="0"/>
              </a:rPr>
              <a:t>Possible roles</a:t>
            </a:r>
          </a:p>
        </p:txBody>
      </p:sp>
    </p:spTree>
    <p:extLst>
      <p:ext uri="{BB962C8B-B14F-4D97-AF65-F5344CB8AC3E}">
        <p14:creationId xmlns:p14="http://schemas.microsoft.com/office/powerpoint/2010/main" val="328859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69441"/>
          </a:xfrm>
        </p:spPr>
        <p:txBody>
          <a:bodyPr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kumimoji="1" lang="ja-JP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107896"/>
            <a:ext cx="8640960" cy="5521512"/>
          </a:xfrm>
        </p:spPr>
        <p:txBody>
          <a:bodyPr wrap="square">
            <a:spAutoFit/>
          </a:bodyPr>
          <a:lstStyle/>
          <a:p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KHI at the flank magnetopause can drive turbulence (eddy/Alfven) in the low-latitude boundary layer and/or plasma sheet for northward IMF, but details remain unclear.</a:t>
            </a:r>
          </a:p>
          <a:p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First identification of </a:t>
            </a:r>
            <a:r>
              <a:rPr lang="en-US" altLang="ja-JP" sz="28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earthward propagating kink-mode waves</a:t>
            </a: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in the magnetotail current sheet, possibly from the SKI, for southward IMF.</a:t>
            </a:r>
          </a:p>
          <a:p>
            <a:pPr lvl="1"/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This may drive Alfven wave/turbulence </a:t>
            </a:r>
            <a:r>
              <a:rPr lang="en-US" altLang="ja-JP" sz="2400" smtClean="0">
                <a:latin typeface="Arial" panose="020B0604020202020204" pitchFamily="34" charset="0"/>
                <a:cs typeface="Arial" panose="020B0604020202020204" pitchFamily="34" charset="0"/>
              </a:rPr>
              <a:t>in plasma sheet.</a:t>
            </a:r>
            <a:endParaRPr lang="en-US" altLang="ja-JP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Understanding turbulence in highly inhomogeneous magnetospheric plasmas is challenging, but it would be worth to study and we may need some smart approach to investigate it.</a:t>
            </a:r>
            <a:endParaRPr lang="en-US" altLang="ja-JP" sz="28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40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" y="-609600"/>
            <a:ext cx="9116704" cy="8194308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323528" y="2208927"/>
            <a:ext cx="8496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 launch on 12 March 2015!</a:t>
            </a:r>
          </a:p>
          <a:p>
            <a:r>
              <a:rPr lang="en-US" altLang="ja-JP" kern="0" dirty="0">
                <a:solidFill>
                  <a:srgbClr val="FFFF66"/>
                </a:solidFill>
                <a:cs typeface="Arial" pitchFamily="34" charset="0"/>
              </a:rPr>
              <a:t>http://mms.space.swri.edu</a:t>
            </a:r>
            <a:r>
              <a:rPr lang="en-US" altLang="ja-JP" kern="0" dirty="0" smtClean="0">
                <a:solidFill>
                  <a:srgbClr val="FFFF66"/>
                </a:solidFill>
                <a:cs typeface="Arial" pitchFamily="34" charset="0"/>
              </a:rPr>
              <a:t>/</a:t>
            </a:r>
          </a:p>
          <a:p>
            <a:r>
              <a:rPr lang="en-US" altLang="ja-JP" kern="0" dirty="0" smtClean="0">
                <a:solidFill>
                  <a:schemeClr val="bg1"/>
                </a:solidFill>
                <a:cs typeface="Arial" pitchFamily="34" charset="0"/>
              </a:rPr>
              <a:t>Image credit: NASA</a:t>
            </a: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9" name="Picture 5" descr="TA00529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095" y="4339176"/>
            <a:ext cx="2326010" cy="2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phase-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905" y="4326848"/>
            <a:ext cx="2317599" cy="231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07504" y="260648"/>
            <a:ext cx="89289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discoveries will come from </a:t>
            </a:r>
            <a:r>
              <a:rPr kumimoji="1" lang="en-US" altLang="ja-JP" sz="3600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Magnetospheric Multiscale (MMS) mission with high-resolution 4-SC measurements</a:t>
            </a:r>
            <a:endParaRPr kumimoji="1" lang="ja-JP" altLang="en-US" sz="3600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79512" y="5229200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1a from September 1</a:t>
            </a:r>
          </a:p>
          <a:p>
            <a:r>
              <a:rPr lang="en-US" altLang="ja-JP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altLang="ja-JP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altLang="ja-JP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electron measurements</a:t>
            </a:r>
          </a:p>
          <a:p>
            <a:r>
              <a:rPr lang="en-US" altLang="ja-JP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 km spacecraft separation</a:t>
            </a:r>
            <a:endParaRPr lang="ja-JP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97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11027"/>
            <a:ext cx="4238625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6516216" y="6165304"/>
            <a:ext cx="237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Wang+ (JGR10)</a:t>
            </a:r>
            <a:endParaRPr kumimoji="1"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46550"/>
          </a:xfrm>
        </p:spPr>
        <p:txBody>
          <a:bodyPr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Eddy diffusion coefficient for southward &amp; northward IMF</a:t>
            </a:r>
            <a:endParaRPr kumimoji="1" lang="ja-JP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60848"/>
            <a:ext cx="2640330" cy="40671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755576" y="5703639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Dawn</a:t>
            </a:r>
            <a:endParaRPr lang="ja-JP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155601" y="5703639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Dusk</a:t>
            </a:r>
            <a:endParaRPr lang="ja-JP" alt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66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69441"/>
          </a:xfrm>
        </p:spPr>
        <p:txBody>
          <a:bodyPr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 of turbulence</a:t>
            </a:r>
            <a:endParaRPr kumimoji="1" lang="ja-JP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373779"/>
          </a:xfrm>
        </p:spPr>
        <p:txBody>
          <a:bodyPr>
            <a:spAutoFit/>
          </a:bodyPr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Generation process is not fully understood!</a:t>
            </a:r>
          </a:p>
          <a:p>
            <a:pPr lvl="1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We often observe already developed turbulence, e.g., in the solar wind.</a:t>
            </a:r>
            <a:endParaRPr kumimoji="1"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Near-Earth space is an ideal natural laboratory for studying turbulence driving.</a:t>
            </a:r>
          </a:p>
          <a:p>
            <a:pPr lvl="1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Foreshock, magnetosheath: turbulence associated with the bow shock.</a:t>
            </a:r>
          </a:p>
          <a:p>
            <a:pPr lvl="1"/>
            <a:r>
              <a:rPr kumimoji="1" lang="en-US" altLang="ja-JP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Magnetopause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magnetotail plasma sheet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: Free energy can be flow shear, electric current, density/temperature jumps, pressure anisotropy (instabilities), or magnetosheath turbulence.</a:t>
            </a:r>
          </a:p>
        </p:txBody>
      </p:sp>
    </p:spTree>
    <p:extLst>
      <p:ext uri="{BB962C8B-B14F-4D97-AF65-F5344CB8AC3E}">
        <p14:creationId xmlns:p14="http://schemas.microsoft.com/office/powerpoint/2010/main" val="180998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958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4317704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4308539" cy="560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5292080" y="3782621"/>
            <a:ext cx="3600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larger than in simulation suggest a larger amplitude.</a:t>
            </a:r>
            <a:endParaRPr kumimoji="1" lang="ja-JP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539552" y="724634"/>
            <a:ext cx="36701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Virtual spacecraft observations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308304" y="1404616"/>
            <a:ext cx="610745" cy="4968552"/>
          </a:xfrm>
          <a:prstGeom prst="rect">
            <a:avLst/>
          </a:prstGeom>
          <a:solidFill>
            <a:srgbClr val="00B0F0">
              <a:alpha val="10000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179512" y="190381"/>
            <a:ext cx="8784976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vs Observation</a:t>
            </a:r>
            <a:endParaRPr lang="ja-JP" alt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2302249" y="1725498"/>
            <a:ext cx="0" cy="536452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V="1">
            <a:off x="1669645" y="1797505"/>
            <a:ext cx="0" cy="471207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V="1">
            <a:off x="2736445" y="1771505"/>
            <a:ext cx="0" cy="562453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V="1">
            <a:off x="3095879" y="1742749"/>
            <a:ext cx="0" cy="471207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7164288" y="1967157"/>
            <a:ext cx="0" cy="589587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V="1">
            <a:off x="6574816" y="1967157"/>
            <a:ext cx="0" cy="589587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V="1">
            <a:off x="7589857" y="2039165"/>
            <a:ext cx="0" cy="589587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V="1">
            <a:off x="7776762" y="1967157"/>
            <a:ext cx="0" cy="589587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8351856" y="1967157"/>
            <a:ext cx="0" cy="589587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/>
          <p:cNvSpPr/>
          <p:nvPr/>
        </p:nvSpPr>
        <p:spPr>
          <a:xfrm>
            <a:off x="683568" y="2276872"/>
            <a:ext cx="23042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Bz</a:t>
            </a:r>
            <a:r>
              <a:rPr lang="en-US" altLang="ja-JP" sz="2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peaks right after CS crossings</a:t>
            </a:r>
            <a:endParaRPr lang="en-US" altLang="ja-JP" sz="2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5724128" y="724634"/>
            <a:ext cx="28780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Geotail observations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6012160" y="4953362"/>
            <a:ext cx="28780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Grad-Shafranov Reconstruction interval</a:t>
            </a:r>
            <a:endParaRPr lang="en-US" altLang="ja-JP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左中かっこ 20"/>
          <p:cNvSpPr/>
          <p:nvPr/>
        </p:nvSpPr>
        <p:spPr>
          <a:xfrm rot="16200000">
            <a:off x="7033944" y="4636808"/>
            <a:ext cx="114402" cy="3598131"/>
          </a:xfrm>
          <a:prstGeom prst="lef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516216" y="6423719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min</a:t>
            </a:r>
            <a:endParaRPr kumimoji="1" lang="ja-JP" alt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 rot="16200000">
            <a:off x="4009987" y="4284846"/>
            <a:ext cx="1124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Ni [/cc]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 rot="16200000">
            <a:off x="4041342" y="5626196"/>
            <a:ext cx="1061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kumimoji="1"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[eV]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89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388281"/>
            <a:ext cx="6926163" cy="219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899592" y="2852936"/>
            <a:ext cx="2033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Zhang+, AG05</a:t>
            </a:r>
            <a:endParaRPr kumimoji="1"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200329"/>
          </a:xfrm>
        </p:spPr>
        <p:txBody>
          <a:bodyPr wrap="square">
            <a:spAutoFit/>
          </a:bodyPr>
          <a:lstStyle/>
          <a:p>
            <a:r>
              <a:rPr kumimoji="1" lang="en-US" altLang="ja-JP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sheet flapping in the tail </a:t>
            </a:r>
            <a:r>
              <a:rPr kumimoji="1" lang="en-US" altLang="ja-JP" sz="36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common, </a:t>
            </a:r>
            <a:r>
              <a:rPr kumimoji="1" lang="en-US" altLang="ja-JP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not well understood</a:t>
            </a:r>
            <a:endParaRPr kumimoji="1" lang="ja-JP" alt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5328592" cy="301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1063004" y="4149080"/>
            <a:ext cx="2068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Runov+, AG05</a:t>
            </a:r>
            <a:endParaRPr kumimoji="1"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508104" y="3717032"/>
            <a:ext cx="3456384" cy="2985433"/>
          </a:xfrm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@R =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10–30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Re, the waves tend to propagate from center toward flanks. </a:t>
            </a:r>
            <a:endParaRPr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Often observed along with fast flow, or </a:t>
            </a:r>
            <a:r>
              <a:rPr lang="en-US" altLang="ja-JP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substorm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activities.  But not always.</a:t>
            </a:r>
          </a:p>
          <a:p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Interval between neighboring CS crossings: 30 sec–10 min.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412776"/>
            <a:ext cx="1979712" cy="171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6804248" y="2996952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Sergeev+, AG06</a:t>
            </a:r>
            <a:endParaRPr kumimoji="1"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29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sz="4000" b="1" u="sng" dirty="0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Mixing and transport rates</a:t>
            </a:r>
          </a:p>
        </p:txBody>
      </p:sp>
      <p:sp>
        <p:nvSpPr>
          <p:cNvPr id="15364" name="テキスト ボックス 12"/>
          <p:cNvSpPr txBox="1">
            <a:spLocks noChangeArrowheads="1"/>
          </p:cNvSpPr>
          <p:nvPr/>
        </p:nvSpPr>
        <p:spPr bwMode="auto">
          <a:xfrm>
            <a:off x="1447800" y="4267200"/>
            <a:ext cx="29214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ja-JP" sz="2000" dirty="0" smtClean="0">
                <a:latin typeface="Tahoma" pitchFamily="34" charset="0"/>
                <a:cs typeface="Tahoma" pitchFamily="34" charset="0"/>
              </a:rPr>
              <a:t>Rapid mixing by the VIR</a:t>
            </a:r>
            <a:endParaRPr kumimoji="1" lang="en-US" altLang="ja-JP" sz="20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4" descr="fig0_9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3000" y="1427064"/>
            <a:ext cx="6781800" cy="268773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505200" y="1905000"/>
            <a:ext cx="2362200" cy="2590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514600" y="4648200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12"/>
          <p:cNvSpPr txBox="1">
            <a:spLocks noChangeArrowheads="1"/>
          </p:cNvSpPr>
          <p:nvPr/>
        </p:nvSpPr>
        <p:spPr bwMode="auto">
          <a:xfrm>
            <a:off x="304800" y="5029200"/>
            <a:ext cx="495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en-US" altLang="ja-JP" sz="1600" dirty="0" smtClean="0">
                <a:latin typeface="Tahoma" pitchFamily="34" charset="0"/>
                <a:cs typeface="Tahoma" pitchFamily="34" charset="0"/>
              </a:rPr>
              <a:t>Producing ~R</a:t>
            </a:r>
            <a:r>
              <a:rPr kumimoji="1" lang="en-US" altLang="ja-JP" sz="1600" baseline="-25000" dirty="0" smtClean="0">
                <a:latin typeface="Tahoma" pitchFamily="34" charset="0"/>
                <a:cs typeface="Tahoma" pitchFamily="34" charset="0"/>
              </a:rPr>
              <a:t>E</a:t>
            </a:r>
            <a:r>
              <a:rPr kumimoji="1" lang="en-US" altLang="ja-JP" sz="1600" dirty="0" smtClean="0">
                <a:latin typeface="Tahoma" pitchFamily="34" charset="0"/>
                <a:cs typeface="Tahoma" pitchFamily="34" charset="0"/>
              </a:rPr>
              <a:t> thickness of mixing layer while the KH waves propagate ~20R</a:t>
            </a:r>
            <a:r>
              <a:rPr kumimoji="1" lang="en-US" altLang="ja-JP" sz="1600" baseline="-25000" dirty="0" smtClean="0">
                <a:latin typeface="Tahoma" pitchFamily="34" charset="0"/>
                <a:cs typeface="Tahoma" pitchFamily="34" charset="0"/>
              </a:rPr>
              <a:t>E</a:t>
            </a:r>
            <a:r>
              <a:rPr kumimoji="1" lang="en-US" altLang="ja-JP" sz="1600" dirty="0" smtClean="0">
                <a:latin typeface="Tahoma" pitchFamily="34" charset="0"/>
                <a:cs typeface="Tahoma" pitchFamily="34" charset="0"/>
              </a:rPr>
              <a:t>.</a:t>
            </a:r>
            <a:endParaRPr kumimoji="1" lang="en-US" altLang="ja-JP" sz="1600" dirty="0"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514600" y="5638800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12"/>
          <p:cNvSpPr txBox="1">
            <a:spLocks noChangeArrowheads="1"/>
          </p:cNvSpPr>
          <p:nvPr/>
        </p:nvSpPr>
        <p:spPr bwMode="auto">
          <a:xfrm>
            <a:off x="533400" y="6096000"/>
            <a:ext cx="4038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en-US" altLang="ja-JP" sz="1600" dirty="0" smtClean="0">
                <a:latin typeface="Tahoma" pitchFamily="34" charset="0"/>
                <a:cs typeface="Tahoma" pitchFamily="34" charset="0"/>
              </a:rPr>
              <a:t>Enough to form the observed thickness of the flank-to-tail LLBL during northward IMF.</a:t>
            </a:r>
            <a:endParaRPr kumimoji="1" lang="en-US" altLang="ja-JP" sz="1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4" name="テキスト ボックス 12"/>
          <p:cNvSpPr txBox="1">
            <a:spLocks noChangeArrowheads="1"/>
          </p:cNvSpPr>
          <p:nvPr/>
        </p:nvSpPr>
        <p:spPr bwMode="auto">
          <a:xfrm>
            <a:off x="5534090" y="4510430"/>
            <a:ext cx="33311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ja-JP" sz="2000" dirty="0" smtClean="0">
                <a:latin typeface="Tahoma" pitchFamily="34" charset="0"/>
                <a:cs typeface="Tahoma" pitchFamily="34" charset="0"/>
              </a:rPr>
              <a:t>Additional gradual transport</a:t>
            </a:r>
          </a:p>
          <a:p>
            <a:r>
              <a:rPr kumimoji="1" lang="en-US" altLang="ja-JP" sz="2000" dirty="0" smtClean="0">
                <a:latin typeface="Tahoma" pitchFamily="34" charset="0"/>
                <a:cs typeface="Tahoma" pitchFamily="34" charset="0"/>
              </a:rPr>
              <a:t> by the 2ndary turbulence</a:t>
            </a:r>
            <a:endParaRPr kumimoji="1" lang="en-US" altLang="ja-JP" sz="1100" dirty="0" smtClean="0"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705600" y="5257800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12"/>
          <p:cNvSpPr txBox="1">
            <a:spLocks noChangeArrowheads="1"/>
          </p:cNvSpPr>
          <p:nvPr/>
        </p:nvSpPr>
        <p:spPr bwMode="auto">
          <a:xfrm>
            <a:off x="4939352" y="5728648"/>
            <a:ext cx="4038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en-US" altLang="ja-JP" sz="1600" dirty="0" smtClean="0">
                <a:latin typeface="Tahoma" pitchFamily="34" charset="0"/>
                <a:cs typeface="Tahoma" pitchFamily="34" charset="0"/>
              </a:rPr>
              <a:t>Enough to form the tail CDPS observed during periods of prolonged northward IMF.</a:t>
            </a:r>
            <a:endParaRPr kumimoji="1" lang="en-US" altLang="ja-JP" sz="1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76400" y="1447800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Mixing boundary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209800" y="2743200"/>
            <a:ext cx="304800" cy="1524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828864" y="830745"/>
            <a:ext cx="34547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400" b="1" dirty="0" smtClean="0">
                <a:latin typeface="Tahoma" pitchFamily="34" charset="0"/>
                <a:cs typeface="Tahoma" pitchFamily="34" charset="0"/>
              </a:rPr>
              <a:t>[Nakamura &amp; </a:t>
            </a:r>
            <a:r>
              <a:rPr kumimoji="1" lang="en-US" altLang="ja-JP" sz="1400" b="1" dirty="0" err="1" smtClean="0">
                <a:latin typeface="Tahoma" pitchFamily="34" charset="0"/>
                <a:cs typeface="Tahoma" pitchFamily="34" charset="0"/>
              </a:rPr>
              <a:t>Daughton</a:t>
            </a:r>
            <a:r>
              <a:rPr kumimoji="1" lang="en-US" altLang="ja-JP" sz="1400" b="1" dirty="0" smtClean="0">
                <a:latin typeface="Tahoma" pitchFamily="34" charset="0"/>
                <a:cs typeface="Tahoma" pitchFamily="34" charset="0"/>
              </a:rPr>
              <a:t>, GRL, 2014]</a:t>
            </a:r>
            <a:endParaRPr kumimoji="1" lang="en-US" altLang="ja-JP" sz="1400" b="1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58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395536" y="2969899"/>
            <a:ext cx="525658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72842"/>
            <a:ext cx="8784976" cy="707886"/>
          </a:xfrm>
          <a:noFill/>
        </p:spPr>
        <p:txBody>
          <a:bodyPr wrap="square">
            <a:spAutoFit/>
          </a:bodyPr>
          <a:lstStyle/>
          <a:p>
            <a:r>
              <a:rPr lang="en-US" altLang="ja-JP" sz="4000" dirty="0" smtClean="0">
                <a:solidFill>
                  <a:srgbClr val="0000CC"/>
                </a:solidFill>
                <a:latin typeface="Arial" pitchFamily="34" charset="0"/>
              </a:rPr>
              <a:t>Why KHI grows?</a:t>
            </a:r>
            <a:endParaRPr lang="en-US" altLang="ja-JP" sz="4000" dirty="0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652120" y="2739066"/>
            <a:ext cx="14401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dirty="0" smtClean="0">
                <a:ea typeface="メイリオ" pitchFamily="50" charset="-128"/>
                <a:cs typeface="Arial" pitchFamily="34" charset="0"/>
              </a:rPr>
              <a:t>Interface</a:t>
            </a:r>
            <a:endParaRPr lang="en-US" altLang="ja-JP" dirty="0">
              <a:ea typeface="メイリオ" pitchFamily="50" charset="-128"/>
              <a:cs typeface="Arial" pitchFamily="34" charset="0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395536" y="2393835"/>
            <a:ext cx="5256584" cy="0"/>
          </a:xfrm>
          <a:prstGeom prst="line">
            <a:avLst/>
          </a:prstGeom>
          <a:ln w="19050">
            <a:solidFill>
              <a:srgbClr val="0000CC"/>
            </a:solidFill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395536" y="1817771"/>
            <a:ext cx="5256584" cy="0"/>
          </a:xfrm>
          <a:prstGeom prst="line">
            <a:avLst/>
          </a:prstGeom>
          <a:ln w="19050">
            <a:solidFill>
              <a:srgbClr val="0000CC"/>
            </a:solidFill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rot="10800000">
            <a:off x="395537" y="3545963"/>
            <a:ext cx="5256584" cy="0"/>
          </a:xfrm>
          <a:prstGeom prst="line">
            <a:avLst/>
          </a:prstGeom>
          <a:ln w="19050">
            <a:solidFill>
              <a:srgbClr val="0000CC"/>
            </a:solidFill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4226659" y="4509120"/>
                <a:ext cx="2576796" cy="8487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kumimoji="1" lang="en-US" altLang="ja-JP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ja-JP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/>
                            </a:rPr>
                            <m:t>𝑝</m:t>
                          </m:r>
                        </m:num>
                        <m:den>
                          <m:r>
                            <a:rPr lang="ja-JP" altLang="en-US" i="1" smtClean="0">
                              <a:latin typeface="Cambria Math"/>
                            </a:rPr>
                            <m:t>𝜌</m:t>
                          </m:r>
                        </m:den>
                      </m:f>
                      <m:r>
                        <a:rPr lang="en-US" altLang="ja-JP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/>
                        </a:rPr>
                        <m:t>const</m:t>
                      </m:r>
                      <m:r>
                        <a:rPr lang="en-US" altLang="ja-JP" b="0" i="1" smtClean="0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659" y="4509120"/>
                <a:ext cx="2576796" cy="84875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直線コネクタ 17"/>
          <p:cNvCxnSpPr/>
          <p:nvPr/>
        </p:nvCxnSpPr>
        <p:spPr>
          <a:xfrm rot="10800000">
            <a:off x="395537" y="4122027"/>
            <a:ext cx="5256584" cy="0"/>
          </a:xfrm>
          <a:prstGeom prst="line">
            <a:avLst/>
          </a:prstGeom>
          <a:ln w="19050">
            <a:solidFill>
              <a:srgbClr val="0000CC"/>
            </a:solidFill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/>
          <p:cNvSpPr/>
          <p:nvPr/>
        </p:nvSpPr>
        <p:spPr>
          <a:xfrm>
            <a:off x="358876" y="4509120"/>
            <a:ext cx="35076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/>
              <a:t>Bernoulli’s principle</a:t>
            </a:r>
            <a:endParaRPr lang="en-US" altLang="ja-JP" dirty="0"/>
          </a:p>
          <a:p>
            <a:r>
              <a:rPr lang="en-US" altLang="ja-JP" dirty="0" smtClean="0"/>
              <a:t>(in incompressible case)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3525987" y="1356106"/>
            <a:ext cx="1401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CC"/>
                </a:solidFill>
              </a:rPr>
              <a:t>Flow 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1547664" y="1860162"/>
                <a:ext cx="8843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kumimoji="1" lang="en-US" altLang="ja-JP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/2</m:t>
                      </m:r>
                    </m:oMath>
                  </m:oMathPara>
                </a14:m>
                <a:endParaRPr kumimoji="1" lang="ja-JP" alt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1860162"/>
                <a:ext cx="884345" cy="461665"/>
              </a:xfrm>
              <a:prstGeom prst="rect">
                <a:avLst/>
              </a:prstGeom>
              <a:blipFill rotWithShape="1">
                <a:blip r:embed="rId3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/>
              <p:cNvSpPr txBox="1"/>
              <p:nvPr/>
            </p:nvSpPr>
            <p:spPr>
              <a:xfrm>
                <a:off x="1547664" y="3660362"/>
                <a:ext cx="8843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kumimoji="1" lang="en-US" altLang="ja-JP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/2</m:t>
                      </m:r>
                    </m:oMath>
                  </m:oMathPara>
                </a14:m>
                <a:endParaRPr kumimoji="1" lang="ja-JP" alt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7" name="テキスト ボックス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3660362"/>
                <a:ext cx="884345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右矢印 27"/>
          <p:cNvSpPr/>
          <p:nvPr/>
        </p:nvSpPr>
        <p:spPr>
          <a:xfrm>
            <a:off x="2638876" y="3684883"/>
            <a:ext cx="704237" cy="412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右矢印 28"/>
          <p:cNvSpPr/>
          <p:nvPr/>
        </p:nvSpPr>
        <p:spPr>
          <a:xfrm rot="10800000">
            <a:off x="2638877" y="1884682"/>
            <a:ext cx="704237" cy="412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066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>
            <a:off x="395536" y="2969899"/>
            <a:ext cx="5256584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72842"/>
            <a:ext cx="8784976" cy="707886"/>
          </a:xfrm>
          <a:noFill/>
        </p:spPr>
        <p:txBody>
          <a:bodyPr wrap="square">
            <a:spAutoFit/>
          </a:bodyPr>
          <a:lstStyle/>
          <a:p>
            <a:r>
              <a:rPr lang="en-US" altLang="ja-JP" sz="4000" dirty="0" smtClean="0">
                <a:solidFill>
                  <a:srgbClr val="0000CC"/>
                </a:solidFill>
                <a:latin typeface="Arial" pitchFamily="34" charset="0"/>
              </a:rPr>
              <a:t>Why KHI grows?</a:t>
            </a:r>
            <a:endParaRPr lang="en-US" altLang="ja-JP" sz="4000" dirty="0">
              <a:solidFill>
                <a:srgbClr val="0000CC"/>
              </a:solidFill>
              <a:latin typeface="Arial" pitchFamily="34" charset="0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95536" y="1817771"/>
            <a:ext cx="5256584" cy="0"/>
          </a:xfrm>
          <a:prstGeom prst="line">
            <a:avLst/>
          </a:prstGeom>
          <a:ln w="19050">
            <a:solidFill>
              <a:srgbClr val="0000CC"/>
            </a:solidFill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フリーフォーム 5"/>
          <p:cNvSpPr/>
          <p:nvPr/>
        </p:nvSpPr>
        <p:spPr>
          <a:xfrm>
            <a:off x="395536" y="2727101"/>
            <a:ext cx="5234609" cy="481742"/>
          </a:xfrm>
          <a:custGeom>
            <a:avLst/>
            <a:gdLst>
              <a:gd name="connsiteX0" fmla="*/ 0 w 5300870"/>
              <a:gd name="connsiteY0" fmla="*/ 248756 h 782572"/>
              <a:gd name="connsiteX1" fmla="*/ 1537253 w 5300870"/>
              <a:gd name="connsiteY1" fmla="*/ 778843 h 782572"/>
              <a:gd name="connsiteX2" fmla="*/ 3922644 w 5300870"/>
              <a:gd name="connsiteY2" fmla="*/ 10217 h 782572"/>
              <a:gd name="connsiteX3" fmla="*/ 5300870 w 5300870"/>
              <a:gd name="connsiteY3" fmla="*/ 407782 h 782572"/>
              <a:gd name="connsiteX0" fmla="*/ 0 w 5234609"/>
              <a:gd name="connsiteY0" fmla="*/ 258216 h 792032"/>
              <a:gd name="connsiteX1" fmla="*/ 1537253 w 5234609"/>
              <a:gd name="connsiteY1" fmla="*/ 788303 h 792032"/>
              <a:gd name="connsiteX2" fmla="*/ 3922644 w 5234609"/>
              <a:gd name="connsiteY2" fmla="*/ 19677 h 792032"/>
              <a:gd name="connsiteX3" fmla="*/ 5234609 w 5234609"/>
              <a:gd name="connsiteY3" fmla="*/ 271468 h 792032"/>
              <a:gd name="connsiteX0" fmla="*/ 0 w 5234609"/>
              <a:gd name="connsiteY0" fmla="*/ 258216 h 486748"/>
              <a:gd name="connsiteX1" fmla="*/ 1272209 w 5234609"/>
              <a:gd name="connsiteY1" fmla="*/ 456998 h 486748"/>
              <a:gd name="connsiteX2" fmla="*/ 3922644 w 5234609"/>
              <a:gd name="connsiteY2" fmla="*/ 19677 h 486748"/>
              <a:gd name="connsiteX3" fmla="*/ 5234609 w 5234609"/>
              <a:gd name="connsiteY3" fmla="*/ 271468 h 486748"/>
              <a:gd name="connsiteX0" fmla="*/ 0 w 5234609"/>
              <a:gd name="connsiteY0" fmla="*/ 258216 h 458251"/>
              <a:gd name="connsiteX1" fmla="*/ 1272209 w 5234609"/>
              <a:gd name="connsiteY1" fmla="*/ 456998 h 458251"/>
              <a:gd name="connsiteX2" fmla="*/ 3922644 w 5234609"/>
              <a:gd name="connsiteY2" fmla="*/ 19677 h 458251"/>
              <a:gd name="connsiteX3" fmla="*/ 5234609 w 5234609"/>
              <a:gd name="connsiteY3" fmla="*/ 271468 h 458251"/>
              <a:gd name="connsiteX0" fmla="*/ 0 w 5234609"/>
              <a:gd name="connsiteY0" fmla="*/ 258216 h 486748"/>
              <a:gd name="connsiteX1" fmla="*/ 1272209 w 5234609"/>
              <a:gd name="connsiteY1" fmla="*/ 456998 h 486748"/>
              <a:gd name="connsiteX2" fmla="*/ 3949148 w 5234609"/>
              <a:gd name="connsiteY2" fmla="*/ 19677 h 486748"/>
              <a:gd name="connsiteX3" fmla="*/ 5234609 w 5234609"/>
              <a:gd name="connsiteY3" fmla="*/ 271468 h 486748"/>
              <a:gd name="connsiteX0" fmla="*/ 0 w 5234609"/>
              <a:gd name="connsiteY0" fmla="*/ 258216 h 486748"/>
              <a:gd name="connsiteX1" fmla="*/ 1272209 w 5234609"/>
              <a:gd name="connsiteY1" fmla="*/ 456998 h 486748"/>
              <a:gd name="connsiteX2" fmla="*/ 3949148 w 5234609"/>
              <a:gd name="connsiteY2" fmla="*/ 19677 h 486748"/>
              <a:gd name="connsiteX3" fmla="*/ 5234609 w 5234609"/>
              <a:gd name="connsiteY3" fmla="*/ 271468 h 486748"/>
              <a:gd name="connsiteX0" fmla="*/ 0 w 5234609"/>
              <a:gd name="connsiteY0" fmla="*/ 238576 h 467108"/>
              <a:gd name="connsiteX1" fmla="*/ 1272209 w 5234609"/>
              <a:gd name="connsiteY1" fmla="*/ 437358 h 467108"/>
              <a:gd name="connsiteX2" fmla="*/ 3949148 w 5234609"/>
              <a:gd name="connsiteY2" fmla="*/ 37 h 467108"/>
              <a:gd name="connsiteX3" fmla="*/ 5234609 w 5234609"/>
              <a:gd name="connsiteY3" fmla="*/ 251828 h 467108"/>
              <a:gd name="connsiteX0" fmla="*/ 0 w 5234609"/>
              <a:gd name="connsiteY0" fmla="*/ 238571 h 438437"/>
              <a:gd name="connsiteX1" fmla="*/ 1272209 w 5234609"/>
              <a:gd name="connsiteY1" fmla="*/ 437353 h 438437"/>
              <a:gd name="connsiteX2" fmla="*/ 3949148 w 5234609"/>
              <a:gd name="connsiteY2" fmla="*/ 32 h 438437"/>
              <a:gd name="connsiteX3" fmla="*/ 5234609 w 5234609"/>
              <a:gd name="connsiteY3" fmla="*/ 251823 h 438437"/>
              <a:gd name="connsiteX0" fmla="*/ 0 w 5234609"/>
              <a:gd name="connsiteY0" fmla="*/ 243604 h 443470"/>
              <a:gd name="connsiteX1" fmla="*/ 1272209 w 5234609"/>
              <a:gd name="connsiteY1" fmla="*/ 442386 h 443470"/>
              <a:gd name="connsiteX2" fmla="*/ 3949148 w 5234609"/>
              <a:gd name="connsiteY2" fmla="*/ 5065 h 443470"/>
              <a:gd name="connsiteX3" fmla="*/ 5234609 w 5234609"/>
              <a:gd name="connsiteY3" fmla="*/ 256856 h 443470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48809"/>
              <a:gd name="connsiteX1" fmla="*/ 1272209 w 5234609"/>
              <a:gd name="connsiteY1" fmla="*/ 442386 h 448809"/>
              <a:gd name="connsiteX2" fmla="*/ 3949148 w 5234609"/>
              <a:gd name="connsiteY2" fmla="*/ 5065 h 448809"/>
              <a:gd name="connsiteX3" fmla="*/ 5234609 w 5234609"/>
              <a:gd name="connsiteY3" fmla="*/ 256856 h 448809"/>
              <a:gd name="connsiteX0" fmla="*/ 0 w 5234609"/>
              <a:gd name="connsiteY0" fmla="*/ 243604 h 448809"/>
              <a:gd name="connsiteX1" fmla="*/ 1272209 w 5234609"/>
              <a:gd name="connsiteY1" fmla="*/ 442386 h 448809"/>
              <a:gd name="connsiteX2" fmla="*/ 3949148 w 5234609"/>
              <a:gd name="connsiteY2" fmla="*/ 5065 h 448809"/>
              <a:gd name="connsiteX3" fmla="*/ 5234609 w 5234609"/>
              <a:gd name="connsiteY3" fmla="*/ 256856 h 448809"/>
              <a:gd name="connsiteX0" fmla="*/ 0 w 5234609"/>
              <a:gd name="connsiteY0" fmla="*/ 231240 h 458796"/>
              <a:gd name="connsiteX1" fmla="*/ 1272209 w 5234609"/>
              <a:gd name="connsiteY1" fmla="*/ 430022 h 458796"/>
              <a:gd name="connsiteX2" fmla="*/ 4134678 w 5234609"/>
              <a:gd name="connsiteY2" fmla="*/ 5953 h 458796"/>
              <a:gd name="connsiteX3" fmla="*/ 5234609 w 5234609"/>
              <a:gd name="connsiteY3" fmla="*/ 244492 h 458796"/>
              <a:gd name="connsiteX0" fmla="*/ 0 w 5234609"/>
              <a:gd name="connsiteY0" fmla="*/ 231240 h 447107"/>
              <a:gd name="connsiteX1" fmla="*/ 1272209 w 5234609"/>
              <a:gd name="connsiteY1" fmla="*/ 430022 h 447107"/>
              <a:gd name="connsiteX2" fmla="*/ 4134678 w 5234609"/>
              <a:gd name="connsiteY2" fmla="*/ 5953 h 447107"/>
              <a:gd name="connsiteX3" fmla="*/ 5234609 w 5234609"/>
              <a:gd name="connsiteY3" fmla="*/ 244492 h 447107"/>
              <a:gd name="connsiteX0" fmla="*/ 0 w 5234609"/>
              <a:gd name="connsiteY0" fmla="*/ 231240 h 488540"/>
              <a:gd name="connsiteX1" fmla="*/ 1272209 w 5234609"/>
              <a:gd name="connsiteY1" fmla="*/ 483031 h 488540"/>
              <a:gd name="connsiteX2" fmla="*/ 4134678 w 5234609"/>
              <a:gd name="connsiteY2" fmla="*/ 5953 h 488540"/>
              <a:gd name="connsiteX3" fmla="*/ 5234609 w 5234609"/>
              <a:gd name="connsiteY3" fmla="*/ 244492 h 488540"/>
              <a:gd name="connsiteX0" fmla="*/ 0 w 5234609"/>
              <a:gd name="connsiteY0" fmla="*/ 229188 h 486488"/>
              <a:gd name="connsiteX1" fmla="*/ 1272209 w 5234609"/>
              <a:gd name="connsiteY1" fmla="*/ 480979 h 486488"/>
              <a:gd name="connsiteX2" fmla="*/ 4134678 w 5234609"/>
              <a:gd name="connsiteY2" fmla="*/ 3901 h 486488"/>
              <a:gd name="connsiteX3" fmla="*/ 5234609 w 5234609"/>
              <a:gd name="connsiteY3" fmla="*/ 242440 h 486488"/>
              <a:gd name="connsiteX0" fmla="*/ 0 w 5234609"/>
              <a:gd name="connsiteY0" fmla="*/ 229188 h 483394"/>
              <a:gd name="connsiteX1" fmla="*/ 1272209 w 5234609"/>
              <a:gd name="connsiteY1" fmla="*/ 480979 h 483394"/>
              <a:gd name="connsiteX2" fmla="*/ 4134678 w 5234609"/>
              <a:gd name="connsiteY2" fmla="*/ 3901 h 483394"/>
              <a:gd name="connsiteX3" fmla="*/ 5234609 w 5234609"/>
              <a:gd name="connsiteY3" fmla="*/ 242440 h 483394"/>
              <a:gd name="connsiteX0" fmla="*/ 0 w 5234609"/>
              <a:gd name="connsiteY0" fmla="*/ 228398 h 482604"/>
              <a:gd name="connsiteX1" fmla="*/ 1272209 w 5234609"/>
              <a:gd name="connsiteY1" fmla="*/ 480189 h 482604"/>
              <a:gd name="connsiteX2" fmla="*/ 4134678 w 5234609"/>
              <a:gd name="connsiteY2" fmla="*/ 3111 h 482604"/>
              <a:gd name="connsiteX3" fmla="*/ 5234609 w 5234609"/>
              <a:gd name="connsiteY3" fmla="*/ 241650 h 482604"/>
              <a:gd name="connsiteX0" fmla="*/ 0 w 5234609"/>
              <a:gd name="connsiteY0" fmla="*/ 228398 h 481742"/>
              <a:gd name="connsiteX1" fmla="*/ 1272209 w 5234609"/>
              <a:gd name="connsiteY1" fmla="*/ 480189 h 481742"/>
              <a:gd name="connsiteX2" fmla="*/ 4134678 w 5234609"/>
              <a:gd name="connsiteY2" fmla="*/ 3111 h 481742"/>
              <a:gd name="connsiteX3" fmla="*/ 5234609 w 5234609"/>
              <a:gd name="connsiteY3" fmla="*/ 241650 h 48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4609" h="481742">
                <a:moveTo>
                  <a:pt x="0" y="228398"/>
                </a:moveTo>
                <a:cubicBezTo>
                  <a:pt x="401983" y="447058"/>
                  <a:pt x="781879" y="491233"/>
                  <a:pt x="1272209" y="480189"/>
                </a:cubicBezTo>
                <a:cubicBezTo>
                  <a:pt x="1762539" y="469145"/>
                  <a:pt x="3533913" y="-14560"/>
                  <a:pt x="4134678" y="3111"/>
                </a:cubicBezTo>
                <a:cubicBezTo>
                  <a:pt x="4377633" y="-18975"/>
                  <a:pt x="4819373" y="78207"/>
                  <a:pt x="5234609" y="24165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コネクタ 17"/>
          <p:cNvCxnSpPr/>
          <p:nvPr/>
        </p:nvCxnSpPr>
        <p:spPr>
          <a:xfrm rot="10800000">
            <a:off x="395537" y="4122027"/>
            <a:ext cx="5256584" cy="0"/>
          </a:xfrm>
          <a:prstGeom prst="line">
            <a:avLst/>
          </a:prstGeom>
          <a:ln w="19050">
            <a:solidFill>
              <a:srgbClr val="0000CC"/>
            </a:solidFill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正方形/長方形 24"/>
          <p:cNvSpPr/>
          <p:nvPr/>
        </p:nvSpPr>
        <p:spPr>
          <a:xfrm>
            <a:off x="3525987" y="1356106"/>
            <a:ext cx="1401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CC"/>
                </a:solidFill>
              </a:rPr>
              <a:t>Flow line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5652120" y="2739066"/>
            <a:ext cx="14401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dirty="0" smtClean="0">
                <a:ea typeface="メイリオ" pitchFamily="50" charset="-128"/>
                <a:cs typeface="Arial" pitchFamily="34" charset="0"/>
              </a:rPr>
              <a:t>Interface</a:t>
            </a:r>
            <a:endParaRPr lang="en-US" altLang="ja-JP" dirty="0">
              <a:ea typeface="メイリオ" pitchFamily="50" charset="-128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4226659" y="4509120"/>
                <a:ext cx="2576796" cy="8487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kumimoji="1" lang="en-US" altLang="ja-JP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ja-JP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/>
                            </a:rPr>
                            <m:t>𝑝</m:t>
                          </m:r>
                        </m:num>
                        <m:den>
                          <m:r>
                            <a:rPr lang="ja-JP" altLang="en-US" i="1" smtClean="0">
                              <a:latin typeface="Cambria Math"/>
                            </a:rPr>
                            <m:t>𝜌</m:t>
                          </m:r>
                        </m:den>
                      </m:f>
                      <m:r>
                        <a:rPr lang="en-US" altLang="ja-JP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/>
                        </a:rPr>
                        <m:t>const</m:t>
                      </m:r>
                      <m:r>
                        <a:rPr lang="en-US" altLang="ja-JP" b="0" i="1" smtClean="0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659" y="4509120"/>
                <a:ext cx="2576796" cy="84875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正方形/長方形 25"/>
          <p:cNvSpPr/>
          <p:nvPr/>
        </p:nvSpPr>
        <p:spPr>
          <a:xfrm>
            <a:off x="358876" y="4509120"/>
            <a:ext cx="35076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/>
              <a:t>Bernoulli’s principle</a:t>
            </a:r>
            <a:endParaRPr lang="en-US" altLang="ja-JP" dirty="0"/>
          </a:p>
          <a:p>
            <a:r>
              <a:rPr lang="en-US" altLang="ja-JP" dirty="0" smtClean="0"/>
              <a:t>(in incompressible case)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/>
              <p:cNvSpPr txBox="1"/>
              <p:nvPr/>
            </p:nvSpPr>
            <p:spPr>
              <a:xfrm>
                <a:off x="1547664" y="1860162"/>
                <a:ext cx="8843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kumimoji="1" lang="en-US" altLang="ja-JP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/2</m:t>
                      </m:r>
                    </m:oMath>
                  </m:oMathPara>
                </a14:m>
                <a:endParaRPr kumimoji="1" lang="ja-JP" alt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7" name="テキスト ボックス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1860162"/>
                <a:ext cx="884345" cy="461665"/>
              </a:xfrm>
              <a:prstGeom prst="rect">
                <a:avLst/>
              </a:prstGeom>
              <a:blipFill rotWithShape="1">
                <a:blip r:embed="rId3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1547664" y="3660362"/>
                <a:ext cx="8843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kumimoji="1" lang="en-US" altLang="ja-JP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/2</m:t>
                      </m:r>
                    </m:oMath>
                  </m:oMathPara>
                </a14:m>
                <a:endParaRPr kumimoji="1" lang="ja-JP" alt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3660362"/>
                <a:ext cx="884345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右矢印 28"/>
          <p:cNvSpPr/>
          <p:nvPr/>
        </p:nvSpPr>
        <p:spPr>
          <a:xfrm>
            <a:off x="2638876" y="3684883"/>
            <a:ext cx="704237" cy="412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右矢印 29"/>
          <p:cNvSpPr/>
          <p:nvPr/>
        </p:nvSpPr>
        <p:spPr>
          <a:xfrm rot="10800000">
            <a:off x="2638877" y="1884682"/>
            <a:ext cx="704237" cy="412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フリーフォーム 31"/>
          <p:cNvSpPr/>
          <p:nvPr/>
        </p:nvSpPr>
        <p:spPr>
          <a:xfrm>
            <a:off x="417511" y="2296129"/>
            <a:ext cx="5234609" cy="200584"/>
          </a:xfrm>
          <a:custGeom>
            <a:avLst/>
            <a:gdLst>
              <a:gd name="connsiteX0" fmla="*/ 0 w 5300870"/>
              <a:gd name="connsiteY0" fmla="*/ 248756 h 782572"/>
              <a:gd name="connsiteX1" fmla="*/ 1537253 w 5300870"/>
              <a:gd name="connsiteY1" fmla="*/ 778843 h 782572"/>
              <a:gd name="connsiteX2" fmla="*/ 3922644 w 5300870"/>
              <a:gd name="connsiteY2" fmla="*/ 10217 h 782572"/>
              <a:gd name="connsiteX3" fmla="*/ 5300870 w 5300870"/>
              <a:gd name="connsiteY3" fmla="*/ 407782 h 782572"/>
              <a:gd name="connsiteX0" fmla="*/ 0 w 5234609"/>
              <a:gd name="connsiteY0" fmla="*/ 258216 h 792032"/>
              <a:gd name="connsiteX1" fmla="*/ 1537253 w 5234609"/>
              <a:gd name="connsiteY1" fmla="*/ 788303 h 792032"/>
              <a:gd name="connsiteX2" fmla="*/ 3922644 w 5234609"/>
              <a:gd name="connsiteY2" fmla="*/ 19677 h 792032"/>
              <a:gd name="connsiteX3" fmla="*/ 5234609 w 5234609"/>
              <a:gd name="connsiteY3" fmla="*/ 271468 h 792032"/>
              <a:gd name="connsiteX0" fmla="*/ 0 w 5234609"/>
              <a:gd name="connsiteY0" fmla="*/ 258216 h 486748"/>
              <a:gd name="connsiteX1" fmla="*/ 1272209 w 5234609"/>
              <a:gd name="connsiteY1" fmla="*/ 456998 h 486748"/>
              <a:gd name="connsiteX2" fmla="*/ 3922644 w 5234609"/>
              <a:gd name="connsiteY2" fmla="*/ 19677 h 486748"/>
              <a:gd name="connsiteX3" fmla="*/ 5234609 w 5234609"/>
              <a:gd name="connsiteY3" fmla="*/ 271468 h 486748"/>
              <a:gd name="connsiteX0" fmla="*/ 0 w 5234609"/>
              <a:gd name="connsiteY0" fmla="*/ 258216 h 458251"/>
              <a:gd name="connsiteX1" fmla="*/ 1272209 w 5234609"/>
              <a:gd name="connsiteY1" fmla="*/ 456998 h 458251"/>
              <a:gd name="connsiteX2" fmla="*/ 3922644 w 5234609"/>
              <a:gd name="connsiteY2" fmla="*/ 19677 h 458251"/>
              <a:gd name="connsiteX3" fmla="*/ 5234609 w 5234609"/>
              <a:gd name="connsiteY3" fmla="*/ 271468 h 458251"/>
              <a:gd name="connsiteX0" fmla="*/ 0 w 5234609"/>
              <a:gd name="connsiteY0" fmla="*/ 258216 h 486748"/>
              <a:gd name="connsiteX1" fmla="*/ 1272209 w 5234609"/>
              <a:gd name="connsiteY1" fmla="*/ 456998 h 486748"/>
              <a:gd name="connsiteX2" fmla="*/ 3949148 w 5234609"/>
              <a:gd name="connsiteY2" fmla="*/ 19677 h 486748"/>
              <a:gd name="connsiteX3" fmla="*/ 5234609 w 5234609"/>
              <a:gd name="connsiteY3" fmla="*/ 271468 h 486748"/>
              <a:gd name="connsiteX0" fmla="*/ 0 w 5234609"/>
              <a:gd name="connsiteY0" fmla="*/ 258216 h 486748"/>
              <a:gd name="connsiteX1" fmla="*/ 1272209 w 5234609"/>
              <a:gd name="connsiteY1" fmla="*/ 456998 h 486748"/>
              <a:gd name="connsiteX2" fmla="*/ 3949148 w 5234609"/>
              <a:gd name="connsiteY2" fmla="*/ 19677 h 486748"/>
              <a:gd name="connsiteX3" fmla="*/ 5234609 w 5234609"/>
              <a:gd name="connsiteY3" fmla="*/ 271468 h 486748"/>
              <a:gd name="connsiteX0" fmla="*/ 0 w 5234609"/>
              <a:gd name="connsiteY0" fmla="*/ 238576 h 467108"/>
              <a:gd name="connsiteX1" fmla="*/ 1272209 w 5234609"/>
              <a:gd name="connsiteY1" fmla="*/ 437358 h 467108"/>
              <a:gd name="connsiteX2" fmla="*/ 3949148 w 5234609"/>
              <a:gd name="connsiteY2" fmla="*/ 37 h 467108"/>
              <a:gd name="connsiteX3" fmla="*/ 5234609 w 5234609"/>
              <a:gd name="connsiteY3" fmla="*/ 251828 h 467108"/>
              <a:gd name="connsiteX0" fmla="*/ 0 w 5234609"/>
              <a:gd name="connsiteY0" fmla="*/ 238571 h 438437"/>
              <a:gd name="connsiteX1" fmla="*/ 1272209 w 5234609"/>
              <a:gd name="connsiteY1" fmla="*/ 437353 h 438437"/>
              <a:gd name="connsiteX2" fmla="*/ 3949148 w 5234609"/>
              <a:gd name="connsiteY2" fmla="*/ 32 h 438437"/>
              <a:gd name="connsiteX3" fmla="*/ 5234609 w 5234609"/>
              <a:gd name="connsiteY3" fmla="*/ 251823 h 438437"/>
              <a:gd name="connsiteX0" fmla="*/ 0 w 5234609"/>
              <a:gd name="connsiteY0" fmla="*/ 243604 h 443470"/>
              <a:gd name="connsiteX1" fmla="*/ 1272209 w 5234609"/>
              <a:gd name="connsiteY1" fmla="*/ 442386 h 443470"/>
              <a:gd name="connsiteX2" fmla="*/ 3949148 w 5234609"/>
              <a:gd name="connsiteY2" fmla="*/ 5065 h 443470"/>
              <a:gd name="connsiteX3" fmla="*/ 5234609 w 5234609"/>
              <a:gd name="connsiteY3" fmla="*/ 256856 h 443470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48809"/>
              <a:gd name="connsiteX1" fmla="*/ 1272209 w 5234609"/>
              <a:gd name="connsiteY1" fmla="*/ 442386 h 448809"/>
              <a:gd name="connsiteX2" fmla="*/ 3949148 w 5234609"/>
              <a:gd name="connsiteY2" fmla="*/ 5065 h 448809"/>
              <a:gd name="connsiteX3" fmla="*/ 5234609 w 5234609"/>
              <a:gd name="connsiteY3" fmla="*/ 256856 h 448809"/>
              <a:gd name="connsiteX0" fmla="*/ 0 w 5234609"/>
              <a:gd name="connsiteY0" fmla="*/ 243604 h 448809"/>
              <a:gd name="connsiteX1" fmla="*/ 1272209 w 5234609"/>
              <a:gd name="connsiteY1" fmla="*/ 442386 h 448809"/>
              <a:gd name="connsiteX2" fmla="*/ 3949148 w 5234609"/>
              <a:gd name="connsiteY2" fmla="*/ 5065 h 448809"/>
              <a:gd name="connsiteX3" fmla="*/ 5234609 w 5234609"/>
              <a:gd name="connsiteY3" fmla="*/ 256856 h 448809"/>
              <a:gd name="connsiteX0" fmla="*/ 0 w 5234609"/>
              <a:gd name="connsiteY0" fmla="*/ 231240 h 458796"/>
              <a:gd name="connsiteX1" fmla="*/ 1272209 w 5234609"/>
              <a:gd name="connsiteY1" fmla="*/ 430022 h 458796"/>
              <a:gd name="connsiteX2" fmla="*/ 4134678 w 5234609"/>
              <a:gd name="connsiteY2" fmla="*/ 5953 h 458796"/>
              <a:gd name="connsiteX3" fmla="*/ 5234609 w 5234609"/>
              <a:gd name="connsiteY3" fmla="*/ 244492 h 458796"/>
              <a:gd name="connsiteX0" fmla="*/ 0 w 5234609"/>
              <a:gd name="connsiteY0" fmla="*/ 231240 h 447107"/>
              <a:gd name="connsiteX1" fmla="*/ 1272209 w 5234609"/>
              <a:gd name="connsiteY1" fmla="*/ 430022 h 447107"/>
              <a:gd name="connsiteX2" fmla="*/ 4134678 w 5234609"/>
              <a:gd name="connsiteY2" fmla="*/ 5953 h 447107"/>
              <a:gd name="connsiteX3" fmla="*/ 5234609 w 5234609"/>
              <a:gd name="connsiteY3" fmla="*/ 244492 h 447107"/>
              <a:gd name="connsiteX0" fmla="*/ 0 w 5234609"/>
              <a:gd name="connsiteY0" fmla="*/ 231240 h 488540"/>
              <a:gd name="connsiteX1" fmla="*/ 1272209 w 5234609"/>
              <a:gd name="connsiteY1" fmla="*/ 483031 h 488540"/>
              <a:gd name="connsiteX2" fmla="*/ 4134678 w 5234609"/>
              <a:gd name="connsiteY2" fmla="*/ 5953 h 488540"/>
              <a:gd name="connsiteX3" fmla="*/ 5234609 w 5234609"/>
              <a:gd name="connsiteY3" fmla="*/ 244492 h 488540"/>
              <a:gd name="connsiteX0" fmla="*/ 0 w 5234609"/>
              <a:gd name="connsiteY0" fmla="*/ 229188 h 486488"/>
              <a:gd name="connsiteX1" fmla="*/ 1272209 w 5234609"/>
              <a:gd name="connsiteY1" fmla="*/ 480979 h 486488"/>
              <a:gd name="connsiteX2" fmla="*/ 4134678 w 5234609"/>
              <a:gd name="connsiteY2" fmla="*/ 3901 h 486488"/>
              <a:gd name="connsiteX3" fmla="*/ 5234609 w 5234609"/>
              <a:gd name="connsiteY3" fmla="*/ 242440 h 486488"/>
              <a:gd name="connsiteX0" fmla="*/ 0 w 5234609"/>
              <a:gd name="connsiteY0" fmla="*/ 229188 h 483394"/>
              <a:gd name="connsiteX1" fmla="*/ 1272209 w 5234609"/>
              <a:gd name="connsiteY1" fmla="*/ 480979 h 483394"/>
              <a:gd name="connsiteX2" fmla="*/ 4134678 w 5234609"/>
              <a:gd name="connsiteY2" fmla="*/ 3901 h 483394"/>
              <a:gd name="connsiteX3" fmla="*/ 5234609 w 5234609"/>
              <a:gd name="connsiteY3" fmla="*/ 242440 h 483394"/>
              <a:gd name="connsiteX0" fmla="*/ 0 w 5234609"/>
              <a:gd name="connsiteY0" fmla="*/ 228398 h 482604"/>
              <a:gd name="connsiteX1" fmla="*/ 1272209 w 5234609"/>
              <a:gd name="connsiteY1" fmla="*/ 480189 h 482604"/>
              <a:gd name="connsiteX2" fmla="*/ 4134678 w 5234609"/>
              <a:gd name="connsiteY2" fmla="*/ 3111 h 482604"/>
              <a:gd name="connsiteX3" fmla="*/ 5234609 w 5234609"/>
              <a:gd name="connsiteY3" fmla="*/ 241650 h 482604"/>
              <a:gd name="connsiteX0" fmla="*/ 0 w 5234609"/>
              <a:gd name="connsiteY0" fmla="*/ 228398 h 481742"/>
              <a:gd name="connsiteX1" fmla="*/ 1272209 w 5234609"/>
              <a:gd name="connsiteY1" fmla="*/ 480189 h 481742"/>
              <a:gd name="connsiteX2" fmla="*/ 4134678 w 5234609"/>
              <a:gd name="connsiteY2" fmla="*/ 3111 h 481742"/>
              <a:gd name="connsiteX3" fmla="*/ 5234609 w 5234609"/>
              <a:gd name="connsiteY3" fmla="*/ 241650 h 481742"/>
              <a:gd name="connsiteX0" fmla="*/ 0 w 5234609"/>
              <a:gd name="connsiteY0" fmla="*/ 131276 h 386923"/>
              <a:gd name="connsiteX1" fmla="*/ 1272209 w 5234609"/>
              <a:gd name="connsiteY1" fmla="*/ 383067 h 386923"/>
              <a:gd name="connsiteX2" fmla="*/ 4134678 w 5234609"/>
              <a:gd name="connsiteY2" fmla="*/ 12007 h 386923"/>
              <a:gd name="connsiteX3" fmla="*/ 5234609 w 5234609"/>
              <a:gd name="connsiteY3" fmla="*/ 144528 h 386923"/>
              <a:gd name="connsiteX0" fmla="*/ 0 w 5234609"/>
              <a:gd name="connsiteY0" fmla="*/ 123983 h 379630"/>
              <a:gd name="connsiteX1" fmla="*/ 1272209 w 5234609"/>
              <a:gd name="connsiteY1" fmla="*/ 375774 h 379630"/>
              <a:gd name="connsiteX2" fmla="*/ 4134678 w 5234609"/>
              <a:gd name="connsiteY2" fmla="*/ 4714 h 379630"/>
              <a:gd name="connsiteX3" fmla="*/ 5234609 w 5234609"/>
              <a:gd name="connsiteY3" fmla="*/ 137235 h 379630"/>
              <a:gd name="connsiteX0" fmla="*/ 0 w 5234609"/>
              <a:gd name="connsiteY0" fmla="*/ 88004 h 341869"/>
              <a:gd name="connsiteX1" fmla="*/ 1272209 w 5234609"/>
              <a:gd name="connsiteY1" fmla="*/ 339795 h 341869"/>
              <a:gd name="connsiteX2" fmla="*/ 4134678 w 5234609"/>
              <a:gd name="connsiteY2" fmla="*/ 8491 h 341869"/>
              <a:gd name="connsiteX3" fmla="*/ 5234609 w 5234609"/>
              <a:gd name="connsiteY3" fmla="*/ 101256 h 341869"/>
              <a:gd name="connsiteX0" fmla="*/ 0 w 5234609"/>
              <a:gd name="connsiteY0" fmla="*/ 85234 h 339099"/>
              <a:gd name="connsiteX1" fmla="*/ 1272209 w 5234609"/>
              <a:gd name="connsiteY1" fmla="*/ 337025 h 339099"/>
              <a:gd name="connsiteX2" fmla="*/ 4134678 w 5234609"/>
              <a:gd name="connsiteY2" fmla="*/ 5721 h 339099"/>
              <a:gd name="connsiteX3" fmla="*/ 5234609 w 5234609"/>
              <a:gd name="connsiteY3" fmla="*/ 98486 h 339099"/>
              <a:gd name="connsiteX0" fmla="*/ 0 w 5234609"/>
              <a:gd name="connsiteY0" fmla="*/ 85234 h 225227"/>
              <a:gd name="connsiteX1" fmla="*/ 1285461 w 5234609"/>
              <a:gd name="connsiteY1" fmla="*/ 191251 h 225227"/>
              <a:gd name="connsiteX2" fmla="*/ 4134678 w 5234609"/>
              <a:gd name="connsiteY2" fmla="*/ 5721 h 225227"/>
              <a:gd name="connsiteX3" fmla="*/ 5234609 w 5234609"/>
              <a:gd name="connsiteY3" fmla="*/ 98486 h 225227"/>
              <a:gd name="connsiteX0" fmla="*/ 0 w 5234609"/>
              <a:gd name="connsiteY0" fmla="*/ 85234 h 200584"/>
              <a:gd name="connsiteX1" fmla="*/ 1285461 w 5234609"/>
              <a:gd name="connsiteY1" fmla="*/ 191251 h 200584"/>
              <a:gd name="connsiteX2" fmla="*/ 4134678 w 5234609"/>
              <a:gd name="connsiteY2" fmla="*/ 5721 h 200584"/>
              <a:gd name="connsiteX3" fmla="*/ 5234609 w 5234609"/>
              <a:gd name="connsiteY3" fmla="*/ 98486 h 200584"/>
              <a:gd name="connsiteX0" fmla="*/ 0 w 5234609"/>
              <a:gd name="connsiteY0" fmla="*/ 85234 h 200584"/>
              <a:gd name="connsiteX1" fmla="*/ 1285461 w 5234609"/>
              <a:gd name="connsiteY1" fmla="*/ 191251 h 200584"/>
              <a:gd name="connsiteX2" fmla="*/ 4134678 w 5234609"/>
              <a:gd name="connsiteY2" fmla="*/ 5721 h 200584"/>
              <a:gd name="connsiteX3" fmla="*/ 5234609 w 5234609"/>
              <a:gd name="connsiteY3" fmla="*/ 98486 h 20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4609" h="200584">
                <a:moveTo>
                  <a:pt x="0" y="85234"/>
                </a:moveTo>
                <a:cubicBezTo>
                  <a:pt x="627270" y="224381"/>
                  <a:pt x="768627" y="204503"/>
                  <a:pt x="1285461" y="191251"/>
                </a:cubicBezTo>
                <a:cubicBezTo>
                  <a:pt x="1802295" y="177999"/>
                  <a:pt x="3533913" y="-11950"/>
                  <a:pt x="4134678" y="5721"/>
                </a:cubicBezTo>
                <a:cubicBezTo>
                  <a:pt x="4377633" y="-16365"/>
                  <a:pt x="4872382" y="27808"/>
                  <a:pt x="5234609" y="98486"/>
                </a:cubicBezTo>
              </a:path>
            </a:pathLst>
          </a:custGeom>
          <a:noFill/>
          <a:ln w="19050">
            <a:solidFill>
              <a:srgbClr val="0000CC"/>
            </a:solidFill>
            <a:head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フリーフォーム 32"/>
          <p:cNvSpPr/>
          <p:nvPr/>
        </p:nvSpPr>
        <p:spPr>
          <a:xfrm>
            <a:off x="417511" y="3445671"/>
            <a:ext cx="5234609" cy="200584"/>
          </a:xfrm>
          <a:custGeom>
            <a:avLst/>
            <a:gdLst>
              <a:gd name="connsiteX0" fmla="*/ 0 w 5300870"/>
              <a:gd name="connsiteY0" fmla="*/ 248756 h 782572"/>
              <a:gd name="connsiteX1" fmla="*/ 1537253 w 5300870"/>
              <a:gd name="connsiteY1" fmla="*/ 778843 h 782572"/>
              <a:gd name="connsiteX2" fmla="*/ 3922644 w 5300870"/>
              <a:gd name="connsiteY2" fmla="*/ 10217 h 782572"/>
              <a:gd name="connsiteX3" fmla="*/ 5300870 w 5300870"/>
              <a:gd name="connsiteY3" fmla="*/ 407782 h 782572"/>
              <a:gd name="connsiteX0" fmla="*/ 0 w 5234609"/>
              <a:gd name="connsiteY0" fmla="*/ 258216 h 792032"/>
              <a:gd name="connsiteX1" fmla="*/ 1537253 w 5234609"/>
              <a:gd name="connsiteY1" fmla="*/ 788303 h 792032"/>
              <a:gd name="connsiteX2" fmla="*/ 3922644 w 5234609"/>
              <a:gd name="connsiteY2" fmla="*/ 19677 h 792032"/>
              <a:gd name="connsiteX3" fmla="*/ 5234609 w 5234609"/>
              <a:gd name="connsiteY3" fmla="*/ 271468 h 792032"/>
              <a:gd name="connsiteX0" fmla="*/ 0 w 5234609"/>
              <a:gd name="connsiteY0" fmla="*/ 258216 h 486748"/>
              <a:gd name="connsiteX1" fmla="*/ 1272209 w 5234609"/>
              <a:gd name="connsiteY1" fmla="*/ 456998 h 486748"/>
              <a:gd name="connsiteX2" fmla="*/ 3922644 w 5234609"/>
              <a:gd name="connsiteY2" fmla="*/ 19677 h 486748"/>
              <a:gd name="connsiteX3" fmla="*/ 5234609 w 5234609"/>
              <a:gd name="connsiteY3" fmla="*/ 271468 h 486748"/>
              <a:gd name="connsiteX0" fmla="*/ 0 w 5234609"/>
              <a:gd name="connsiteY0" fmla="*/ 258216 h 458251"/>
              <a:gd name="connsiteX1" fmla="*/ 1272209 w 5234609"/>
              <a:gd name="connsiteY1" fmla="*/ 456998 h 458251"/>
              <a:gd name="connsiteX2" fmla="*/ 3922644 w 5234609"/>
              <a:gd name="connsiteY2" fmla="*/ 19677 h 458251"/>
              <a:gd name="connsiteX3" fmla="*/ 5234609 w 5234609"/>
              <a:gd name="connsiteY3" fmla="*/ 271468 h 458251"/>
              <a:gd name="connsiteX0" fmla="*/ 0 w 5234609"/>
              <a:gd name="connsiteY0" fmla="*/ 258216 h 486748"/>
              <a:gd name="connsiteX1" fmla="*/ 1272209 w 5234609"/>
              <a:gd name="connsiteY1" fmla="*/ 456998 h 486748"/>
              <a:gd name="connsiteX2" fmla="*/ 3949148 w 5234609"/>
              <a:gd name="connsiteY2" fmla="*/ 19677 h 486748"/>
              <a:gd name="connsiteX3" fmla="*/ 5234609 w 5234609"/>
              <a:gd name="connsiteY3" fmla="*/ 271468 h 486748"/>
              <a:gd name="connsiteX0" fmla="*/ 0 w 5234609"/>
              <a:gd name="connsiteY0" fmla="*/ 258216 h 486748"/>
              <a:gd name="connsiteX1" fmla="*/ 1272209 w 5234609"/>
              <a:gd name="connsiteY1" fmla="*/ 456998 h 486748"/>
              <a:gd name="connsiteX2" fmla="*/ 3949148 w 5234609"/>
              <a:gd name="connsiteY2" fmla="*/ 19677 h 486748"/>
              <a:gd name="connsiteX3" fmla="*/ 5234609 w 5234609"/>
              <a:gd name="connsiteY3" fmla="*/ 271468 h 486748"/>
              <a:gd name="connsiteX0" fmla="*/ 0 w 5234609"/>
              <a:gd name="connsiteY0" fmla="*/ 238576 h 467108"/>
              <a:gd name="connsiteX1" fmla="*/ 1272209 w 5234609"/>
              <a:gd name="connsiteY1" fmla="*/ 437358 h 467108"/>
              <a:gd name="connsiteX2" fmla="*/ 3949148 w 5234609"/>
              <a:gd name="connsiteY2" fmla="*/ 37 h 467108"/>
              <a:gd name="connsiteX3" fmla="*/ 5234609 w 5234609"/>
              <a:gd name="connsiteY3" fmla="*/ 251828 h 467108"/>
              <a:gd name="connsiteX0" fmla="*/ 0 w 5234609"/>
              <a:gd name="connsiteY0" fmla="*/ 238571 h 438437"/>
              <a:gd name="connsiteX1" fmla="*/ 1272209 w 5234609"/>
              <a:gd name="connsiteY1" fmla="*/ 437353 h 438437"/>
              <a:gd name="connsiteX2" fmla="*/ 3949148 w 5234609"/>
              <a:gd name="connsiteY2" fmla="*/ 32 h 438437"/>
              <a:gd name="connsiteX3" fmla="*/ 5234609 w 5234609"/>
              <a:gd name="connsiteY3" fmla="*/ 251823 h 438437"/>
              <a:gd name="connsiteX0" fmla="*/ 0 w 5234609"/>
              <a:gd name="connsiteY0" fmla="*/ 243604 h 443470"/>
              <a:gd name="connsiteX1" fmla="*/ 1272209 w 5234609"/>
              <a:gd name="connsiteY1" fmla="*/ 442386 h 443470"/>
              <a:gd name="connsiteX2" fmla="*/ 3949148 w 5234609"/>
              <a:gd name="connsiteY2" fmla="*/ 5065 h 443470"/>
              <a:gd name="connsiteX3" fmla="*/ 5234609 w 5234609"/>
              <a:gd name="connsiteY3" fmla="*/ 256856 h 443470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48809"/>
              <a:gd name="connsiteX1" fmla="*/ 1272209 w 5234609"/>
              <a:gd name="connsiteY1" fmla="*/ 442386 h 448809"/>
              <a:gd name="connsiteX2" fmla="*/ 3949148 w 5234609"/>
              <a:gd name="connsiteY2" fmla="*/ 5065 h 448809"/>
              <a:gd name="connsiteX3" fmla="*/ 5234609 w 5234609"/>
              <a:gd name="connsiteY3" fmla="*/ 256856 h 448809"/>
              <a:gd name="connsiteX0" fmla="*/ 0 w 5234609"/>
              <a:gd name="connsiteY0" fmla="*/ 243604 h 448809"/>
              <a:gd name="connsiteX1" fmla="*/ 1272209 w 5234609"/>
              <a:gd name="connsiteY1" fmla="*/ 442386 h 448809"/>
              <a:gd name="connsiteX2" fmla="*/ 3949148 w 5234609"/>
              <a:gd name="connsiteY2" fmla="*/ 5065 h 448809"/>
              <a:gd name="connsiteX3" fmla="*/ 5234609 w 5234609"/>
              <a:gd name="connsiteY3" fmla="*/ 256856 h 448809"/>
              <a:gd name="connsiteX0" fmla="*/ 0 w 5234609"/>
              <a:gd name="connsiteY0" fmla="*/ 231240 h 458796"/>
              <a:gd name="connsiteX1" fmla="*/ 1272209 w 5234609"/>
              <a:gd name="connsiteY1" fmla="*/ 430022 h 458796"/>
              <a:gd name="connsiteX2" fmla="*/ 4134678 w 5234609"/>
              <a:gd name="connsiteY2" fmla="*/ 5953 h 458796"/>
              <a:gd name="connsiteX3" fmla="*/ 5234609 w 5234609"/>
              <a:gd name="connsiteY3" fmla="*/ 244492 h 458796"/>
              <a:gd name="connsiteX0" fmla="*/ 0 w 5234609"/>
              <a:gd name="connsiteY0" fmla="*/ 231240 h 447107"/>
              <a:gd name="connsiteX1" fmla="*/ 1272209 w 5234609"/>
              <a:gd name="connsiteY1" fmla="*/ 430022 h 447107"/>
              <a:gd name="connsiteX2" fmla="*/ 4134678 w 5234609"/>
              <a:gd name="connsiteY2" fmla="*/ 5953 h 447107"/>
              <a:gd name="connsiteX3" fmla="*/ 5234609 w 5234609"/>
              <a:gd name="connsiteY3" fmla="*/ 244492 h 447107"/>
              <a:gd name="connsiteX0" fmla="*/ 0 w 5234609"/>
              <a:gd name="connsiteY0" fmla="*/ 231240 h 488540"/>
              <a:gd name="connsiteX1" fmla="*/ 1272209 w 5234609"/>
              <a:gd name="connsiteY1" fmla="*/ 483031 h 488540"/>
              <a:gd name="connsiteX2" fmla="*/ 4134678 w 5234609"/>
              <a:gd name="connsiteY2" fmla="*/ 5953 h 488540"/>
              <a:gd name="connsiteX3" fmla="*/ 5234609 w 5234609"/>
              <a:gd name="connsiteY3" fmla="*/ 244492 h 488540"/>
              <a:gd name="connsiteX0" fmla="*/ 0 w 5234609"/>
              <a:gd name="connsiteY0" fmla="*/ 229188 h 486488"/>
              <a:gd name="connsiteX1" fmla="*/ 1272209 w 5234609"/>
              <a:gd name="connsiteY1" fmla="*/ 480979 h 486488"/>
              <a:gd name="connsiteX2" fmla="*/ 4134678 w 5234609"/>
              <a:gd name="connsiteY2" fmla="*/ 3901 h 486488"/>
              <a:gd name="connsiteX3" fmla="*/ 5234609 w 5234609"/>
              <a:gd name="connsiteY3" fmla="*/ 242440 h 486488"/>
              <a:gd name="connsiteX0" fmla="*/ 0 w 5234609"/>
              <a:gd name="connsiteY0" fmla="*/ 229188 h 483394"/>
              <a:gd name="connsiteX1" fmla="*/ 1272209 w 5234609"/>
              <a:gd name="connsiteY1" fmla="*/ 480979 h 483394"/>
              <a:gd name="connsiteX2" fmla="*/ 4134678 w 5234609"/>
              <a:gd name="connsiteY2" fmla="*/ 3901 h 483394"/>
              <a:gd name="connsiteX3" fmla="*/ 5234609 w 5234609"/>
              <a:gd name="connsiteY3" fmla="*/ 242440 h 483394"/>
              <a:gd name="connsiteX0" fmla="*/ 0 w 5234609"/>
              <a:gd name="connsiteY0" fmla="*/ 228398 h 482604"/>
              <a:gd name="connsiteX1" fmla="*/ 1272209 w 5234609"/>
              <a:gd name="connsiteY1" fmla="*/ 480189 h 482604"/>
              <a:gd name="connsiteX2" fmla="*/ 4134678 w 5234609"/>
              <a:gd name="connsiteY2" fmla="*/ 3111 h 482604"/>
              <a:gd name="connsiteX3" fmla="*/ 5234609 w 5234609"/>
              <a:gd name="connsiteY3" fmla="*/ 241650 h 482604"/>
              <a:gd name="connsiteX0" fmla="*/ 0 w 5234609"/>
              <a:gd name="connsiteY0" fmla="*/ 228398 h 481742"/>
              <a:gd name="connsiteX1" fmla="*/ 1272209 w 5234609"/>
              <a:gd name="connsiteY1" fmla="*/ 480189 h 481742"/>
              <a:gd name="connsiteX2" fmla="*/ 4134678 w 5234609"/>
              <a:gd name="connsiteY2" fmla="*/ 3111 h 481742"/>
              <a:gd name="connsiteX3" fmla="*/ 5234609 w 5234609"/>
              <a:gd name="connsiteY3" fmla="*/ 241650 h 481742"/>
              <a:gd name="connsiteX0" fmla="*/ 0 w 5234609"/>
              <a:gd name="connsiteY0" fmla="*/ 131276 h 386923"/>
              <a:gd name="connsiteX1" fmla="*/ 1272209 w 5234609"/>
              <a:gd name="connsiteY1" fmla="*/ 383067 h 386923"/>
              <a:gd name="connsiteX2" fmla="*/ 4134678 w 5234609"/>
              <a:gd name="connsiteY2" fmla="*/ 12007 h 386923"/>
              <a:gd name="connsiteX3" fmla="*/ 5234609 w 5234609"/>
              <a:gd name="connsiteY3" fmla="*/ 144528 h 386923"/>
              <a:gd name="connsiteX0" fmla="*/ 0 w 5234609"/>
              <a:gd name="connsiteY0" fmla="*/ 123983 h 379630"/>
              <a:gd name="connsiteX1" fmla="*/ 1272209 w 5234609"/>
              <a:gd name="connsiteY1" fmla="*/ 375774 h 379630"/>
              <a:gd name="connsiteX2" fmla="*/ 4134678 w 5234609"/>
              <a:gd name="connsiteY2" fmla="*/ 4714 h 379630"/>
              <a:gd name="connsiteX3" fmla="*/ 5234609 w 5234609"/>
              <a:gd name="connsiteY3" fmla="*/ 137235 h 379630"/>
              <a:gd name="connsiteX0" fmla="*/ 0 w 5234609"/>
              <a:gd name="connsiteY0" fmla="*/ 88004 h 341869"/>
              <a:gd name="connsiteX1" fmla="*/ 1272209 w 5234609"/>
              <a:gd name="connsiteY1" fmla="*/ 339795 h 341869"/>
              <a:gd name="connsiteX2" fmla="*/ 4134678 w 5234609"/>
              <a:gd name="connsiteY2" fmla="*/ 8491 h 341869"/>
              <a:gd name="connsiteX3" fmla="*/ 5234609 w 5234609"/>
              <a:gd name="connsiteY3" fmla="*/ 101256 h 341869"/>
              <a:gd name="connsiteX0" fmla="*/ 0 w 5234609"/>
              <a:gd name="connsiteY0" fmla="*/ 85234 h 339099"/>
              <a:gd name="connsiteX1" fmla="*/ 1272209 w 5234609"/>
              <a:gd name="connsiteY1" fmla="*/ 337025 h 339099"/>
              <a:gd name="connsiteX2" fmla="*/ 4134678 w 5234609"/>
              <a:gd name="connsiteY2" fmla="*/ 5721 h 339099"/>
              <a:gd name="connsiteX3" fmla="*/ 5234609 w 5234609"/>
              <a:gd name="connsiteY3" fmla="*/ 98486 h 339099"/>
              <a:gd name="connsiteX0" fmla="*/ 0 w 5234609"/>
              <a:gd name="connsiteY0" fmla="*/ 85234 h 225227"/>
              <a:gd name="connsiteX1" fmla="*/ 1285461 w 5234609"/>
              <a:gd name="connsiteY1" fmla="*/ 191251 h 225227"/>
              <a:gd name="connsiteX2" fmla="*/ 4134678 w 5234609"/>
              <a:gd name="connsiteY2" fmla="*/ 5721 h 225227"/>
              <a:gd name="connsiteX3" fmla="*/ 5234609 w 5234609"/>
              <a:gd name="connsiteY3" fmla="*/ 98486 h 225227"/>
              <a:gd name="connsiteX0" fmla="*/ 0 w 5234609"/>
              <a:gd name="connsiteY0" fmla="*/ 85234 h 200584"/>
              <a:gd name="connsiteX1" fmla="*/ 1285461 w 5234609"/>
              <a:gd name="connsiteY1" fmla="*/ 191251 h 200584"/>
              <a:gd name="connsiteX2" fmla="*/ 4134678 w 5234609"/>
              <a:gd name="connsiteY2" fmla="*/ 5721 h 200584"/>
              <a:gd name="connsiteX3" fmla="*/ 5234609 w 5234609"/>
              <a:gd name="connsiteY3" fmla="*/ 98486 h 200584"/>
              <a:gd name="connsiteX0" fmla="*/ 0 w 5234609"/>
              <a:gd name="connsiteY0" fmla="*/ 85234 h 200584"/>
              <a:gd name="connsiteX1" fmla="*/ 1285461 w 5234609"/>
              <a:gd name="connsiteY1" fmla="*/ 191251 h 200584"/>
              <a:gd name="connsiteX2" fmla="*/ 4134678 w 5234609"/>
              <a:gd name="connsiteY2" fmla="*/ 5721 h 200584"/>
              <a:gd name="connsiteX3" fmla="*/ 5234609 w 5234609"/>
              <a:gd name="connsiteY3" fmla="*/ 98486 h 20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4609" h="200584">
                <a:moveTo>
                  <a:pt x="0" y="85234"/>
                </a:moveTo>
                <a:cubicBezTo>
                  <a:pt x="627270" y="224381"/>
                  <a:pt x="768627" y="204503"/>
                  <a:pt x="1285461" y="191251"/>
                </a:cubicBezTo>
                <a:cubicBezTo>
                  <a:pt x="1802295" y="177999"/>
                  <a:pt x="3533913" y="-11950"/>
                  <a:pt x="4134678" y="5721"/>
                </a:cubicBezTo>
                <a:cubicBezTo>
                  <a:pt x="4377633" y="-16365"/>
                  <a:pt x="4872382" y="27808"/>
                  <a:pt x="5234609" y="98486"/>
                </a:cubicBezTo>
              </a:path>
            </a:pathLst>
          </a:custGeom>
          <a:noFill/>
          <a:ln w="19050">
            <a:solidFill>
              <a:srgbClr val="0000CC"/>
            </a:solidFill>
            <a:headEnd type="none" w="lg" len="med"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094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右矢印 34"/>
          <p:cNvSpPr/>
          <p:nvPr/>
        </p:nvSpPr>
        <p:spPr>
          <a:xfrm rot="10800000">
            <a:off x="1331641" y="2516563"/>
            <a:ext cx="535313" cy="5590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右矢印 37"/>
          <p:cNvSpPr/>
          <p:nvPr/>
        </p:nvSpPr>
        <p:spPr>
          <a:xfrm>
            <a:off x="4232335" y="2886764"/>
            <a:ext cx="535313" cy="5590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右矢印 36"/>
          <p:cNvSpPr/>
          <p:nvPr/>
        </p:nvSpPr>
        <p:spPr>
          <a:xfrm>
            <a:off x="1181324" y="3263353"/>
            <a:ext cx="931398" cy="2841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右矢印 33"/>
          <p:cNvSpPr/>
          <p:nvPr/>
        </p:nvSpPr>
        <p:spPr>
          <a:xfrm rot="10800000">
            <a:off x="3968645" y="2376626"/>
            <a:ext cx="931398" cy="2841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" name="直線コネクタ 2"/>
          <p:cNvCxnSpPr/>
          <p:nvPr/>
        </p:nvCxnSpPr>
        <p:spPr>
          <a:xfrm>
            <a:off x="395536" y="2971404"/>
            <a:ext cx="5256584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72842"/>
            <a:ext cx="8784976" cy="707886"/>
          </a:xfrm>
          <a:noFill/>
        </p:spPr>
        <p:txBody>
          <a:bodyPr wrap="square">
            <a:spAutoFit/>
          </a:bodyPr>
          <a:lstStyle/>
          <a:p>
            <a:r>
              <a:rPr lang="en-US" altLang="ja-JP" sz="4000" dirty="0" smtClean="0">
                <a:solidFill>
                  <a:srgbClr val="0000CC"/>
                </a:solidFill>
                <a:latin typeface="Arial" pitchFamily="34" charset="0"/>
              </a:rPr>
              <a:t>Why KHI grows?</a:t>
            </a:r>
            <a:endParaRPr lang="en-US" altLang="ja-JP" sz="4000" dirty="0">
              <a:solidFill>
                <a:srgbClr val="0000CC"/>
              </a:solidFill>
              <a:latin typeface="Arial" pitchFamily="34" charset="0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95536" y="1819276"/>
            <a:ext cx="5256584" cy="0"/>
          </a:xfrm>
          <a:prstGeom prst="line">
            <a:avLst/>
          </a:prstGeom>
          <a:ln w="19050">
            <a:solidFill>
              <a:srgbClr val="0000CC"/>
            </a:solidFill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フリーフォーム 5"/>
          <p:cNvSpPr/>
          <p:nvPr/>
        </p:nvSpPr>
        <p:spPr>
          <a:xfrm>
            <a:off x="395536" y="2728606"/>
            <a:ext cx="5234609" cy="481742"/>
          </a:xfrm>
          <a:custGeom>
            <a:avLst/>
            <a:gdLst>
              <a:gd name="connsiteX0" fmla="*/ 0 w 5300870"/>
              <a:gd name="connsiteY0" fmla="*/ 248756 h 782572"/>
              <a:gd name="connsiteX1" fmla="*/ 1537253 w 5300870"/>
              <a:gd name="connsiteY1" fmla="*/ 778843 h 782572"/>
              <a:gd name="connsiteX2" fmla="*/ 3922644 w 5300870"/>
              <a:gd name="connsiteY2" fmla="*/ 10217 h 782572"/>
              <a:gd name="connsiteX3" fmla="*/ 5300870 w 5300870"/>
              <a:gd name="connsiteY3" fmla="*/ 407782 h 782572"/>
              <a:gd name="connsiteX0" fmla="*/ 0 w 5234609"/>
              <a:gd name="connsiteY0" fmla="*/ 258216 h 792032"/>
              <a:gd name="connsiteX1" fmla="*/ 1537253 w 5234609"/>
              <a:gd name="connsiteY1" fmla="*/ 788303 h 792032"/>
              <a:gd name="connsiteX2" fmla="*/ 3922644 w 5234609"/>
              <a:gd name="connsiteY2" fmla="*/ 19677 h 792032"/>
              <a:gd name="connsiteX3" fmla="*/ 5234609 w 5234609"/>
              <a:gd name="connsiteY3" fmla="*/ 271468 h 792032"/>
              <a:gd name="connsiteX0" fmla="*/ 0 w 5234609"/>
              <a:gd name="connsiteY0" fmla="*/ 258216 h 486748"/>
              <a:gd name="connsiteX1" fmla="*/ 1272209 w 5234609"/>
              <a:gd name="connsiteY1" fmla="*/ 456998 h 486748"/>
              <a:gd name="connsiteX2" fmla="*/ 3922644 w 5234609"/>
              <a:gd name="connsiteY2" fmla="*/ 19677 h 486748"/>
              <a:gd name="connsiteX3" fmla="*/ 5234609 w 5234609"/>
              <a:gd name="connsiteY3" fmla="*/ 271468 h 486748"/>
              <a:gd name="connsiteX0" fmla="*/ 0 w 5234609"/>
              <a:gd name="connsiteY0" fmla="*/ 258216 h 458251"/>
              <a:gd name="connsiteX1" fmla="*/ 1272209 w 5234609"/>
              <a:gd name="connsiteY1" fmla="*/ 456998 h 458251"/>
              <a:gd name="connsiteX2" fmla="*/ 3922644 w 5234609"/>
              <a:gd name="connsiteY2" fmla="*/ 19677 h 458251"/>
              <a:gd name="connsiteX3" fmla="*/ 5234609 w 5234609"/>
              <a:gd name="connsiteY3" fmla="*/ 271468 h 458251"/>
              <a:gd name="connsiteX0" fmla="*/ 0 w 5234609"/>
              <a:gd name="connsiteY0" fmla="*/ 258216 h 486748"/>
              <a:gd name="connsiteX1" fmla="*/ 1272209 w 5234609"/>
              <a:gd name="connsiteY1" fmla="*/ 456998 h 486748"/>
              <a:gd name="connsiteX2" fmla="*/ 3949148 w 5234609"/>
              <a:gd name="connsiteY2" fmla="*/ 19677 h 486748"/>
              <a:gd name="connsiteX3" fmla="*/ 5234609 w 5234609"/>
              <a:gd name="connsiteY3" fmla="*/ 271468 h 486748"/>
              <a:gd name="connsiteX0" fmla="*/ 0 w 5234609"/>
              <a:gd name="connsiteY0" fmla="*/ 258216 h 486748"/>
              <a:gd name="connsiteX1" fmla="*/ 1272209 w 5234609"/>
              <a:gd name="connsiteY1" fmla="*/ 456998 h 486748"/>
              <a:gd name="connsiteX2" fmla="*/ 3949148 w 5234609"/>
              <a:gd name="connsiteY2" fmla="*/ 19677 h 486748"/>
              <a:gd name="connsiteX3" fmla="*/ 5234609 w 5234609"/>
              <a:gd name="connsiteY3" fmla="*/ 271468 h 486748"/>
              <a:gd name="connsiteX0" fmla="*/ 0 w 5234609"/>
              <a:gd name="connsiteY0" fmla="*/ 238576 h 467108"/>
              <a:gd name="connsiteX1" fmla="*/ 1272209 w 5234609"/>
              <a:gd name="connsiteY1" fmla="*/ 437358 h 467108"/>
              <a:gd name="connsiteX2" fmla="*/ 3949148 w 5234609"/>
              <a:gd name="connsiteY2" fmla="*/ 37 h 467108"/>
              <a:gd name="connsiteX3" fmla="*/ 5234609 w 5234609"/>
              <a:gd name="connsiteY3" fmla="*/ 251828 h 467108"/>
              <a:gd name="connsiteX0" fmla="*/ 0 w 5234609"/>
              <a:gd name="connsiteY0" fmla="*/ 238571 h 438437"/>
              <a:gd name="connsiteX1" fmla="*/ 1272209 w 5234609"/>
              <a:gd name="connsiteY1" fmla="*/ 437353 h 438437"/>
              <a:gd name="connsiteX2" fmla="*/ 3949148 w 5234609"/>
              <a:gd name="connsiteY2" fmla="*/ 32 h 438437"/>
              <a:gd name="connsiteX3" fmla="*/ 5234609 w 5234609"/>
              <a:gd name="connsiteY3" fmla="*/ 251823 h 438437"/>
              <a:gd name="connsiteX0" fmla="*/ 0 w 5234609"/>
              <a:gd name="connsiteY0" fmla="*/ 243604 h 443470"/>
              <a:gd name="connsiteX1" fmla="*/ 1272209 w 5234609"/>
              <a:gd name="connsiteY1" fmla="*/ 442386 h 443470"/>
              <a:gd name="connsiteX2" fmla="*/ 3949148 w 5234609"/>
              <a:gd name="connsiteY2" fmla="*/ 5065 h 443470"/>
              <a:gd name="connsiteX3" fmla="*/ 5234609 w 5234609"/>
              <a:gd name="connsiteY3" fmla="*/ 256856 h 443470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48809"/>
              <a:gd name="connsiteX1" fmla="*/ 1272209 w 5234609"/>
              <a:gd name="connsiteY1" fmla="*/ 442386 h 448809"/>
              <a:gd name="connsiteX2" fmla="*/ 3949148 w 5234609"/>
              <a:gd name="connsiteY2" fmla="*/ 5065 h 448809"/>
              <a:gd name="connsiteX3" fmla="*/ 5234609 w 5234609"/>
              <a:gd name="connsiteY3" fmla="*/ 256856 h 448809"/>
              <a:gd name="connsiteX0" fmla="*/ 0 w 5234609"/>
              <a:gd name="connsiteY0" fmla="*/ 243604 h 448809"/>
              <a:gd name="connsiteX1" fmla="*/ 1272209 w 5234609"/>
              <a:gd name="connsiteY1" fmla="*/ 442386 h 448809"/>
              <a:gd name="connsiteX2" fmla="*/ 3949148 w 5234609"/>
              <a:gd name="connsiteY2" fmla="*/ 5065 h 448809"/>
              <a:gd name="connsiteX3" fmla="*/ 5234609 w 5234609"/>
              <a:gd name="connsiteY3" fmla="*/ 256856 h 448809"/>
              <a:gd name="connsiteX0" fmla="*/ 0 w 5234609"/>
              <a:gd name="connsiteY0" fmla="*/ 231240 h 458796"/>
              <a:gd name="connsiteX1" fmla="*/ 1272209 w 5234609"/>
              <a:gd name="connsiteY1" fmla="*/ 430022 h 458796"/>
              <a:gd name="connsiteX2" fmla="*/ 4134678 w 5234609"/>
              <a:gd name="connsiteY2" fmla="*/ 5953 h 458796"/>
              <a:gd name="connsiteX3" fmla="*/ 5234609 w 5234609"/>
              <a:gd name="connsiteY3" fmla="*/ 244492 h 458796"/>
              <a:gd name="connsiteX0" fmla="*/ 0 w 5234609"/>
              <a:gd name="connsiteY0" fmla="*/ 231240 h 447107"/>
              <a:gd name="connsiteX1" fmla="*/ 1272209 w 5234609"/>
              <a:gd name="connsiteY1" fmla="*/ 430022 h 447107"/>
              <a:gd name="connsiteX2" fmla="*/ 4134678 w 5234609"/>
              <a:gd name="connsiteY2" fmla="*/ 5953 h 447107"/>
              <a:gd name="connsiteX3" fmla="*/ 5234609 w 5234609"/>
              <a:gd name="connsiteY3" fmla="*/ 244492 h 447107"/>
              <a:gd name="connsiteX0" fmla="*/ 0 w 5234609"/>
              <a:gd name="connsiteY0" fmla="*/ 231240 h 488540"/>
              <a:gd name="connsiteX1" fmla="*/ 1272209 w 5234609"/>
              <a:gd name="connsiteY1" fmla="*/ 483031 h 488540"/>
              <a:gd name="connsiteX2" fmla="*/ 4134678 w 5234609"/>
              <a:gd name="connsiteY2" fmla="*/ 5953 h 488540"/>
              <a:gd name="connsiteX3" fmla="*/ 5234609 w 5234609"/>
              <a:gd name="connsiteY3" fmla="*/ 244492 h 488540"/>
              <a:gd name="connsiteX0" fmla="*/ 0 w 5234609"/>
              <a:gd name="connsiteY0" fmla="*/ 229188 h 486488"/>
              <a:gd name="connsiteX1" fmla="*/ 1272209 w 5234609"/>
              <a:gd name="connsiteY1" fmla="*/ 480979 h 486488"/>
              <a:gd name="connsiteX2" fmla="*/ 4134678 w 5234609"/>
              <a:gd name="connsiteY2" fmla="*/ 3901 h 486488"/>
              <a:gd name="connsiteX3" fmla="*/ 5234609 w 5234609"/>
              <a:gd name="connsiteY3" fmla="*/ 242440 h 486488"/>
              <a:gd name="connsiteX0" fmla="*/ 0 w 5234609"/>
              <a:gd name="connsiteY0" fmla="*/ 229188 h 483394"/>
              <a:gd name="connsiteX1" fmla="*/ 1272209 w 5234609"/>
              <a:gd name="connsiteY1" fmla="*/ 480979 h 483394"/>
              <a:gd name="connsiteX2" fmla="*/ 4134678 w 5234609"/>
              <a:gd name="connsiteY2" fmla="*/ 3901 h 483394"/>
              <a:gd name="connsiteX3" fmla="*/ 5234609 w 5234609"/>
              <a:gd name="connsiteY3" fmla="*/ 242440 h 483394"/>
              <a:gd name="connsiteX0" fmla="*/ 0 w 5234609"/>
              <a:gd name="connsiteY0" fmla="*/ 228398 h 482604"/>
              <a:gd name="connsiteX1" fmla="*/ 1272209 w 5234609"/>
              <a:gd name="connsiteY1" fmla="*/ 480189 h 482604"/>
              <a:gd name="connsiteX2" fmla="*/ 4134678 w 5234609"/>
              <a:gd name="connsiteY2" fmla="*/ 3111 h 482604"/>
              <a:gd name="connsiteX3" fmla="*/ 5234609 w 5234609"/>
              <a:gd name="connsiteY3" fmla="*/ 241650 h 482604"/>
              <a:gd name="connsiteX0" fmla="*/ 0 w 5234609"/>
              <a:gd name="connsiteY0" fmla="*/ 228398 h 481742"/>
              <a:gd name="connsiteX1" fmla="*/ 1272209 w 5234609"/>
              <a:gd name="connsiteY1" fmla="*/ 480189 h 481742"/>
              <a:gd name="connsiteX2" fmla="*/ 4134678 w 5234609"/>
              <a:gd name="connsiteY2" fmla="*/ 3111 h 481742"/>
              <a:gd name="connsiteX3" fmla="*/ 5234609 w 5234609"/>
              <a:gd name="connsiteY3" fmla="*/ 241650 h 48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4609" h="481742">
                <a:moveTo>
                  <a:pt x="0" y="228398"/>
                </a:moveTo>
                <a:cubicBezTo>
                  <a:pt x="401983" y="447058"/>
                  <a:pt x="781879" y="491233"/>
                  <a:pt x="1272209" y="480189"/>
                </a:cubicBezTo>
                <a:cubicBezTo>
                  <a:pt x="1762539" y="469145"/>
                  <a:pt x="3533913" y="-14560"/>
                  <a:pt x="4134678" y="3111"/>
                </a:cubicBezTo>
                <a:cubicBezTo>
                  <a:pt x="4377633" y="-18975"/>
                  <a:pt x="4819373" y="78207"/>
                  <a:pt x="5234609" y="24165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コネクタ 17"/>
          <p:cNvCxnSpPr/>
          <p:nvPr/>
        </p:nvCxnSpPr>
        <p:spPr>
          <a:xfrm rot="10800000">
            <a:off x="395537" y="4123532"/>
            <a:ext cx="5256584" cy="0"/>
          </a:xfrm>
          <a:prstGeom prst="line">
            <a:avLst/>
          </a:prstGeom>
          <a:ln w="19050">
            <a:solidFill>
              <a:srgbClr val="0000CC"/>
            </a:solidFill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3491880" y="2437731"/>
                <a:ext cx="10166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1" i="1" smtClean="0">
                          <a:solidFill>
                            <a:srgbClr val="FF3300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kumimoji="1" lang="en-US" altLang="ja-JP" sz="2800" b="1" i="1" smtClean="0">
                          <a:solidFill>
                            <a:srgbClr val="FF3300"/>
                          </a:solidFill>
                          <a:latin typeface="Cambria Math"/>
                          <a:ea typeface="Cambria Math"/>
                        </a:rPr>
                        <m:t>𝜵</m:t>
                      </m:r>
                      <m:r>
                        <a:rPr kumimoji="1" lang="en-US" altLang="ja-JP" sz="2800" b="1" i="1" smtClean="0">
                          <a:solidFill>
                            <a:srgbClr val="FF3300"/>
                          </a:solidFill>
                          <a:latin typeface="Cambria Math"/>
                          <a:ea typeface="Cambria Math"/>
                        </a:rPr>
                        <m:t>𝒑</m:t>
                      </m:r>
                    </m:oMath>
                  </m:oMathPara>
                </a14:m>
                <a:endParaRPr kumimoji="1" lang="ja-JP" altLang="en-US" sz="2800" b="1" dirty="0">
                  <a:solidFill>
                    <a:srgbClr val="FF3300"/>
                  </a:solidFill>
                </a:endParaRPr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2437731"/>
                <a:ext cx="1016624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正方形/長方形 24"/>
          <p:cNvSpPr/>
          <p:nvPr/>
        </p:nvSpPr>
        <p:spPr>
          <a:xfrm>
            <a:off x="3525987" y="1357611"/>
            <a:ext cx="1401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CC"/>
                </a:solidFill>
              </a:rPr>
              <a:t>Flow line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5652120" y="2740571"/>
            <a:ext cx="14401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dirty="0" smtClean="0">
                <a:ea typeface="メイリオ" pitchFamily="50" charset="-128"/>
                <a:cs typeface="Arial" pitchFamily="34" charset="0"/>
              </a:rPr>
              <a:t>Interface</a:t>
            </a:r>
            <a:endParaRPr lang="en-US" altLang="ja-JP" dirty="0">
              <a:ea typeface="メイリオ" pitchFamily="50" charset="-128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4226659" y="4509120"/>
                <a:ext cx="2576796" cy="8487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kumimoji="1" lang="en-US" altLang="ja-JP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ja-JP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/>
                            </a:rPr>
                            <m:t>𝑝</m:t>
                          </m:r>
                        </m:num>
                        <m:den>
                          <m:r>
                            <a:rPr lang="ja-JP" altLang="en-US" i="1" smtClean="0">
                              <a:latin typeface="Cambria Math"/>
                            </a:rPr>
                            <m:t>𝜌</m:t>
                          </m:r>
                        </m:den>
                      </m:f>
                      <m:r>
                        <a:rPr lang="en-US" altLang="ja-JP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/>
                        </a:rPr>
                        <m:t>const</m:t>
                      </m:r>
                      <m:r>
                        <a:rPr lang="en-US" altLang="ja-JP" b="0" i="1" smtClean="0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659" y="4509120"/>
                <a:ext cx="2576796" cy="84875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正方形/長方形 25"/>
          <p:cNvSpPr/>
          <p:nvPr/>
        </p:nvSpPr>
        <p:spPr>
          <a:xfrm>
            <a:off x="358876" y="4509120"/>
            <a:ext cx="35076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/>
              <a:t>Bernoulli’s principle</a:t>
            </a:r>
            <a:endParaRPr lang="en-US" altLang="ja-JP" dirty="0"/>
          </a:p>
          <a:p>
            <a:r>
              <a:rPr lang="en-US" altLang="ja-JP" dirty="0" smtClean="0"/>
              <a:t>(in incompressible case)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/>
              <p:cNvSpPr txBox="1"/>
              <p:nvPr/>
            </p:nvSpPr>
            <p:spPr>
              <a:xfrm>
                <a:off x="1547664" y="1861667"/>
                <a:ext cx="8843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kumimoji="1" lang="en-US" altLang="ja-JP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/2</m:t>
                      </m:r>
                    </m:oMath>
                  </m:oMathPara>
                </a14:m>
                <a:endParaRPr kumimoji="1" lang="ja-JP" alt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7" name="テキスト ボックス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1861667"/>
                <a:ext cx="884345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1547664" y="3661867"/>
                <a:ext cx="8843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kumimoji="1" lang="en-US" altLang="ja-JP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/2</m:t>
                      </m:r>
                    </m:oMath>
                  </m:oMathPara>
                </a14:m>
                <a:endParaRPr kumimoji="1" lang="ja-JP" alt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3661867"/>
                <a:ext cx="884345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右矢印 28"/>
          <p:cNvSpPr/>
          <p:nvPr/>
        </p:nvSpPr>
        <p:spPr>
          <a:xfrm>
            <a:off x="2638876" y="3686388"/>
            <a:ext cx="704237" cy="412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右矢印 29"/>
          <p:cNvSpPr/>
          <p:nvPr/>
        </p:nvSpPr>
        <p:spPr>
          <a:xfrm rot="10800000">
            <a:off x="2638877" y="1886187"/>
            <a:ext cx="704237" cy="412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フリーフォーム 31"/>
          <p:cNvSpPr/>
          <p:nvPr/>
        </p:nvSpPr>
        <p:spPr>
          <a:xfrm>
            <a:off x="417511" y="2297634"/>
            <a:ext cx="5234609" cy="200584"/>
          </a:xfrm>
          <a:custGeom>
            <a:avLst/>
            <a:gdLst>
              <a:gd name="connsiteX0" fmla="*/ 0 w 5300870"/>
              <a:gd name="connsiteY0" fmla="*/ 248756 h 782572"/>
              <a:gd name="connsiteX1" fmla="*/ 1537253 w 5300870"/>
              <a:gd name="connsiteY1" fmla="*/ 778843 h 782572"/>
              <a:gd name="connsiteX2" fmla="*/ 3922644 w 5300870"/>
              <a:gd name="connsiteY2" fmla="*/ 10217 h 782572"/>
              <a:gd name="connsiteX3" fmla="*/ 5300870 w 5300870"/>
              <a:gd name="connsiteY3" fmla="*/ 407782 h 782572"/>
              <a:gd name="connsiteX0" fmla="*/ 0 w 5234609"/>
              <a:gd name="connsiteY0" fmla="*/ 258216 h 792032"/>
              <a:gd name="connsiteX1" fmla="*/ 1537253 w 5234609"/>
              <a:gd name="connsiteY1" fmla="*/ 788303 h 792032"/>
              <a:gd name="connsiteX2" fmla="*/ 3922644 w 5234609"/>
              <a:gd name="connsiteY2" fmla="*/ 19677 h 792032"/>
              <a:gd name="connsiteX3" fmla="*/ 5234609 w 5234609"/>
              <a:gd name="connsiteY3" fmla="*/ 271468 h 792032"/>
              <a:gd name="connsiteX0" fmla="*/ 0 w 5234609"/>
              <a:gd name="connsiteY0" fmla="*/ 258216 h 486748"/>
              <a:gd name="connsiteX1" fmla="*/ 1272209 w 5234609"/>
              <a:gd name="connsiteY1" fmla="*/ 456998 h 486748"/>
              <a:gd name="connsiteX2" fmla="*/ 3922644 w 5234609"/>
              <a:gd name="connsiteY2" fmla="*/ 19677 h 486748"/>
              <a:gd name="connsiteX3" fmla="*/ 5234609 w 5234609"/>
              <a:gd name="connsiteY3" fmla="*/ 271468 h 486748"/>
              <a:gd name="connsiteX0" fmla="*/ 0 w 5234609"/>
              <a:gd name="connsiteY0" fmla="*/ 258216 h 458251"/>
              <a:gd name="connsiteX1" fmla="*/ 1272209 w 5234609"/>
              <a:gd name="connsiteY1" fmla="*/ 456998 h 458251"/>
              <a:gd name="connsiteX2" fmla="*/ 3922644 w 5234609"/>
              <a:gd name="connsiteY2" fmla="*/ 19677 h 458251"/>
              <a:gd name="connsiteX3" fmla="*/ 5234609 w 5234609"/>
              <a:gd name="connsiteY3" fmla="*/ 271468 h 458251"/>
              <a:gd name="connsiteX0" fmla="*/ 0 w 5234609"/>
              <a:gd name="connsiteY0" fmla="*/ 258216 h 486748"/>
              <a:gd name="connsiteX1" fmla="*/ 1272209 w 5234609"/>
              <a:gd name="connsiteY1" fmla="*/ 456998 h 486748"/>
              <a:gd name="connsiteX2" fmla="*/ 3949148 w 5234609"/>
              <a:gd name="connsiteY2" fmla="*/ 19677 h 486748"/>
              <a:gd name="connsiteX3" fmla="*/ 5234609 w 5234609"/>
              <a:gd name="connsiteY3" fmla="*/ 271468 h 486748"/>
              <a:gd name="connsiteX0" fmla="*/ 0 w 5234609"/>
              <a:gd name="connsiteY0" fmla="*/ 258216 h 486748"/>
              <a:gd name="connsiteX1" fmla="*/ 1272209 w 5234609"/>
              <a:gd name="connsiteY1" fmla="*/ 456998 h 486748"/>
              <a:gd name="connsiteX2" fmla="*/ 3949148 w 5234609"/>
              <a:gd name="connsiteY2" fmla="*/ 19677 h 486748"/>
              <a:gd name="connsiteX3" fmla="*/ 5234609 w 5234609"/>
              <a:gd name="connsiteY3" fmla="*/ 271468 h 486748"/>
              <a:gd name="connsiteX0" fmla="*/ 0 w 5234609"/>
              <a:gd name="connsiteY0" fmla="*/ 238576 h 467108"/>
              <a:gd name="connsiteX1" fmla="*/ 1272209 w 5234609"/>
              <a:gd name="connsiteY1" fmla="*/ 437358 h 467108"/>
              <a:gd name="connsiteX2" fmla="*/ 3949148 w 5234609"/>
              <a:gd name="connsiteY2" fmla="*/ 37 h 467108"/>
              <a:gd name="connsiteX3" fmla="*/ 5234609 w 5234609"/>
              <a:gd name="connsiteY3" fmla="*/ 251828 h 467108"/>
              <a:gd name="connsiteX0" fmla="*/ 0 w 5234609"/>
              <a:gd name="connsiteY0" fmla="*/ 238571 h 438437"/>
              <a:gd name="connsiteX1" fmla="*/ 1272209 w 5234609"/>
              <a:gd name="connsiteY1" fmla="*/ 437353 h 438437"/>
              <a:gd name="connsiteX2" fmla="*/ 3949148 w 5234609"/>
              <a:gd name="connsiteY2" fmla="*/ 32 h 438437"/>
              <a:gd name="connsiteX3" fmla="*/ 5234609 w 5234609"/>
              <a:gd name="connsiteY3" fmla="*/ 251823 h 438437"/>
              <a:gd name="connsiteX0" fmla="*/ 0 w 5234609"/>
              <a:gd name="connsiteY0" fmla="*/ 243604 h 443470"/>
              <a:gd name="connsiteX1" fmla="*/ 1272209 w 5234609"/>
              <a:gd name="connsiteY1" fmla="*/ 442386 h 443470"/>
              <a:gd name="connsiteX2" fmla="*/ 3949148 w 5234609"/>
              <a:gd name="connsiteY2" fmla="*/ 5065 h 443470"/>
              <a:gd name="connsiteX3" fmla="*/ 5234609 w 5234609"/>
              <a:gd name="connsiteY3" fmla="*/ 256856 h 443470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48809"/>
              <a:gd name="connsiteX1" fmla="*/ 1272209 w 5234609"/>
              <a:gd name="connsiteY1" fmla="*/ 442386 h 448809"/>
              <a:gd name="connsiteX2" fmla="*/ 3949148 w 5234609"/>
              <a:gd name="connsiteY2" fmla="*/ 5065 h 448809"/>
              <a:gd name="connsiteX3" fmla="*/ 5234609 w 5234609"/>
              <a:gd name="connsiteY3" fmla="*/ 256856 h 448809"/>
              <a:gd name="connsiteX0" fmla="*/ 0 w 5234609"/>
              <a:gd name="connsiteY0" fmla="*/ 243604 h 448809"/>
              <a:gd name="connsiteX1" fmla="*/ 1272209 w 5234609"/>
              <a:gd name="connsiteY1" fmla="*/ 442386 h 448809"/>
              <a:gd name="connsiteX2" fmla="*/ 3949148 w 5234609"/>
              <a:gd name="connsiteY2" fmla="*/ 5065 h 448809"/>
              <a:gd name="connsiteX3" fmla="*/ 5234609 w 5234609"/>
              <a:gd name="connsiteY3" fmla="*/ 256856 h 448809"/>
              <a:gd name="connsiteX0" fmla="*/ 0 w 5234609"/>
              <a:gd name="connsiteY0" fmla="*/ 231240 h 458796"/>
              <a:gd name="connsiteX1" fmla="*/ 1272209 w 5234609"/>
              <a:gd name="connsiteY1" fmla="*/ 430022 h 458796"/>
              <a:gd name="connsiteX2" fmla="*/ 4134678 w 5234609"/>
              <a:gd name="connsiteY2" fmla="*/ 5953 h 458796"/>
              <a:gd name="connsiteX3" fmla="*/ 5234609 w 5234609"/>
              <a:gd name="connsiteY3" fmla="*/ 244492 h 458796"/>
              <a:gd name="connsiteX0" fmla="*/ 0 w 5234609"/>
              <a:gd name="connsiteY0" fmla="*/ 231240 h 447107"/>
              <a:gd name="connsiteX1" fmla="*/ 1272209 w 5234609"/>
              <a:gd name="connsiteY1" fmla="*/ 430022 h 447107"/>
              <a:gd name="connsiteX2" fmla="*/ 4134678 w 5234609"/>
              <a:gd name="connsiteY2" fmla="*/ 5953 h 447107"/>
              <a:gd name="connsiteX3" fmla="*/ 5234609 w 5234609"/>
              <a:gd name="connsiteY3" fmla="*/ 244492 h 447107"/>
              <a:gd name="connsiteX0" fmla="*/ 0 w 5234609"/>
              <a:gd name="connsiteY0" fmla="*/ 231240 h 488540"/>
              <a:gd name="connsiteX1" fmla="*/ 1272209 w 5234609"/>
              <a:gd name="connsiteY1" fmla="*/ 483031 h 488540"/>
              <a:gd name="connsiteX2" fmla="*/ 4134678 w 5234609"/>
              <a:gd name="connsiteY2" fmla="*/ 5953 h 488540"/>
              <a:gd name="connsiteX3" fmla="*/ 5234609 w 5234609"/>
              <a:gd name="connsiteY3" fmla="*/ 244492 h 488540"/>
              <a:gd name="connsiteX0" fmla="*/ 0 w 5234609"/>
              <a:gd name="connsiteY0" fmla="*/ 229188 h 486488"/>
              <a:gd name="connsiteX1" fmla="*/ 1272209 w 5234609"/>
              <a:gd name="connsiteY1" fmla="*/ 480979 h 486488"/>
              <a:gd name="connsiteX2" fmla="*/ 4134678 w 5234609"/>
              <a:gd name="connsiteY2" fmla="*/ 3901 h 486488"/>
              <a:gd name="connsiteX3" fmla="*/ 5234609 w 5234609"/>
              <a:gd name="connsiteY3" fmla="*/ 242440 h 486488"/>
              <a:gd name="connsiteX0" fmla="*/ 0 w 5234609"/>
              <a:gd name="connsiteY0" fmla="*/ 229188 h 483394"/>
              <a:gd name="connsiteX1" fmla="*/ 1272209 w 5234609"/>
              <a:gd name="connsiteY1" fmla="*/ 480979 h 483394"/>
              <a:gd name="connsiteX2" fmla="*/ 4134678 w 5234609"/>
              <a:gd name="connsiteY2" fmla="*/ 3901 h 483394"/>
              <a:gd name="connsiteX3" fmla="*/ 5234609 w 5234609"/>
              <a:gd name="connsiteY3" fmla="*/ 242440 h 483394"/>
              <a:gd name="connsiteX0" fmla="*/ 0 w 5234609"/>
              <a:gd name="connsiteY0" fmla="*/ 228398 h 482604"/>
              <a:gd name="connsiteX1" fmla="*/ 1272209 w 5234609"/>
              <a:gd name="connsiteY1" fmla="*/ 480189 h 482604"/>
              <a:gd name="connsiteX2" fmla="*/ 4134678 w 5234609"/>
              <a:gd name="connsiteY2" fmla="*/ 3111 h 482604"/>
              <a:gd name="connsiteX3" fmla="*/ 5234609 w 5234609"/>
              <a:gd name="connsiteY3" fmla="*/ 241650 h 482604"/>
              <a:gd name="connsiteX0" fmla="*/ 0 w 5234609"/>
              <a:gd name="connsiteY0" fmla="*/ 228398 h 481742"/>
              <a:gd name="connsiteX1" fmla="*/ 1272209 w 5234609"/>
              <a:gd name="connsiteY1" fmla="*/ 480189 h 481742"/>
              <a:gd name="connsiteX2" fmla="*/ 4134678 w 5234609"/>
              <a:gd name="connsiteY2" fmla="*/ 3111 h 481742"/>
              <a:gd name="connsiteX3" fmla="*/ 5234609 w 5234609"/>
              <a:gd name="connsiteY3" fmla="*/ 241650 h 481742"/>
              <a:gd name="connsiteX0" fmla="*/ 0 w 5234609"/>
              <a:gd name="connsiteY0" fmla="*/ 131276 h 386923"/>
              <a:gd name="connsiteX1" fmla="*/ 1272209 w 5234609"/>
              <a:gd name="connsiteY1" fmla="*/ 383067 h 386923"/>
              <a:gd name="connsiteX2" fmla="*/ 4134678 w 5234609"/>
              <a:gd name="connsiteY2" fmla="*/ 12007 h 386923"/>
              <a:gd name="connsiteX3" fmla="*/ 5234609 w 5234609"/>
              <a:gd name="connsiteY3" fmla="*/ 144528 h 386923"/>
              <a:gd name="connsiteX0" fmla="*/ 0 w 5234609"/>
              <a:gd name="connsiteY0" fmla="*/ 123983 h 379630"/>
              <a:gd name="connsiteX1" fmla="*/ 1272209 w 5234609"/>
              <a:gd name="connsiteY1" fmla="*/ 375774 h 379630"/>
              <a:gd name="connsiteX2" fmla="*/ 4134678 w 5234609"/>
              <a:gd name="connsiteY2" fmla="*/ 4714 h 379630"/>
              <a:gd name="connsiteX3" fmla="*/ 5234609 w 5234609"/>
              <a:gd name="connsiteY3" fmla="*/ 137235 h 379630"/>
              <a:gd name="connsiteX0" fmla="*/ 0 w 5234609"/>
              <a:gd name="connsiteY0" fmla="*/ 88004 h 341869"/>
              <a:gd name="connsiteX1" fmla="*/ 1272209 w 5234609"/>
              <a:gd name="connsiteY1" fmla="*/ 339795 h 341869"/>
              <a:gd name="connsiteX2" fmla="*/ 4134678 w 5234609"/>
              <a:gd name="connsiteY2" fmla="*/ 8491 h 341869"/>
              <a:gd name="connsiteX3" fmla="*/ 5234609 w 5234609"/>
              <a:gd name="connsiteY3" fmla="*/ 101256 h 341869"/>
              <a:gd name="connsiteX0" fmla="*/ 0 w 5234609"/>
              <a:gd name="connsiteY0" fmla="*/ 85234 h 339099"/>
              <a:gd name="connsiteX1" fmla="*/ 1272209 w 5234609"/>
              <a:gd name="connsiteY1" fmla="*/ 337025 h 339099"/>
              <a:gd name="connsiteX2" fmla="*/ 4134678 w 5234609"/>
              <a:gd name="connsiteY2" fmla="*/ 5721 h 339099"/>
              <a:gd name="connsiteX3" fmla="*/ 5234609 w 5234609"/>
              <a:gd name="connsiteY3" fmla="*/ 98486 h 339099"/>
              <a:gd name="connsiteX0" fmla="*/ 0 w 5234609"/>
              <a:gd name="connsiteY0" fmla="*/ 85234 h 225227"/>
              <a:gd name="connsiteX1" fmla="*/ 1285461 w 5234609"/>
              <a:gd name="connsiteY1" fmla="*/ 191251 h 225227"/>
              <a:gd name="connsiteX2" fmla="*/ 4134678 w 5234609"/>
              <a:gd name="connsiteY2" fmla="*/ 5721 h 225227"/>
              <a:gd name="connsiteX3" fmla="*/ 5234609 w 5234609"/>
              <a:gd name="connsiteY3" fmla="*/ 98486 h 225227"/>
              <a:gd name="connsiteX0" fmla="*/ 0 w 5234609"/>
              <a:gd name="connsiteY0" fmla="*/ 85234 h 200584"/>
              <a:gd name="connsiteX1" fmla="*/ 1285461 w 5234609"/>
              <a:gd name="connsiteY1" fmla="*/ 191251 h 200584"/>
              <a:gd name="connsiteX2" fmla="*/ 4134678 w 5234609"/>
              <a:gd name="connsiteY2" fmla="*/ 5721 h 200584"/>
              <a:gd name="connsiteX3" fmla="*/ 5234609 w 5234609"/>
              <a:gd name="connsiteY3" fmla="*/ 98486 h 200584"/>
              <a:gd name="connsiteX0" fmla="*/ 0 w 5234609"/>
              <a:gd name="connsiteY0" fmla="*/ 85234 h 200584"/>
              <a:gd name="connsiteX1" fmla="*/ 1285461 w 5234609"/>
              <a:gd name="connsiteY1" fmla="*/ 191251 h 200584"/>
              <a:gd name="connsiteX2" fmla="*/ 4134678 w 5234609"/>
              <a:gd name="connsiteY2" fmla="*/ 5721 h 200584"/>
              <a:gd name="connsiteX3" fmla="*/ 5234609 w 5234609"/>
              <a:gd name="connsiteY3" fmla="*/ 98486 h 20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4609" h="200584">
                <a:moveTo>
                  <a:pt x="0" y="85234"/>
                </a:moveTo>
                <a:cubicBezTo>
                  <a:pt x="627270" y="224381"/>
                  <a:pt x="768627" y="204503"/>
                  <a:pt x="1285461" y="191251"/>
                </a:cubicBezTo>
                <a:cubicBezTo>
                  <a:pt x="1802295" y="177999"/>
                  <a:pt x="3533913" y="-11950"/>
                  <a:pt x="4134678" y="5721"/>
                </a:cubicBezTo>
                <a:cubicBezTo>
                  <a:pt x="4377633" y="-16365"/>
                  <a:pt x="4872382" y="27808"/>
                  <a:pt x="5234609" y="98486"/>
                </a:cubicBezTo>
              </a:path>
            </a:pathLst>
          </a:custGeom>
          <a:noFill/>
          <a:ln w="19050">
            <a:solidFill>
              <a:srgbClr val="0000CC"/>
            </a:solidFill>
            <a:head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フリーフォーム 32"/>
          <p:cNvSpPr/>
          <p:nvPr/>
        </p:nvSpPr>
        <p:spPr>
          <a:xfrm>
            <a:off x="417511" y="3447176"/>
            <a:ext cx="5234609" cy="200584"/>
          </a:xfrm>
          <a:custGeom>
            <a:avLst/>
            <a:gdLst>
              <a:gd name="connsiteX0" fmla="*/ 0 w 5300870"/>
              <a:gd name="connsiteY0" fmla="*/ 248756 h 782572"/>
              <a:gd name="connsiteX1" fmla="*/ 1537253 w 5300870"/>
              <a:gd name="connsiteY1" fmla="*/ 778843 h 782572"/>
              <a:gd name="connsiteX2" fmla="*/ 3922644 w 5300870"/>
              <a:gd name="connsiteY2" fmla="*/ 10217 h 782572"/>
              <a:gd name="connsiteX3" fmla="*/ 5300870 w 5300870"/>
              <a:gd name="connsiteY3" fmla="*/ 407782 h 782572"/>
              <a:gd name="connsiteX0" fmla="*/ 0 w 5234609"/>
              <a:gd name="connsiteY0" fmla="*/ 258216 h 792032"/>
              <a:gd name="connsiteX1" fmla="*/ 1537253 w 5234609"/>
              <a:gd name="connsiteY1" fmla="*/ 788303 h 792032"/>
              <a:gd name="connsiteX2" fmla="*/ 3922644 w 5234609"/>
              <a:gd name="connsiteY2" fmla="*/ 19677 h 792032"/>
              <a:gd name="connsiteX3" fmla="*/ 5234609 w 5234609"/>
              <a:gd name="connsiteY3" fmla="*/ 271468 h 792032"/>
              <a:gd name="connsiteX0" fmla="*/ 0 w 5234609"/>
              <a:gd name="connsiteY0" fmla="*/ 258216 h 486748"/>
              <a:gd name="connsiteX1" fmla="*/ 1272209 w 5234609"/>
              <a:gd name="connsiteY1" fmla="*/ 456998 h 486748"/>
              <a:gd name="connsiteX2" fmla="*/ 3922644 w 5234609"/>
              <a:gd name="connsiteY2" fmla="*/ 19677 h 486748"/>
              <a:gd name="connsiteX3" fmla="*/ 5234609 w 5234609"/>
              <a:gd name="connsiteY3" fmla="*/ 271468 h 486748"/>
              <a:gd name="connsiteX0" fmla="*/ 0 w 5234609"/>
              <a:gd name="connsiteY0" fmla="*/ 258216 h 458251"/>
              <a:gd name="connsiteX1" fmla="*/ 1272209 w 5234609"/>
              <a:gd name="connsiteY1" fmla="*/ 456998 h 458251"/>
              <a:gd name="connsiteX2" fmla="*/ 3922644 w 5234609"/>
              <a:gd name="connsiteY2" fmla="*/ 19677 h 458251"/>
              <a:gd name="connsiteX3" fmla="*/ 5234609 w 5234609"/>
              <a:gd name="connsiteY3" fmla="*/ 271468 h 458251"/>
              <a:gd name="connsiteX0" fmla="*/ 0 w 5234609"/>
              <a:gd name="connsiteY0" fmla="*/ 258216 h 486748"/>
              <a:gd name="connsiteX1" fmla="*/ 1272209 w 5234609"/>
              <a:gd name="connsiteY1" fmla="*/ 456998 h 486748"/>
              <a:gd name="connsiteX2" fmla="*/ 3949148 w 5234609"/>
              <a:gd name="connsiteY2" fmla="*/ 19677 h 486748"/>
              <a:gd name="connsiteX3" fmla="*/ 5234609 w 5234609"/>
              <a:gd name="connsiteY3" fmla="*/ 271468 h 486748"/>
              <a:gd name="connsiteX0" fmla="*/ 0 w 5234609"/>
              <a:gd name="connsiteY0" fmla="*/ 258216 h 486748"/>
              <a:gd name="connsiteX1" fmla="*/ 1272209 w 5234609"/>
              <a:gd name="connsiteY1" fmla="*/ 456998 h 486748"/>
              <a:gd name="connsiteX2" fmla="*/ 3949148 w 5234609"/>
              <a:gd name="connsiteY2" fmla="*/ 19677 h 486748"/>
              <a:gd name="connsiteX3" fmla="*/ 5234609 w 5234609"/>
              <a:gd name="connsiteY3" fmla="*/ 271468 h 486748"/>
              <a:gd name="connsiteX0" fmla="*/ 0 w 5234609"/>
              <a:gd name="connsiteY0" fmla="*/ 238576 h 467108"/>
              <a:gd name="connsiteX1" fmla="*/ 1272209 w 5234609"/>
              <a:gd name="connsiteY1" fmla="*/ 437358 h 467108"/>
              <a:gd name="connsiteX2" fmla="*/ 3949148 w 5234609"/>
              <a:gd name="connsiteY2" fmla="*/ 37 h 467108"/>
              <a:gd name="connsiteX3" fmla="*/ 5234609 w 5234609"/>
              <a:gd name="connsiteY3" fmla="*/ 251828 h 467108"/>
              <a:gd name="connsiteX0" fmla="*/ 0 w 5234609"/>
              <a:gd name="connsiteY0" fmla="*/ 238571 h 438437"/>
              <a:gd name="connsiteX1" fmla="*/ 1272209 w 5234609"/>
              <a:gd name="connsiteY1" fmla="*/ 437353 h 438437"/>
              <a:gd name="connsiteX2" fmla="*/ 3949148 w 5234609"/>
              <a:gd name="connsiteY2" fmla="*/ 32 h 438437"/>
              <a:gd name="connsiteX3" fmla="*/ 5234609 w 5234609"/>
              <a:gd name="connsiteY3" fmla="*/ 251823 h 438437"/>
              <a:gd name="connsiteX0" fmla="*/ 0 w 5234609"/>
              <a:gd name="connsiteY0" fmla="*/ 243604 h 443470"/>
              <a:gd name="connsiteX1" fmla="*/ 1272209 w 5234609"/>
              <a:gd name="connsiteY1" fmla="*/ 442386 h 443470"/>
              <a:gd name="connsiteX2" fmla="*/ 3949148 w 5234609"/>
              <a:gd name="connsiteY2" fmla="*/ 5065 h 443470"/>
              <a:gd name="connsiteX3" fmla="*/ 5234609 w 5234609"/>
              <a:gd name="connsiteY3" fmla="*/ 256856 h 443470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48809"/>
              <a:gd name="connsiteX1" fmla="*/ 1272209 w 5234609"/>
              <a:gd name="connsiteY1" fmla="*/ 442386 h 448809"/>
              <a:gd name="connsiteX2" fmla="*/ 3949148 w 5234609"/>
              <a:gd name="connsiteY2" fmla="*/ 5065 h 448809"/>
              <a:gd name="connsiteX3" fmla="*/ 5234609 w 5234609"/>
              <a:gd name="connsiteY3" fmla="*/ 256856 h 448809"/>
              <a:gd name="connsiteX0" fmla="*/ 0 w 5234609"/>
              <a:gd name="connsiteY0" fmla="*/ 243604 h 448809"/>
              <a:gd name="connsiteX1" fmla="*/ 1272209 w 5234609"/>
              <a:gd name="connsiteY1" fmla="*/ 442386 h 448809"/>
              <a:gd name="connsiteX2" fmla="*/ 3949148 w 5234609"/>
              <a:gd name="connsiteY2" fmla="*/ 5065 h 448809"/>
              <a:gd name="connsiteX3" fmla="*/ 5234609 w 5234609"/>
              <a:gd name="connsiteY3" fmla="*/ 256856 h 448809"/>
              <a:gd name="connsiteX0" fmla="*/ 0 w 5234609"/>
              <a:gd name="connsiteY0" fmla="*/ 231240 h 458796"/>
              <a:gd name="connsiteX1" fmla="*/ 1272209 w 5234609"/>
              <a:gd name="connsiteY1" fmla="*/ 430022 h 458796"/>
              <a:gd name="connsiteX2" fmla="*/ 4134678 w 5234609"/>
              <a:gd name="connsiteY2" fmla="*/ 5953 h 458796"/>
              <a:gd name="connsiteX3" fmla="*/ 5234609 w 5234609"/>
              <a:gd name="connsiteY3" fmla="*/ 244492 h 458796"/>
              <a:gd name="connsiteX0" fmla="*/ 0 w 5234609"/>
              <a:gd name="connsiteY0" fmla="*/ 231240 h 447107"/>
              <a:gd name="connsiteX1" fmla="*/ 1272209 w 5234609"/>
              <a:gd name="connsiteY1" fmla="*/ 430022 h 447107"/>
              <a:gd name="connsiteX2" fmla="*/ 4134678 w 5234609"/>
              <a:gd name="connsiteY2" fmla="*/ 5953 h 447107"/>
              <a:gd name="connsiteX3" fmla="*/ 5234609 w 5234609"/>
              <a:gd name="connsiteY3" fmla="*/ 244492 h 447107"/>
              <a:gd name="connsiteX0" fmla="*/ 0 w 5234609"/>
              <a:gd name="connsiteY0" fmla="*/ 231240 h 488540"/>
              <a:gd name="connsiteX1" fmla="*/ 1272209 w 5234609"/>
              <a:gd name="connsiteY1" fmla="*/ 483031 h 488540"/>
              <a:gd name="connsiteX2" fmla="*/ 4134678 w 5234609"/>
              <a:gd name="connsiteY2" fmla="*/ 5953 h 488540"/>
              <a:gd name="connsiteX3" fmla="*/ 5234609 w 5234609"/>
              <a:gd name="connsiteY3" fmla="*/ 244492 h 488540"/>
              <a:gd name="connsiteX0" fmla="*/ 0 w 5234609"/>
              <a:gd name="connsiteY0" fmla="*/ 229188 h 486488"/>
              <a:gd name="connsiteX1" fmla="*/ 1272209 w 5234609"/>
              <a:gd name="connsiteY1" fmla="*/ 480979 h 486488"/>
              <a:gd name="connsiteX2" fmla="*/ 4134678 w 5234609"/>
              <a:gd name="connsiteY2" fmla="*/ 3901 h 486488"/>
              <a:gd name="connsiteX3" fmla="*/ 5234609 w 5234609"/>
              <a:gd name="connsiteY3" fmla="*/ 242440 h 486488"/>
              <a:gd name="connsiteX0" fmla="*/ 0 w 5234609"/>
              <a:gd name="connsiteY0" fmla="*/ 229188 h 483394"/>
              <a:gd name="connsiteX1" fmla="*/ 1272209 w 5234609"/>
              <a:gd name="connsiteY1" fmla="*/ 480979 h 483394"/>
              <a:gd name="connsiteX2" fmla="*/ 4134678 w 5234609"/>
              <a:gd name="connsiteY2" fmla="*/ 3901 h 483394"/>
              <a:gd name="connsiteX3" fmla="*/ 5234609 w 5234609"/>
              <a:gd name="connsiteY3" fmla="*/ 242440 h 483394"/>
              <a:gd name="connsiteX0" fmla="*/ 0 w 5234609"/>
              <a:gd name="connsiteY0" fmla="*/ 228398 h 482604"/>
              <a:gd name="connsiteX1" fmla="*/ 1272209 w 5234609"/>
              <a:gd name="connsiteY1" fmla="*/ 480189 h 482604"/>
              <a:gd name="connsiteX2" fmla="*/ 4134678 w 5234609"/>
              <a:gd name="connsiteY2" fmla="*/ 3111 h 482604"/>
              <a:gd name="connsiteX3" fmla="*/ 5234609 w 5234609"/>
              <a:gd name="connsiteY3" fmla="*/ 241650 h 482604"/>
              <a:gd name="connsiteX0" fmla="*/ 0 w 5234609"/>
              <a:gd name="connsiteY0" fmla="*/ 228398 h 481742"/>
              <a:gd name="connsiteX1" fmla="*/ 1272209 w 5234609"/>
              <a:gd name="connsiteY1" fmla="*/ 480189 h 481742"/>
              <a:gd name="connsiteX2" fmla="*/ 4134678 w 5234609"/>
              <a:gd name="connsiteY2" fmla="*/ 3111 h 481742"/>
              <a:gd name="connsiteX3" fmla="*/ 5234609 w 5234609"/>
              <a:gd name="connsiteY3" fmla="*/ 241650 h 481742"/>
              <a:gd name="connsiteX0" fmla="*/ 0 w 5234609"/>
              <a:gd name="connsiteY0" fmla="*/ 131276 h 386923"/>
              <a:gd name="connsiteX1" fmla="*/ 1272209 w 5234609"/>
              <a:gd name="connsiteY1" fmla="*/ 383067 h 386923"/>
              <a:gd name="connsiteX2" fmla="*/ 4134678 w 5234609"/>
              <a:gd name="connsiteY2" fmla="*/ 12007 h 386923"/>
              <a:gd name="connsiteX3" fmla="*/ 5234609 w 5234609"/>
              <a:gd name="connsiteY3" fmla="*/ 144528 h 386923"/>
              <a:gd name="connsiteX0" fmla="*/ 0 w 5234609"/>
              <a:gd name="connsiteY0" fmla="*/ 123983 h 379630"/>
              <a:gd name="connsiteX1" fmla="*/ 1272209 w 5234609"/>
              <a:gd name="connsiteY1" fmla="*/ 375774 h 379630"/>
              <a:gd name="connsiteX2" fmla="*/ 4134678 w 5234609"/>
              <a:gd name="connsiteY2" fmla="*/ 4714 h 379630"/>
              <a:gd name="connsiteX3" fmla="*/ 5234609 w 5234609"/>
              <a:gd name="connsiteY3" fmla="*/ 137235 h 379630"/>
              <a:gd name="connsiteX0" fmla="*/ 0 w 5234609"/>
              <a:gd name="connsiteY0" fmla="*/ 88004 h 341869"/>
              <a:gd name="connsiteX1" fmla="*/ 1272209 w 5234609"/>
              <a:gd name="connsiteY1" fmla="*/ 339795 h 341869"/>
              <a:gd name="connsiteX2" fmla="*/ 4134678 w 5234609"/>
              <a:gd name="connsiteY2" fmla="*/ 8491 h 341869"/>
              <a:gd name="connsiteX3" fmla="*/ 5234609 w 5234609"/>
              <a:gd name="connsiteY3" fmla="*/ 101256 h 341869"/>
              <a:gd name="connsiteX0" fmla="*/ 0 w 5234609"/>
              <a:gd name="connsiteY0" fmla="*/ 85234 h 339099"/>
              <a:gd name="connsiteX1" fmla="*/ 1272209 w 5234609"/>
              <a:gd name="connsiteY1" fmla="*/ 337025 h 339099"/>
              <a:gd name="connsiteX2" fmla="*/ 4134678 w 5234609"/>
              <a:gd name="connsiteY2" fmla="*/ 5721 h 339099"/>
              <a:gd name="connsiteX3" fmla="*/ 5234609 w 5234609"/>
              <a:gd name="connsiteY3" fmla="*/ 98486 h 339099"/>
              <a:gd name="connsiteX0" fmla="*/ 0 w 5234609"/>
              <a:gd name="connsiteY0" fmla="*/ 85234 h 225227"/>
              <a:gd name="connsiteX1" fmla="*/ 1285461 w 5234609"/>
              <a:gd name="connsiteY1" fmla="*/ 191251 h 225227"/>
              <a:gd name="connsiteX2" fmla="*/ 4134678 w 5234609"/>
              <a:gd name="connsiteY2" fmla="*/ 5721 h 225227"/>
              <a:gd name="connsiteX3" fmla="*/ 5234609 w 5234609"/>
              <a:gd name="connsiteY3" fmla="*/ 98486 h 225227"/>
              <a:gd name="connsiteX0" fmla="*/ 0 w 5234609"/>
              <a:gd name="connsiteY0" fmla="*/ 85234 h 200584"/>
              <a:gd name="connsiteX1" fmla="*/ 1285461 w 5234609"/>
              <a:gd name="connsiteY1" fmla="*/ 191251 h 200584"/>
              <a:gd name="connsiteX2" fmla="*/ 4134678 w 5234609"/>
              <a:gd name="connsiteY2" fmla="*/ 5721 h 200584"/>
              <a:gd name="connsiteX3" fmla="*/ 5234609 w 5234609"/>
              <a:gd name="connsiteY3" fmla="*/ 98486 h 200584"/>
              <a:gd name="connsiteX0" fmla="*/ 0 w 5234609"/>
              <a:gd name="connsiteY0" fmla="*/ 85234 h 200584"/>
              <a:gd name="connsiteX1" fmla="*/ 1285461 w 5234609"/>
              <a:gd name="connsiteY1" fmla="*/ 191251 h 200584"/>
              <a:gd name="connsiteX2" fmla="*/ 4134678 w 5234609"/>
              <a:gd name="connsiteY2" fmla="*/ 5721 h 200584"/>
              <a:gd name="connsiteX3" fmla="*/ 5234609 w 5234609"/>
              <a:gd name="connsiteY3" fmla="*/ 98486 h 20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4609" h="200584">
                <a:moveTo>
                  <a:pt x="0" y="85234"/>
                </a:moveTo>
                <a:cubicBezTo>
                  <a:pt x="627270" y="224381"/>
                  <a:pt x="768627" y="204503"/>
                  <a:pt x="1285461" y="191251"/>
                </a:cubicBezTo>
                <a:cubicBezTo>
                  <a:pt x="1802295" y="177999"/>
                  <a:pt x="3533913" y="-11950"/>
                  <a:pt x="4134678" y="5721"/>
                </a:cubicBezTo>
                <a:cubicBezTo>
                  <a:pt x="4377633" y="-16365"/>
                  <a:pt x="4872382" y="27808"/>
                  <a:pt x="5234609" y="98486"/>
                </a:cubicBezTo>
              </a:path>
            </a:pathLst>
          </a:custGeom>
          <a:noFill/>
          <a:ln w="19050">
            <a:solidFill>
              <a:srgbClr val="0000CC"/>
            </a:solidFill>
            <a:headEnd type="none" w="lg" len="med"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" name="直線矢印コネクタ 3"/>
          <p:cNvCxnSpPr/>
          <p:nvPr/>
        </p:nvCxnSpPr>
        <p:spPr>
          <a:xfrm flipV="1">
            <a:off x="4499992" y="2498218"/>
            <a:ext cx="0" cy="473186"/>
          </a:xfrm>
          <a:prstGeom prst="straightConnector1">
            <a:avLst/>
          </a:prstGeom>
          <a:ln w="50800">
            <a:solidFill>
              <a:srgbClr val="FF33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 rot="10800000" flipV="1">
            <a:off x="1619672" y="2969477"/>
            <a:ext cx="0" cy="473186"/>
          </a:xfrm>
          <a:prstGeom prst="straightConnector1">
            <a:avLst/>
          </a:prstGeom>
          <a:ln w="50800">
            <a:solidFill>
              <a:srgbClr val="FF33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/>
              <p:cNvSpPr txBox="1"/>
              <p:nvPr/>
            </p:nvSpPr>
            <p:spPr>
              <a:xfrm>
                <a:off x="1619672" y="2850615"/>
                <a:ext cx="10166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1" i="1" smtClean="0">
                          <a:solidFill>
                            <a:srgbClr val="FF3300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kumimoji="1" lang="en-US" altLang="ja-JP" sz="2800" b="1" i="1" smtClean="0">
                          <a:solidFill>
                            <a:srgbClr val="FF3300"/>
                          </a:solidFill>
                          <a:latin typeface="Cambria Math"/>
                          <a:ea typeface="Cambria Math"/>
                        </a:rPr>
                        <m:t>𝜵</m:t>
                      </m:r>
                      <m:r>
                        <a:rPr kumimoji="1" lang="en-US" altLang="ja-JP" sz="2800" b="1" i="1" smtClean="0">
                          <a:solidFill>
                            <a:srgbClr val="FF3300"/>
                          </a:solidFill>
                          <a:latin typeface="Cambria Math"/>
                          <a:ea typeface="Cambria Math"/>
                        </a:rPr>
                        <m:t>𝒑</m:t>
                      </m:r>
                    </m:oMath>
                  </m:oMathPara>
                </a14:m>
                <a:endParaRPr kumimoji="1" lang="ja-JP" altLang="en-US" sz="2800" b="1" dirty="0">
                  <a:solidFill>
                    <a:srgbClr val="FF3300"/>
                  </a:solidFill>
                </a:endParaRPr>
              </a:p>
            </p:txBody>
          </p:sp>
        </mc:Choice>
        <mc:Fallback xmlns="">
          <p:sp>
            <p:nvSpPr>
              <p:cNvPr id="39" name="テキスト ボックス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2850615"/>
                <a:ext cx="1016624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"/>
          <p:cNvSpPr txBox="1">
            <a:spLocks noChangeArrowheads="1"/>
          </p:cNvSpPr>
          <p:nvPr/>
        </p:nvSpPr>
        <p:spPr bwMode="auto">
          <a:xfrm>
            <a:off x="323528" y="5445224"/>
            <a:ext cx="78115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400" dirty="0" smtClean="0">
                <a:solidFill>
                  <a:srgbClr val="FF3300"/>
                </a:solidFill>
                <a:latin typeface="Arial" pitchFamily="34" charset="0"/>
              </a:rPr>
              <a:t>Positive feedback occurs, i.e., Perturbations grow.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/>
              <p:cNvSpPr txBox="1"/>
              <p:nvPr/>
            </p:nvSpPr>
            <p:spPr>
              <a:xfrm>
                <a:off x="5724128" y="1124744"/>
                <a:ext cx="324036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smtClean="0">
                            <a:solidFill>
                              <a:srgbClr val="FF33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FF3300"/>
                            </a:solidFill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FF330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ja-JP" sz="2800" b="0" i="1" smtClean="0">
                        <a:solidFill>
                          <a:srgbClr val="FF3300"/>
                        </a:solidFill>
                        <a:latin typeface="Cambria Math"/>
                      </a:rPr>
                      <m:t>/2</m:t>
                    </m:r>
                    <m:r>
                      <a:rPr kumimoji="1" lang="en-US" altLang="ja-JP" sz="2800" b="0" i="1" smtClean="0">
                        <a:solidFill>
                          <a:srgbClr val="FF3300"/>
                        </a:solidFill>
                        <a:latin typeface="Cambria Math"/>
                      </a:rPr>
                      <m:t>&lt;</m:t>
                    </m:r>
                    <m:sSub>
                      <m:sSubPr>
                        <m:ctrlPr>
                          <a:rPr lang="en-US" altLang="ja-JP" sz="2800" i="1">
                            <a:solidFill>
                              <a:srgbClr val="FF33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FF3300"/>
                            </a:solidFill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rgbClr val="FF3300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1" lang="ja-JP" altLang="en-US" sz="2800" dirty="0" smtClean="0">
                    <a:solidFill>
                      <a:srgbClr val="FF3300"/>
                    </a:solidFill>
                  </a:rPr>
                  <a:t> </a:t>
                </a:r>
                <a:endParaRPr kumimoji="1" lang="en-US" altLang="ja-JP" sz="2800" dirty="0" smtClean="0">
                  <a:solidFill>
                    <a:srgbClr val="FF3300"/>
                  </a:solidFill>
                </a:endParaRPr>
              </a:p>
              <a:p>
                <a:r>
                  <a:rPr lang="en-US" altLang="ja-JP" sz="2800" dirty="0" smtClean="0">
                    <a:solidFill>
                      <a:srgbClr val="FF3300"/>
                    </a:solidFill>
                  </a:rPr>
                  <a:t>Subsonic flow case</a:t>
                </a:r>
              </a:p>
              <a:p>
                <a:r>
                  <a:rPr lang="en-US" altLang="ja-JP" sz="2800" dirty="0" smtClean="0">
                    <a:solidFill>
                      <a:srgbClr val="FF3300"/>
                    </a:solidFill>
                  </a:rPr>
                  <a:t>(KH-unstable)</a:t>
                </a:r>
                <a:endParaRPr kumimoji="1" lang="ja-JP" altLang="en-US" sz="2800" dirty="0">
                  <a:solidFill>
                    <a:srgbClr val="FF3300"/>
                  </a:solidFill>
                </a:endParaRPr>
              </a:p>
            </p:txBody>
          </p:sp>
        </mc:Choice>
        <mc:Fallback xmlns="">
          <p:sp>
            <p:nvSpPr>
              <p:cNvPr id="41" name="テキスト ボックス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1124744"/>
                <a:ext cx="3240360" cy="1384995"/>
              </a:xfrm>
              <a:prstGeom prst="rect">
                <a:avLst/>
              </a:prstGeom>
              <a:blipFill rotWithShape="1">
                <a:blip r:embed="rId7"/>
                <a:stretch>
                  <a:fillRect l="-3947" r="-3195" b="-114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554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右矢印 34"/>
          <p:cNvSpPr/>
          <p:nvPr/>
        </p:nvSpPr>
        <p:spPr>
          <a:xfrm rot="10800000">
            <a:off x="4222443" y="2218678"/>
            <a:ext cx="535313" cy="5590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右矢印 37"/>
          <p:cNvSpPr/>
          <p:nvPr/>
        </p:nvSpPr>
        <p:spPr>
          <a:xfrm>
            <a:off x="1379365" y="3166302"/>
            <a:ext cx="535313" cy="5590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右矢印 36"/>
          <p:cNvSpPr/>
          <p:nvPr/>
        </p:nvSpPr>
        <p:spPr>
          <a:xfrm>
            <a:off x="4055211" y="3017712"/>
            <a:ext cx="931398" cy="2841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右矢印 33"/>
          <p:cNvSpPr/>
          <p:nvPr/>
        </p:nvSpPr>
        <p:spPr>
          <a:xfrm rot="10800000">
            <a:off x="1181324" y="2698489"/>
            <a:ext cx="931398" cy="2841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" name="直線コネクタ 2"/>
          <p:cNvCxnSpPr/>
          <p:nvPr/>
        </p:nvCxnSpPr>
        <p:spPr>
          <a:xfrm>
            <a:off x="395536" y="2971404"/>
            <a:ext cx="5256584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72842"/>
            <a:ext cx="8784976" cy="707886"/>
          </a:xfrm>
          <a:noFill/>
        </p:spPr>
        <p:txBody>
          <a:bodyPr wrap="square">
            <a:spAutoFit/>
          </a:bodyPr>
          <a:lstStyle/>
          <a:p>
            <a:r>
              <a:rPr lang="en-US" altLang="ja-JP" sz="4000" dirty="0" smtClean="0">
                <a:solidFill>
                  <a:srgbClr val="0000CC"/>
                </a:solidFill>
                <a:latin typeface="Arial" pitchFamily="34" charset="0"/>
              </a:rPr>
              <a:t>Why KHI grows?</a:t>
            </a:r>
            <a:endParaRPr lang="en-US" altLang="ja-JP" sz="4000" dirty="0">
              <a:solidFill>
                <a:srgbClr val="0000CC"/>
              </a:solidFill>
              <a:latin typeface="Arial" pitchFamily="34" charset="0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95536" y="1819276"/>
            <a:ext cx="5256584" cy="0"/>
          </a:xfrm>
          <a:prstGeom prst="line">
            <a:avLst/>
          </a:prstGeom>
          <a:ln w="19050">
            <a:solidFill>
              <a:srgbClr val="0000CC"/>
            </a:solidFill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フリーフォーム 5"/>
          <p:cNvSpPr/>
          <p:nvPr/>
        </p:nvSpPr>
        <p:spPr>
          <a:xfrm>
            <a:off x="395536" y="2728606"/>
            <a:ext cx="5234609" cy="481742"/>
          </a:xfrm>
          <a:custGeom>
            <a:avLst/>
            <a:gdLst>
              <a:gd name="connsiteX0" fmla="*/ 0 w 5300870"/>
              <a:gd name="connsiteY0" fmla="*/ 248756 h 782572"/>
              <a:gd name="connsiteX1" fmla="*/ 1537253 w 5300870"/>
              <a:gd name="connsiteY1" fmla="*/ 778843 h 782572"/>
              <a:gd name="connsiteX2" fmla="*/ 3922644 w 5300870"/>
              <a:gd name="connsiteY2" fmla="*/ 10217 h 782572"/>
              <a:gd name="connsiteX3" fmla="*/ 5300870 w 5300870"/>
              <a:gd name="connsiteY3" fmla="*/ 407782 h 782572"/>
              <a:gd name="connsiteX0" fmla="*/ 0 w 5234609"/>
              <a:gd name="connsiteY0" fmla="*/ 258216 h 792032"/>
              <a:gd name="connsiteX1" fmla="*/ 1537253 w 5234609"/>
              <a:gd name="connsiteY1" fmla="*/ 788303 h 792032"/>
              <a:gd name="connsiteX2" fmla="*/ 3922644 w 5234609"/>
              <a:gd name="connsiteY2" fmla="*/ 19677 h 792032"/>
              <a:gd name="connsiteX3" fmla="*/ 5234609 w 5234609"/>
              <a:gd name="connsiteY3" fmla="*/ 271468 h 792032"/>
              <a:gd name="connsiteX0" fmla="*/ 0 w 5234609"/>
              <a:gd name="connsiteY0" fmla="*/ 258216 h 486748"/>
              <a:gd name="connsiteX1" fmla="*/ 1272209 w 5234609"/>
              <a:gd name="connsiteY1" fmla="*/ 456998 h 486748"/>
              <a:gd name="connsiteX2" fmla="*/ 3922644 w 5234609"/>
              <a:gd name="connsiteY2" fmla="*/ 19677 h 486748"/>
              <a:gd name="connsiteX3" fmla="*/ 5234609 w 5234609"/>
              <a:gd name="connsiteY3" fmla="*/ 271468 h 486748"/>
              <a:gd name="connsiteX0" fmla="*/ 0 w 5234609"/>
              <a:gd name="connsiteY0" fmla="*/ 258216 h 458251"/>
              <a:gd name="connsiteX1" fmla="*/ 1272209 w 5234609"/>
              <a:gd name="connsiteY1" fmla="*/ 456998 h 458251"/>
              <a:gd name="connsiteX2" fmla="*/ 3922644 w 5234609"/>
              <a:gd name="connsiteY2" fmla="*/ 19677 h 458251"/>
              <a:gd name="connsiteX3" fmla="*/ 5234609 w 5234609"/>
              <a:gd name="connsiteY3" fmla="*/ 271468 h 458251"/>
              <a:gd name="connsiteX0" fmla="*/ 0 w 5234609"/>
              <a:gd name="connsiteY0" fmla="*/ 258216 h 486748"/>
              <a:gd name="connsiteX1" fmla="*/ 1272209 w 5234609"/>
              <a:gd name="connsiteY1" fmla="*/ 456998 h 486748"/>
              <a:gd name="connsiteX2" fmla="*/ 3949148 w 5234609"/>
              <a:gd name="connsiteY2" fmla="*/ 19677 h 486748"/>
              <a:gd name="connsiteX3" fmla="*/ 5234609 w 5234609"/>
              <a:gd name="connsiteY3" fmla="*/ 271468 h 486748"/>
              <a:gd name="connsiteX0" fmla="*/ 0 w 5234609"/>
              <a:gd name="connsiteY0" fmla="*/ 258216 h 486748"/>
              <a:gd name="connsiteX1" fmla="*/ 1272209 w 5234609"/>
              <a:gd name="connsiteY1" fmla="*/ 456998 h 486748"/>
              <a:gd name="connsiteX2" fmla="*/ 3949148 w 5234609"/>
              <a:gd name="connsiteY2" fmla="*/ 19677 h 486748"/>
              <a:gd name="connsiteX3" fmla="*/ 5234609 w 5234609"/>
              <a:gd name="connsiteY3" fmla="*/ 271468 h 486748"/>
              <a:gd name="connsiteX0" fmla="*/ 0 w 5234609"/>
              <a:gd name="connsiteY0" fmla="*/ 238576 h 467108"/>
              <a:gd name="connsiteX1" fmla="*/ 1272209 w 5234609"/>
              <a:gd name="connsiteY1" fmla="*/ 437358 h 467108"/>
              <a:gd name="connsiteX2" fmla="*/ 3949148 w 5234609"/>
              <a:gd name="connsiteY2" fmla="*/ 37 h 467108"/>
              <a:gd name="connsiteX3" fmla="*/ 5234609 w 5234609"/>
              <a:gd name="connsiteY3" fmla="*/ 251828 h 467108"/>
              <a:gd name="connsiteX0" fmla="*/ 0 w 5234609"/>
              <a:gd name="connsiteY0" fmla="*/ 238571 h 438437"/>
              <a:gd name="connsiteX1" fmla="*/ 1272209 w 5234609"/>
              <a:gd name="connsiteY1" fmla="*/ 437353 h 438437"/>
              <a:gd name="connsiteX2" fmla="*/ 3949148 w 5234609"/>
              <a:gd name="connsiteY2" fmla="*/ 32 h 438437"/>
              <a:gd name="connsiteX3" fmla="*/ 5234609 w 5234609"/>
              <a:gd name="connsiteY3" fmla="*/ 251823 h 438437"/>
              <a:gd name="connsiteX0" fmla="*/ 0 w 5234609"/>
              <a:gd name="connsiteY0" fmla="*/ 243604 h 443470"/>
              <a:gd name="connsiteX1" fmla="*/ 1272209 w 5234609"/>
              <a:gd name="connsiteY1" fmla="*/ 442386 h 443470"/>
              <a:gd name="connsiteX2" fmla="*/ 3949148 w 5234609"/>
              <a:gd name="connsiteY2" fmla="*/ 5065 h 443470"/>
              <a:gd name="connsiteX3" fmla="*/ 5234609 w 5234609"/>
              <a:gd name="connsiteY3" fmla="*/ 256856 h 443470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48809"/>
              <a:gd name="connsiteX1" fmla="*/ 1272209 w 5234609"/>
              <a:gd name="connsiteY1" fmla="*/ 442386 h 448809"/>
              <a:gd name="connsiteX2" fmla="*/ 3949148 w 5234609"/>
              <a:gd name="connsiteY2" fmla="*/ 5065 h 448809"/>
              <a:gd name="connsiteX3" fmla="*/ 5234609 w 5234609"/>
              <a:gd name="connsiteY3" fmla="*/ 256856 h 448809"/>
              <a:gd name="connsiteX0" fmla="*/ 0 w 5234609"/>
              <a:gd name="connsiteY0" fmla="*/ 243604 h 448809"/>
              <a:gd name="connsiteX1" fmla="*/ 1272209 w 5234609"/>
              <a:gd name="connsiteY1" fmla="*/ 442386 h 448809"/>
              <a:gd name="connsiteX2" fmla="*/ 3949148 w 5234609"/>
              <a:gd name="connsiteY2" fmla="*/ 5065 h 448809"/>
              <a:gd name="connsiteX3" fmla="*/ 5234609 w 5234609"/>
              <a:gd name="connsiteY3" fmla="*/ 256856 h 448809"/>
              <a:gd name="connsiteX0" fmla="*/ 0 w 5234609"/>
              <a:gd name="connsiteY0" fmla="*/ 231240 h 458796"/>
              <a:gd name="connsiteX1" fmla="*/ 1272209 w 5234609"/>
              <a:gd name="connsiteY1" fmla="*/ 430022 h 458796"/>
              <a:gd name="connsiteX2" fmla="*/ 4134678 w 5234609"/>
              <a:gd name="connsiteY2" fmla="*/ 5953 h 458796"/>
              <a:gd name="connsiteX3" fmla="*/ 5234609 w 5234609"/>
              <a:gd name="connsiteY3" fmla="*/ 244492 h 458796"/>
              <a:gd name="connsiteX0" fmla="*/ 0 w 5234609"/>
              <a:gd name="connsiteY0" fmla="*/ 231240 h 447107"/>
              <a:gd name="connsiteX1" fmla="*/ 1272209 w 5234609"/>
              <a:gd name="connsiteY1" fmla="*/ 430022 h 447107"/>
              <a:gd name="connsiteX2" fmla="*/ 4134678 w 5234609"/>
              <a:gd name="connsiteY2" fmla="*/ 5953 h 447107"/>
              <a:gd name="connsiteX3" fmla="*/ 5234609 w 5234609"/>
              <a:gd name="connsiteY3" fmla="*/ 244492 h 447107"/>
              <a:gd name="connsiteX0" fmla="*/ 0 w 5234609"/>
              <a:gd name="connsiteY0" fmla="*/ 231240 h 488540"/>
              <a:gd name="connsiteX1" fmla="*/ 1272209 w 5234609"/>
              <a:gd name="connsiteY1" fmla="*/ 483031 h 488540"/>
              <a:gd name="connsiteX2" fmla="*/ 4134678 w 5234609"/>
              <a:gd name="connsiteY2" fmla="*/ 5953 h 488540"/>
              <a:gd name="connsiteX3" fmla="*/ 5234609 w 5234609"/>
              <a:gd name="connsiteY3" fmla="*/ 244492 h 488540"/>
              <a:gd name="connsiteX0" fmla="*/ 0 w 5234609"/>
              <a:gd name="connsiteY0" fmla="*/ 229188 h 486488"/>
              <a:gd name="connsiteX1" fmla="*/ 1272209 w 5234609"/>
              <a:gd name="connsiteY1" fmla="*/ 480979 h 486488"/>
              <a:gd name="connsiteX2" fmla="*/ 4134678 w 5234609"/>
              <a:gd name="connsiteY2" fmla="*/ 3901 h 486488"/>
              <a:gd name="connsiteX3" fmla="*/ 5234609 w 5234609"/>
              <a:gd name="connsiteY3" fmla="*/ 242440 h 486488"/>
              <a:gd name="connsiteX0" fmla="*/ 0 w 5234609"/>
              <a:gd name="connsiteY0" fmla="*/ 229188 h 483394"/>
              <a:gd name="connsiteX1" fmla="*/ 1272209 w 5234609"/>
              <a:gd name="connsiteY1" fmla="*/ 480979 h 483394"/>
              <a:gd name="connsiteX2" fmla="*/ 4134678 w 5234609"/>
              <a:gd name="connsiteY2" fmla="*/ 3901 h 483394"/>
              <a:gd name="connsiteX3" fmla="*/ 5234609 w 5234609"/>
              <a:gd name="connsiteY3" fmla="*/ 242440 h 483394"/>
              <a:gd name="connsiteX0" fmla="*/ 0 w 5234609"/>
              <a:gd name="connsiteY0" fmla="*/ 228398 h 482604"/>
              <a:gd name="connsiteX1" fmla="*/ 1272209 w 5234609"/>
              <a:gd name="connsiteY1" fmla="*/ 480189 h 482604"/>
              <a:gd name="connsiteX2" fmla="*/ 4134678 w 5234609"/>
              <a:gd name="connsiteY2" fmla="*/ 3111 h 482604"/>
              <a:gd name="connsiteX3" fmla="*/ 5234609 w 5234609"/>
              <a:gd name="connsiteY3" fmla="*/ 241650 h 482604"/>
              <a:gd name="connsiteX0" fmla="*/ 0 w 5234609"/>
              <a:gd name="connsiteY0" fmla="*/ 228398 h 481742"/>
              <a:gd name="connsiteX1" fmla="*/ 1272209 w 5234609"/>
              <a:gd name="connsiteY1" fmla="*/ 480189 h 481742"/>
              <a:gd name="connsiteX2" fmla="*/ 4134678 w 5234609"/>
              <a:gd name="connsiteY2" fmla="*/ 3111 h 481742"/>
              <a:gd name="connsiteX3" fmla="*/ 5234609 w 5234609"/>
              <a:gd name="connsiteY3" fmla="*/ 241650 h 48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4609" h="481742">
                <a:moveTo>
                  <a:pt x="0" y="228398"/>
                </a:moveTo>
                <a:cubicBezTo>
                  <a:pt x="401983" y="447058"/>
                  <a:pt x="781879" y="491233"/>
                  <a:pt x="1272209" y="480189"/>
                </a:cubicBezTo>
                <a:cubicBezTo>
                  <a:pt x="1762539" y="469145"/>
                  <a:pt x="3533913" y="-14560"/>
                  <a:pt x="4134678" y="3111"/>
                </a:cubicBezTo>
                <a:cubicBezTo>
                  <a:pt x="4377633" y="-18975"/>
                  <a:pt x="4819373" y="78207"/>
                  <a:pt x="5234609" y="24165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コネクタ 17"/>
          <p:cNvCxnSpPr/>
          <p:nvPr/>
        </p:nvCxnSpPr>
        <p:spPr>
          <a:xfrm rot="10800000">
            <a:off x="395537" y="4123532"/>
            <a:ext cx="5256584" cy="0"/>
          </a:xfrm>
          <a:prstGeom prst="line">
            <a:avLst/>
          </a:prstGeom>
          <a:ln w="19050">
            <a:solidFill>
              <a:srgbClr val="0000CC"/>
            </a:solidFill>
            <a:head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3491880" y="2437731"/>
                <a:ext cx="10166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1" i="1" smtClean="0">
                          <a:solidFill>
                            <a:srgbClr val="660066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kumimoji="1" lang="en-US" altLang="ja-JP" sz="2800" b="1" i="1" smtClean="0">
                          <a:solidFill>
                            <a:srgbClr val="660066"/>
                          </a:solidFill>
                          <a:latin typeface="Cambria Math"/>
                          <a:ea typeface="Cambria Math"/>
                        </a:rPr>
                        <m:t>𝜵</m:t>
                      </m:r>
                      <m:r>
                        <a:rPr kumimoji="1" lang="en-US" altLang="ja-JP" sz="2800" b="1" i="1" smtClean="0">
                          <a:solidFill>
                            <a:srgbClr val="660066"/>
                          </a:solidFill>
                          <a:latin typeface="Cambria Math"/>
                          <a:ea typeface="Cambria Math"/>
                        </a:rPr>
                        <m:t>𝒑</m:t>
                      </m:r>
                    </m:oMath>
                  </m:oMathPara>
                </a14:m>
                <a:endParaRPr kumimoji="1" lang="ja-JP" altLang="en-US" sz="2800" b="1" dirty="0">
                  <a:solidFill>
                    <a:srgbClr val="660066"/>
                  </a:solidFill>
                </a:endParaRPr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2437731"/>
                <a:ext cx="1016624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正方形/長方形 24"/>
          <p:cNvSpPr/>
          <p:nvPr/>
        </p:nvSpPr>
        <p:spPr>
          <a:xfrm>
            <a:off x="3525987" y="1357611"/>
            <a:ext cx="1401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CC"/>
                </a:solidFill>
              </a:rPr>
              <a:t>Flow line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5652120" y="2740571"/>
            <a:ext cx="14401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dirty="0" smtClean="0">
                <a:ea typeface="メイリオ" pitchFamily="50" charset="-128"/>
                <a:cs typeface="Arial" pitchFamily="34" charset="0"/>
              </a:rPr>
              <a:t>Interface</a:t>
            </a:r>
            <a:endParaRPr lang="en-US" altLang="ja-JP" dirty="0">
              <a:ea typeface="メイリオ" pitchFamily="50" charset="-128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4226659" y="4509120"/>
                <a:ext cx="2576796" cy="8487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kumimoji="1" lang="en-US" altLang="ja-JP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ja-JP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/>
                            </a:rPr>
                            <m:t>𝑝</m:t>
                          </m:r>
                        </m:num>
                        <m:den>
                          <m:r>
                            <a:rPr lang="ja-JP" altLang="en-US" i="1" smtClean="0">
                              <a:latin typeface="Cambria Math"/>
                            </a:rPr>
                            <m:t>𝜌</m:t>
                          </m:r>
                        </m:den>
                      </m:f>
                      <m:r>
                        <a:rPr lang="en-US" altLang="ja-JP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/>
                        </a:rPr>
                        <m:t>const</m:t>
                      </m:r>
                      <m:r>
                        <a:rPr lang="en-US" altLang="ja-JP" b="0" i="1" smtClean="0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659" y="4509120"/>
                <a:ext cx="2576796" cy="84875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正方形/長方形 25"/>
          <p:cNvSpPr/>
          <p:nvPr/>
        </p:nvSpPr>
        <p:spPr>
          <a:xfrm>
            <a:off x="358876" y="4509120"/>
            <a:ext cx="35076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/>
              <a:t>Bernoulli’s principle</a:t>
            </a:r>
            <a:endParaRPr lang="en-US" altLang="ja-JP" dirty="0"/>
          </a:p>
          <a:p>
            <a:r>
              <a:rPr lang="en-US" altLang="ja-JP" dirty="0" smtClean="0"/>
              <a:t>(in incompressible case)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/>
              <p:cNvSpPr txBox="1"/>
              <p:nvPr/>
            </p:nvSpPr>
            <p:spPr>
              <a:xfrm>
                <a:off x="1547664" y="1861667"/>
                <a:ext cx="8843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kumimoji="1" lang="en-US" altLang="ja-JP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/2</m:t>
                      </m:r>
                    </m:oMath>
                  </m:oMathPara>
                </a14:m>
                <a:endParaRPr kumimoji="1" lang="ja-JP" alt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7" name="テキスト ボックス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1861667"/>
                <a:ext cx="884345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1547664" y="3661867"/>
                <a:ext cx="8843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kumimoji="1" lang="en-US" altLang="ja-JP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/2</m:t>
                      </m:r>
                    </m:oMath>
                  </m:oMathPara>
                </a14:m>
                <a:endParaRPr kumimoji="1" lang="ja-JP" alt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3661867"/>
                <a:ext cx="884345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右矢印 28"/>
          <p:cNvSpPr/>
          <p:nvPr/>
        </p:nvSpPr>
        <p:spPr>
          <a:xfrm>
            <a:off x="2638876" y="3686388"/>
            <a:ext cx="704237" cy="412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右矢印 29"/>
          <p:cNvSpPr/>
          <p:nvPr/>
        </p:nvSpPr>
        <p:spPr>
          <a:xfrm rot="10800000">
            <a:off x="2638877" y="1886187"/>
            <a:ext cx="704237" cy="412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フリーフォーム 31"/>
          <p:cNvSpPr/>
          <p:nvPr/>
        </p:nvSpPr>
        <p:spPr>
          <a:xfrm>
            <a:off x="417511" y="2297634"/>
            <a:ext cx="5234609" cy="200584"/>
          </a:xfrm>
          <a:custGeom>
            <a:avLst/>
            <a:gdLst>
              <a:gd name="connsiteX0" fmla="*/ 0 w 5300870"/>
              <a:gd name="connsiteY0" fmla="*/ 248756 h 782572"/>
              <a:gd name="connsiteX1" fmla="*/ 1537253 w 5300870"/>
              <a:gd name="connsiteY1" fmla="*/ 778843 h 782572"/>
              <a:gd name="connsiteX2" fmla="*/ 3922644 w 5300870"/>
              <a:gd name="connsiteY2" fmla="*/ 10217 h 782572"/>
              <a:gd name="connsiteX3" fmla="*/ 5300870 w 5300870"/>
              <a:gd name="connsiteY3" fmla="*/ 407782 h 782572"/>
              <a:gd name="connsiteX0" fmla="*/ 0 w 5234609"/>
              <a:gd name="connsiteY0" fmla="*/ 258216 h 792032"/>
              <a:gd name="connsiteX1" fmla="*/ 1537253 w 5234609"/>
              <a:gd name="connsiteY1" fmla="*/ 788303 h 792032"/>
              <a:gd name="connsiteX2" fmla="*/ 3922644 w 5234609"/>
              <a:gd name="connsiteY2" fmla="*/ 19677 h 792032"/>
              <a:gd name="connsiteX3" fmla="*/ 5234609 w 5234609"/>
              <a:gd name="connsiteY3" fmla="*/ 271468 h 792032"/>
              <a:gd name="connsiteX0" fmla="*/ 0 w 5234609"/>
              <a:gd name="connsiteY0" fmla="*/ 258216 h 486748"/>
              <a:gd name="connsiteX1" fmla="*/ 1272209 w 5234609"/>
              <a:gd name="connsiteY1" fmla="*/ 456998 h 486748"/>
              <a:gd name="connsiteX2" fmla="*/ 3922644 w 5234609"/>
              <a:gd name="connsiteY2" fmla="*/ 19677 h 486748"/>
              <a:gd name="connsiteX3" fmla="*/ 5234609 w 5234609"/>
              <a:gd name="connsiteY3" fmla="*/ 271468 h 486748"/>
              <a:gd name="connsiteX0" fmla="*/ 0 w 5234609"/>
              <a:gd name="connsiteY0" fmla="*/ 258216 h 458251"/>
              <a:gd name="connsiteX1" fmla="*/ 1272209 w 5234609"/>
              <a:gd name="connsiteY1" fmla="*/ 456998 h 458251"/>
              <a:gd name="connsiteX2" fmla="*/ 3922644 w 5234609"/>
              <a:gd name="connsiteY2" fmla="*/ 19677 h 458251"/>
              <a:gd name="connsiteX3" fmla="*/ 5234609 w 5234609"/>
              <a:gd name="connsiteY3" fmla="*/ 271468 h 458251"/>
              <a:gd name="connsiteX0" fmla="*/ 0 w 5234609"/>
              <a:gd name="connsiteY0" fmla="*/ 258216 h 486748"/>
              <a:gd name="connsiteX1" fmla="*/ 1272209 w 5234609"/>
              <a:gd name="connsiteY1" fmla="*/ 456998 h 486748"/>
              <a:gd name="connsiteX2" fmla="*/ 3949148 w 5234609"/>
              <a:gd name="connsiteY2" fmla="*/ 19677 h 486748"/>
              <a:gd name="connsiteX3" fmla="*/ 5234609 w 5234609"/>
              <a:gd name="connsiteY3" fmla="*/ 271468 h 486748"/>
              <a:gd name="connsiteX0" fmla="*/ 0 w 5234609"/>
              <a:gd name="connsiteY0" fmla="*/ 258216 h 486748"/>
              <a:gd name="connsiteX1" fmla="*/ 1272209 w 5234609"/>
              <a:gd name="connsiteY1" fmla="*/ 456998 h 486748"/>
              <a:gd name="connsiteX2" fmla="*/ 3949148 w 5234609"/>
              <a:gd name="connsiteY2" fmla="*/ 19677 h 486748"/>
              <a:gd name="connsiteX3" fmla="*/ 5234609 w 5234609"/>
              <a:gd name="connsiteY3" fmla="*/ 271468 h 486748"/>
              <a:gd name="connsiteX0" fmla="*/ 0 w 5234609"/>
              <a:gd name="connsiteY0" fmla="*/ 238576 h 467108"/>
              <a:gd name="connsiteX1" fmla="*/ 1272209 w 5234609"/>
              <a:gd name="connsiteY1" fmla="*/ 437358 h 467108"/>
              <a:gd name="connsiteX2" fmla="*/ 3949148 w 5234609"/>
              <a:gd name="connsiteY2" fmla="*/ 37 h 467108"/>
              <a:gd name="connsiteX3" fmla="*/ 5234609 w 5234609"/>
              <a:gd name="connsiteY3" fmla="*/ 251828 h 467108"/>
              <a:gd name="connsiteX0" fmla="*/ 0 w 5234609"/>
              <a:gd name="connsiteY0" fmla="*/ 238571 h 438437"/>
              <a:gd name="connsiteX1" fmla="*/ 1272209 w 5234609"/>
              <a:gd name="connsiteY1" fmla="*/ 437353 h 438437"/>
              <a:gd name="connsiteX2" fmla="*/ 3949148 w 5234609"/>
              <a:gd name="connsiteY2" fmla="*/ 32 h 438437"/>
              <a:gd name="connsiteX3" fmla="*/ 5234609 w 5234609"/>
              <a:gd name="connsiteY3" fmla="*/ 251823 h 438437"/>
              <a:gd name="connsiteX0" fmla="*/ 0 w 5234609"/>
              <a:gd name="connsiteY0" fmla="*/ 243604 h 443470"/>
              <a:gd name="connsiteX1" fmla="*/ 1272209 w 5234609"/>
              <a:gd name="connsiteY1" fmla="*/ 442386 h 443470"/>
              <a:gd name="connsiteX2" fmla="*/ 3949148 w 5234609"/>
              <a:gd name="connsiteY2" fmla="*/ 5065 h 443470"/>
              <a:gd name="connsiteX3" fmla="*/ 5234609 w 5234609"/>
              <a:gd name="connsiteY3" fmla="*/ 256856 h 443470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48809"/>
              <a:gd name="connsiteX1" fmla="*/ 1272209 w 5234609"/>
              <a:gd name="connsiteY1" fmla="*/ 442386 h 448809"/>
              <a:gd name="connsiteX2" fmla="*/ 3949148 w 5234609"/>
              <a:gd name="connsiteY2" fmla="*/ 5065 h 448809"/>
              <a:gd name="connsiteX3" fmla="*/ 5234609 w 5234609"/>
              <a:gd name="connsiteY3" fmla="*/ 256856 h 448809"/>
              <a:gd name="connsiteX0" fmla="*/ 0 w 5234609"/>
              <a:gd name="connsiteY0" fmla="*/ 243604 h 448809"/>
              <a:gd name="connsiteX1" fmla="*/ 1272209 w 5234609"/>
              <a:gd name="connsiteY1" fmla="*/ 442386 h 448809"/>
              <a:gd name="connsiteX2" fmla="*/ 3949148 w 5234609"/>
              <a:gd name="connsiteY2" fmla="*/ 5065 h 448809"/>
              <a:gd name="connsiteX3" fmla="*/ 5234609 w 5234609"/>
              <a:gd name="connsiteY3" fmla="*/ 256856 h 448809"/>
              <a:gd name="connsiteX0" fmla="*/ 0 w 5234609"/>
              <a:gd name="connsiteY0" fmla="*/ 231240 h 458796"/>
              <a:gd name="connsiteX1" fmla="*/ 1272209 w 5234609"/>
              <a:gd name="connsiteY1" fmla="*/ 430022 h 458796"/>
              <a:gd name="connsiteX2" fmla="*/ 4134678 w 5234609"/>
              <a:gd name="connsiteY2" fmla="*/ 5953 h 458796"/>
              <a:gd name="connsiteX3" fmla="*/ 5234609 w 5234609"/>
              <a:gd name="connsiteY3" fmla="*/ 244492 h 458796"/>
              <a:gd name="connsiteX0" fmla="*/ 0 w 5234609"/>
              <a:gd name="connsiteY0" fmla="*/ 231240 h 447107"/>
              <a:gd name="connsiteX1" fmla="*/ 1272209 w 5234609"/>
              <a:gd name="connsiteY1" fmla="*/ 430022 h 447107"/>
              <a:gd name="connsiteX2" fmla="*/ 4134678 w 5234609"/>
              <a:gd name="connsiteY2" fmla="*/ 5953 h 447107"/>
              <a:gd name="connsiteX3" fmla="*/ 5234609 w 5234609"/>
              <a:gd name="connsiteY3" fmla="*/ 244492 h 447107"/>
              <a:gd name="connsiteX0" fmla="*/ 0 w 5234609"/>
              <a:gd name="connsiteY0" fmla="*/ 231240 h 488540"/>
              <a:gd name="connsiteX1" fmla="*/ 1272209 w 5234609"/>
              <a:gd name="connsiteY1" fmla="*/ 483031 h 488540"/>
              <a:gd name="connsiteX2" fmla="*/ 4134678 w 5234609"/>
              <a:gd name="connsiteY2" fmla="*/ 5953 h 488540"/>
              <a:gd name="connsiteX3" fmla="*/ 5234609 w 5234609"/>
              <a:gd name="connsiteY3" fmla="*/ 244492 h 488540"/>
              <a:gd name="connsiteX0" fmla="*/ 0 w 5234609"/>
              <a:gd name="connsiteY0" fmla="*/ 229188 h 486488"/>
              <a:gd name="connsiteX1" fmla="*/ 1272209 w 5234609"/>
              <a:gd name="connsiteY1" fmla="*/ 480979 h 486488"/>
              <a:gd name="connsiteX2" fmla="*/ 4134678 w 5234609"/>
              <a:gd name="connsiteY2" fmla="*/ 3901 h 486488"/>
              <a:gd name="connsiteX3" fmla="*/ 5234609 w 5234609"/>
              <a:gd name="connsiteY3" fmla="*/ 242440 h 486488"/>
              <a:gd name="connsiteX0" fmla="*/ 0 w 5234609"/>
              <a:gd name="connsiteY0" fmla="*/ 229188 h 483394"/>
              <a:gd name="connsiteX1" fmla="*/ 1272209 w 5234609"/>
              <a:gd name="connsiteY1" fmla="*/ 480979 h 483394"/>
              <a:gd name="connsiteX2" fmla="*/ 4134678 w 5234609"/>
              <a:gd name="connsiteY2" fmla="*/ 3901 h 483394"/>
              <a:gd name="connsiteX3" fmla="*/ 5234609 w 5234609"/>
              <a:gd name="connsiteY3" fmla="*/ 242440 h 483394"/>
              <a:gd name="connsiteX0" fmla="*/ 0 w 5234609"/>
              <a:gd name="connsiteY0" fmla="*/ 228398 h 482604"/>
              <a:gd name="connsiteX1" fmla="*/ 1272209 w 5234609"/>
              <a:gd name="connsiteY1" fmla="*/ 480189 h 482604"/>
              <a:gd name="connsiteX2" fmla="*/ 4134678 w 5234609"/>
              <a:gd name="connsiteY2" fmla="*/ 3111 h 482604"/>
              <a:gd name="connsiteX3" fmla="*/ 5234609 w 5234609"/>
              <a:gd name="connsiteY3" fmla="*/ 241650 h 482604"/>
              <a:gd name="connsiteX0" fmla="*/ 0 w 5234609"/>
              <a:gd name="connsiteY0" fmla="*/ 228398 h 481742"/>
              <a:gd name="connsiteX1" fmla="*/ 1272209 w 5234609"/>
              <a:gd name="connsiteY1" fmla="*/ 480189 h 481742"/>
              <a:gd name="connsiteX2" fmla="*/ 4134678 w 5234609"/>
              <a:gd name="connsiteY2" fmla="*/ 3111 h 481742"/>
              <a:gd name="connsiteX3" fmla="*/ 5234609 w 5234609"/>
              <a:gd name="connsiteY3" fmla="*/ 241650 h 481742"/>
              <a:gd name="connsiteX0" fmla="*/ 0 w 5234609"/>
              <a:gd name="connsiteY0" fmla="*/ 131276 h 386923"/>
              <a:gd name="connsiteX1" fmla="*/ 1272209 w 5234609"/>
              <a:gd name="connsiteY1" fmla="*/ 383067 h 386923"/>
              <a:gd name="connsiteX2" fmla="*/ 4134678 w 5234609"/>
              <a:gd name="connsiteY2" fmla="*/ 12007 h 386923"/>
              <a:gd name="connsiteX3" fmla="*/ 5234609 w 5234609"/>
              <a:gd name="connsiteY3" fmla="*/ 144528 h 386923"/>
              <a:gd name="connsiteX0" fmla="*/ 0 w 5234609"/>
              <a:gd name="connsiteY0" fmla="*/ 123983 h 379630"/>
              <a:gd name="connsiteX1" fmla="*/ 1272209 w 5234609"/>
              <a:gd name="connsiteY1" fmla="*/ 375774 h 379630"/>
              <a:gd name="connsiteX2" fmla="*/ 4134678 w 5234609"/>
              <a:gd name="connsiteY2" fmla="*/ 4714 h 379630"/>
              <a:gd name="connsiteX3" fmla="*/ 5234609 w 5234609"/>
              <a:gd name="connsiteY3" fmla="*/ 137235 h 379630"/>
              <a:gd name="connsiteX0" fmla="*/ 0 w 5234609"/>
              <a:gd name="connsiteY0" fmla="*/ 88004 h 341869"/>
              <a:gd name="connsiteX1" fmla="*/ 1272209 w 5234609"/>
              <a:gd name="connsiteY1" fmla="*/ 339795 h 341869"/>
              <a:gd name="connsiteX2" fmla="*/ 4134678 w 5234609"/>
              <a:gd name="connsiteY2" fmla="*/ 8491 h 341869"/>
              <a:gd name="connsiteX3" fmla="*/ 5234609 w 5234609"/>
              <a:gd name="connsiteY3" fmla="*/ 101256 h 341869"/>
              <a:gd name="connsiteX0" fmla="*/ 0 w 5234609"/>
              <a:gd name="connsiteY0" fmla="*/ 85234 h 339099"/>
              <a:gd name="connsiteX1" fmla="*/ 1272209 w 5234609"/>
              <a:gd name="connsiteY1" fmla="*/ 337025 h 339099"/>
              <a:gd name="connsiteX2" fmla="*/ 4134678 w 5234609"/>
              <a:gd name="connsiteY2" fmla="*/ 5721 h 339099"/>
              <a:gd name="connsiteX3" fmla="*/ 5234609 w 5234609"/>
              <a:gd name="connsiteY3" fmla="*/ 98486 h 339099"/>
              <a:gd name="connsiteX0" fmla="*/ 0 w 5234609"/>
              <a:gd name="connsiteY0" fmla="*/ 85234 h 225227"/>
              <a:gd name="connsiteX1" fmla="*/ 1285461 w 5234609"/>
              <a:gd name="connsiteY1" fmla="*/ 191251 h 225227"/>
              <a:gd name="connsiteX2" fmla="*/ 4134678 w 5234609"/>
              <a:gd name="connsiteY2" fmla="*/ 5721 h 225227"/>
              <a:gd name="connsiteX3" fmla="*/ 5234609 w 5234609"/>
              <a:gd name="connsiteY3" fmla="*/ 98486 h 225227"/>
              <a:gd name="connsiteX0" fmla="*/ 0 w 5234609"/>
              <a:gd name="connsiteY0" fmla="*/ 85234 h 200584"/>
              <a:gd name="connsiteX1" fmla="*/ 1285461 w 5234609"/>
              <a:gd name="connsiteY1" fmla="*/ 191251 h 200584"/>
              <a:gd name="connsiteX2" fmla="*/ 4134678 w 5234609"/>
              <a:gd name="connsiteY2" fmla="*/ 5721 h 200584"/>
              <a:gd name="connsiteX3" fmla="*/ 5234609 w 5234609"/>
              <a:gd name="connsiteY3" fmla="*/ 98486 h 200584"/>
              <a:gd name="connsiteX0" fmla="*/ 0 w 5234609"/>
              <a:gd name="connsiteY0" fmla="*/ 85234 h 200584"/>
              <a:gd name="connsiteX1" fmla="*/ 1285461 w 5234609"/>
              <a:gd name="connsiteY1" fmla="*/ 191251 h 200584"/>
              <a:gd name="connsiteX2" fmla="*/ 4134678 w 5234609"/>
              <a:gd name="connsiteY2" fmla="*/ 5721 h 200584"/>
              <a:gd name="connsiteX3" fmla="*/ 5234609 w 5234609"/>
              <a:gd name="connsiteY3" fmla="*/ 98486 h 20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4609" h="200584">
                <a:moveTo>
                  <a:pt x="0" y="85234"/>
                </a:moveTo>
                <a:cubicBezTo>
                  <a:pt x="627270" y="224381"/>
                  <a:pt x="768627" y="204503"/>
                  <a:pt x="1285461" y="191251"/>
                </a:cubicBezTo>
                <a:cubicBezTo>
                  <a:pt x="1802295" y="177999"/>
                  <a:pt x="3533913" y="-11950"/>
                  <a:pt x="4134678" y="5721"/>
                </a:cubicBezTo>
                <a:cubicBezTo>
                  <a:pt x="4377633" y="-16365"/>
                  <a:pt x="4872382" y="27808"/>
                  <a:pt x="5234609" y="98486"/>
                </a:cubicBezTo>
              </a:path>
            </a:pathLst>
          </a:custGeom>
          <a:noFill/>
          <a:ln w="19050">
            <a:solidFill>
              <a:srgbClr val="0000CC"/>
            </a:solidFill>
            <a:head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フリーフォーム 32"/>
          <p:cNvSpPr/>
          <p:nvPr/>
        </p:nvSpPr>
        <p:spPr>
          <a:xfrm>
            <a:off x="417511" y="3447176"/>
            <a:ext cx="5234609" cy="200584"/>
          </a:xfrm>
          <a:custGeom>
            <a:avLst/>
            <a:gdLst>
              <a:gd name="connsiteX0" fmla="*/ 0 w 5300870"/>
              <a:gd name="connsiteY0" fmla="*/ 248756 h 782572"/>
              <a:gd name="connsiteX1" fmla="*/ 1537253 w 5300870"/>
              <a:gd name="connsiteY1" fmla="*/ 778843 h 782572"/>
              <a:gd name="connsiteX2" fmla="*/ 3922644 w 5300870"/>
              <a:gd name="connsiteY2" fmla="*/ 10217 h 782572"/>
              <a:gd name="connsiteX3" fmla="*/ 5300870 w 5300870"/>
              <a:gd name="connsiteY3" fmla="*/ 407782 h 782572"/>
              <a:gd name="connsiteX0" fmla="*/ 0 w 5234609"/>
              <a:gd name="connsiteY0" fmla="*/ 258216 h 792032"/>
              <a:gd name="connsiteX1" fmla="*/ 1537253 w 5234609"/>
              <a:gd name="connsiteY1" fmla="*/ 788303 h 792032"/>
              <a:gd name="connsiteX2" fmla="*/ 3922644 w 5234609"/>
              <a:gd name="connsiteY2" fmla="*/ 19677 h 792032"/>
              <a:gd name="connsiteX3" fmla="*/ 5234609 w 5234609"/>
              <a:gd name="connsiteY3" fmla="*/ 271468 h 792032"/>
              <a:gd name="connsiteX0" fmla="*/ 0 w 5234609"/>
              <a:gd name="connsiteY0" fmla="*/ 258216 h 486748"/>
              <a:gd name="connsiteX1" fmla="*/ 1272209 w 5234609"/>
              <a:gd name="connsiteY1" fmla="*/ 456998 h 486748"/>
              <a:gd name="connsiteX2" fmla="*/ 3922644 w 5234609"/>
              <a:gd name="connsiteY2" fmla="*/ 19677 h 486748"/>
              <a:gd name="connsiteX3" fmla="*/ 5234609 w 5234609"/>
              <a:gd name="connsiteY3" fmla="*/ 271468 h 486748"/>
              <a:gd name="connsiteX0" fmla="*/ 0 w 5234609"/>
              <a:gd name="connsiteY0" fmla="*/ 258216 h 458251"/>
              <a:gd name="connsiteX1" fmla="*/ 1272209 w 5234609"/>
              <a:gd name="connsiteY1" fmla="*/ 456998 h 458251"/>
              <a:gd name="connsiteX2" fmla="*/ 3922644 w 5234609"/>
              <a:gd name="connsiteY2" fmla="*/ 19677 h 458251"/>
              <a:gd name="connsiteX3" fmla="*/ 5234609 w 5234609"/>
              <a:gd name="connsiteY3" fmla="*/ 271468 h 458251"/>
              <a:gd name="connsiteX0" fmla="*/ 0 w 5234609"/>
              <a:gd name="connsiteY0" fmla="*/ 258216 h 486748"/>
              <a:gd name="connsiteX1" fmla="*/ 1272209 w 5234609"/>
              <a:gd name="connsiteY1" fmla="*/ 456998 h 486748"/>
              <a:gd name="connsiteX2" fmla="*/ 3949148 w 5234609"/>
              <a:gd name="connsiteY2" fmla="*/ 19677 h 486748"/>
              <a:gd name="connsiteX3" fmla="*/ 5234609 w 5234609"/>
              <a:gd name="connsiteY3" fmla="*/ 271468 h 486748"/>
              <a:gd name="connsiteX0" fmla="*/ 0 w 5234609"/>
              <a:gd name="connsiteY0" fmla="*/ 258216 h 486748"/>
              <a:gd name="connsiteX1" fmla="*/ 1272209 w 5234609"/>
              <a:gd name="connsiteY1" fmla="*/ 456998 h 486748"/>
              <a:gd name="connsiteX2" fmla="*/ 3949148 w 5234609"/>
              <a:gd name="connsiteY2" fmla="*/ 19677 h 486748"/>
              <a:gd name="connsiteX3" fmla="*/ 5234609 w 5234609"/>
              <a:gd name="connsiteY3" fmla="*/ 271468 h 486748"/>
              <a:gd name="connsiteX0" fmla="*/ 0 w 5234609"/>
              <a:gd name="connsiteY0" fmla="*/ 238576 h 467108"/>
              <a:gd name="connsiteX1" fmla="*/ 1272209 w 5234609"/>
              <a:gd name="connsiteY1" fmla="*/ 437358 h 467108"/>
              <a:gd name="connsiteX2" fmla="*/ 3949148 w 5234609"/>
              <a:gd name="connsiteY2" fmla="*/ 37 h 467108"/>
              <a:gd name="connsiteX3" fmla="*/ 5234609 w 5234609"/>
              <a:gd name="connsiteY3" fmla="*/ 251828 h 467108"/>
              <a:gd name="connsiteX0" fmla="*/ 0 w 5234609"/>
              <a:gd name="connsiteY0" fmla="*/ 238571 h 438437"/>
              <a:gd name="connsiteX1" fmla="*/ 1272209 w 5234609"/>
              <a:gd name="connsiteY1" fmla="*/ 437353 h 438437"/>
              <a:gd name="connsiteX2" fmla="*/ 3949148 w 5234609"/>
              <a:gd name="connsiteY2" fmla="*/ 32 h 438437"/>
              <a:gd name="connsiteX3" fmla="*/ 5234609 w 5234609"/>
              <a:gd name="connsiteY3" fmla="*/ 251823 h 438437"/>
              <a:gd name="connsiteX0" fmla="*/ 0 w 5234609"/>
              <a:gd name="connsiteY0" fmla="*/ 243604 h 443470"/>
              <a:gd name="connsiteX1" fmla="*/ 1272209 w 5234609"/>
              <a:gd name="connsiteY1" fmla="*/ 442386 h 443470"/>
              <a:gd name="connsiteX2" fmla="*/ 3949148 w 5234609"/>
              <a:gd name="connsiteY2" fmla="*/ 5065 h 443470"/>
              <a:gd name="connsiteX3" fmla="*/ 5234609 w 5234609"/>
              <a:gd name="connsiteY3" fmla="*/ 256856 h 443470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54616"/>
              <a:gd name="connsiteX1" fmla="*/ 1272209 w 5234609"/>
              <a:gd name="connsiteY1" fmla="*/ 442386 h 454616"/>
              <a:gd name="connsiteX2" fmla="*/ 3949148 w 5234609"/>
              <a:gd name="connsiteY2" fmla="*/ 5065 h 454616"/>
              <a:gd name="connsiteX3" fmla="*/ 5234609 w 5234609"/>
              <a:gd name="connsiteY3" fmla="*/ 256856 h 454616"/>
              <a:gd name="connsiteX0" fmla="*/ 0 w 5234609"/>
              <a:gd name="connsiteY0" fmla="*/ 243604 h 448809"/>
              <a:gd name="connsiteX1" fmla="*/ 1272209 w 5234609"/>
              <a:gd name="connsiteY1" fmla="*/ 442386 h 448809"/>
              <a:gd name="connsiteX2" fmla="*/ 3949148 w 5234609"/>
              <a:gd name="connsiteY2" fmla="*/ 5065 h 448809"/>
              <a:gd name="connsiteX3" fmla="*/ 5234609 w 5234609"/>
              <a:gd name="connsiteY3" fmla="*/ 256856 h 448809"/>
              <a:gd name="connsiteX0" fmla="*/ 0 w 5234609"/>
              <a:gd name="connsiteY0" fmla="*/ 243604 h 448809"/>
              <a:gd name="connsiteX1" fmla="*/ 1272209 w 5234609"/>
              <a:gd name="connsiteY1" fmla="*/ 442386 h 448809"/>
              <a:gd name="connsiteX2" fmla="*/ 3949148 w 5234609"/>
              <a:gd name="connsiteY2" fmla="*/ 5065 h 448809"/>
              <a:gd name="connsiteX3" fmla="*/ 5234609 w 5234609"/>
              <a:gd name="connsiteY3" fmla="*/ 256856 h 448809"/>
              <a:gd name="connsiteX0" fmla="*/ 0 w 5234609"/>
              <a:gd name="connsiteY0" fmla="*/ 231240 h 458796"/>
              <a:gd name="connsiteX1" fmla="*/ 1272209 w 5234609"/>
              <a:gd name="connsiteY1" fmla="*/ 430022 h 458796"/>
              <a:gd name="connsiteX2" fmla="*/ 4134678 w 5234609"/>
              <a:gd name="connsiteY2" fmla="*/ 5953 h 458796"/>
              <a:gd name="connsiteX3" fmla="*/ 5234609 w 5234609"/>
              <a:gd name="connsiteY3" fmla="*/ 244492 h 458796"/>
              <a:gd name="connsiteX0" fmla="*/ 0 w 5234609"/>
              <a:gd name="connsiteY0" fmla="*/ 231240 h 447107"/>
              <a:gd name="connsiteX1" fmla="*/ 1272209 w 5234609"/>
              <a:gd name="connsiteY1" fmla="*/ 430022 h 447107"/>
              <a:gd name="connsiteX2" fmla="*/ 4134678 w 5234609"/>
              <a:gd name="connsiteY2" fmla="*/ 5953 h 447107"/>
              <a:gd name="connsiteX3" fmla="*/ 5234609 w 5234609"/>
              <a:gd name="connsiteY3" fmla="*/ 244492 h 447107"/>
              <a:gd name="connsiteX0" fmla="*/ 0 w 5234609"/>
              <a:gd name="connsiteY0" fmla="*/ 231240 h 488540"/>
              <a:gd name="connsiteX1" fmla="*/ 1272209 w 5234609"/>
              <a:gd name="connsiteY1" fmla="*/ 483031 h 488540"/>
              <a:gd name="connsiteX2" fmla="*/ 4134678 w 5234609"/>
              <a:gd name="connsiteY2" fmla="*/ 5953 h 488540"/>
              <a:gd name="connsiteX3" fmla="*/ 5234609 w 5234609"/>
              <a:gd name="connsiteY3" fmla="*/ 244492 h 488540"/>
              <a:gd name="connsiteX0" fmla="*/ 0 w 5234609"/>
              <a:gd name="connsiteY0" fmla="*/ 229188 h 486488"/>
              <a:gd name="connsiteX1" fmla="*/ 1272209 w 5234609"/>
              <a:gd name="connsiteY1" fmla="*/ 480979 h 486488"/>
              <a:gd name="connsiteX2" fmla="*/ 4134678 w 5234609"/>
              <a:gd name="connsiteY2" fmla="*/ 3901 h 486488"/>
              <a:gd name="connsiteX3" fmla="*/ 5234609 w 5234609"/>
              <a:gd name="connsiteY3" fmla="*/ 242440 h 486488"/>
              <a:gd name="connsiteX0" fmla="*/ 0 w 5234609"/>
              <a:gd name="connsiteY0" fmla="*/ 229188 h 483394"/>
              <a:gd name="connsiteX1" fmla="*/ 1272209 w 5234609"/>
              <a:gd name="connsiteY1" fmla="*/ 480979 h 483394"/>
              <a:gd name="connsiteX2" fmla="*/ 4134678 w 5234609"/>
              <a:gd name="connsiteY2" fmla="*/ 3901 h 483394"/>
              <a:gd name="connsiteX3" fmla="*/ 5234609 w 5234609"/>
              <a:gd name="connsiteY3" fmla="*/ 242440 h 483394"/>
              <a:gd name="connsiteX0" fmla="*/ 0 w 5234609"/>
              <a:gd name="connsiteY0" fmla="*/ 228398 h 482604"/>
              <a:gd name="connsiteX1" fmla="*/ 1272209 w 5234609"/>
              <a:gd name="connsiteY1" fmla="*/ 480189 h 482604"/>
              <a:gd name="connsiteX2" fmla="*/ 4134678 w 5234609"/>
              <a:gd name="connsiteY2" fmla="*/ 3111 h 482604"/>
              <a:gd name="connsiteX3" fmla="*/ 5234609 w 5234609"/>
              <a:gd name="connsiteY3" fmla="*/ 241650 h 482604"/>
              <a:gd name="connsiteX0" fmla="*/ 0 w 5234609"/>
              <a:gd name="connsiteY0" fmla="*/ 228398 h 481742"/>
              <a:gd name="connsiteX1" fmla="*/ 1272209 w 5234609"/>
              <a:gd name="connsiteY1" fmla="*/ 480189 h 481742"/>
              <a:gd name="connsiteX2" fmla="*/ 4134678 w 5234609"/>
              <a:gd name="connsiteY2" fmla="*/ 3111 h 481742"/>
              <a:gd name="connsiteX3" fmla="*/ 5234609 w 5234609"/>
              <a:gd name="connsiteY3" fmla="*/ 241650 h 481742"/>
              <a:gd name="connsiteX0" fmla="*/ 0 w 5234609"/>
              <a:gd name="connsiteY0" fmla="*/ 131276 h 386923"/>
              <a:gd name="connsiteX1" fmla="*/ 1272209 w 5234609"/>
              <a:gd name="connsiteY1" fmla="*/ 383067 h 386923"/>
              <a:gd name="connsiteX2" fmla="*/ 4134678 w 5234609"/>
              <a:gd name="connsiteY2" fmla="*/ 12007 h 386923"/>
              <a:gd name="connsiteX3" fmla="*/ 5234609 w 5234609"/>
              <a:gd name="connsiteY3" fmla="*/ 144528 h 386923"/>
              <a:gd name="connsiteX0" fmla="*/ 0 w 5234609"/>
              <a:gd name="connsiteY0" fmla="*/ 123983 h 379630"/>
              <a:gd name="connsiteX1" fmla="*/ 1272209 w 5234609"/>
              <a:gd name="connsiteY1" fmla="*/ 375774 h 379630"/>
              <a:gd name="connsiteX2" fmla="*/ 4134678 w 5234609"/>
              <a:gd name="connsiteY2" fmla="*/ 4714 h 379630"/>
              <a:gd name="connsiteX3" fmla="*/ 5234609 w 5234609"/>
              <a:gd name="connsiteY3" fmla="*/ 137235 h 379630"/>
              <a:gd name="connsiteX0" fmla="*/ 0 w 5234609"/>
              <a:gd name="connsiteY0" fmla="*/ 88004 h 341869"/>
              <a:gd name="connsiteX1" fmla="*/ 1272209 w 5234609"/>
              <a:gd name="connsiteY1" fmla="*/ 339795 h 341869"/>
              <a:gd name="connsiteX2" fmla="*/ 4134678 w 5234609"/>
              <a:gd name="connsiteY2" fmla="*/ 8491 h 341869"/>
              <a:gd name="connsiteX3" fmla="*/ 5234609 w 5234609"/>
              <a:gd name="connsiteY3" fmla="*/ 101256 h 341869"/>
              <a:gd name="connsiteX0" fmla="*/ 0 w 5234609"/>
              <a:gd name="connsiteY0" fmla="*/ 85234 h 339099"/>
              <a:gd name="connsiteX1" fmla="*/ 1272209 w 5234609"/>
              <a:gd name="connsiteY1" fmla="*/ 337025 h 339099"/>
              <a:gd name="connsiteX2" fmla="*/ 4134678 w 5234609"/>
              <a:gd name="connsiteY2" fmla="*/ 5721 h 339099"/>
              <a:gd name="connsiteX3" fmla="*/ 5234609 w 5234609"/>
              <a:gd name="connsiteY3" fmla="*/ 98486 h 339099"/>
              <a:gd name="connsiteX0" fmla="*/ 0 w 5234609"/>
              <a:gd name="connsiteY0" fmla="*/ 85234 h 225227"/>
              <a:gd name="connsiteX1" fmla="*/ 1285461 w 5234609"/>
              <a:gd name="connsiteY1" fmla="*/ 191251 h 225227"/>
              <a:gd name="connsiteX2" fmla="*/ 4134678 w 5234609"/>
              <a:gd name="connsiteY2" fmla="*/ 5721 h 225227"/>
              <a:gd name="connsiteX3" fmla="*/ 5234609 w 5234609"/>
              <a:gd name="connsiteY3" fmla="*/ 98486 h 225227"/>
              <a:gd name="connsiteX0" fmla="*/ 0 w 5234609"/>
              <a:gd name="connsiteY0" fmla="*/ 85234 h 200584"/>
              <a:gd name="connsiteX1" fmla="*/ 1285461 w 5234609"/>
              <a:gd name="connsiteY1" fmla="*/ 191251 h 200584"/>
              <a:gd name="connsiteX2" fmla="*/ 4134678 w 5234609"/>
              <a:gd name="connsiteY2" fmla="*/ 5721 h 200584"/>
              <a:gd name="connsiteX3" fmla="*/ 5234609 w 5234609"/>
              <a:gd name="connsiteY3" fmla="*/ 98486 h 200584"/>
              <a:gd name="connsiteX0" fmla="*/ 0 w 5234609"/>
              <a:gd name="connsiteY0" fmla="*/ 85234 h 200584"/>
              <a:gd name="connsiteX1" fmla="*/ 1285461 w 5234609"/>
              <a:gd name="connsiteY1" fmla="*/ 191251 h 200584"/>
              <a:gd name="connsiteX2" fmla="*/ 4134678 w 5234609"/>
              <a:gd name="connsiteY2" fmla="*/ 5721 h 200584"/>
              <a:gd name="connsiteX3" fmla="*/ 5234609 w 5234609"/>
              <a:gd name="connsiteY3" fmla="*/ 98486 h 20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4609" h="200584">
                <a:moveTo>
                  <a:pt x="0" y="85234"/>
                </a:moveTo>
                <a:cubicBezTo>
                  <a:pt x="627270" y="224381"/>
                  <a:pt x="768627" y="204503"/>
                  <a:pt x="1285461" y="191251"/>
                </a:cubicBezTo>
                <a:cubicBezTo>
                  <a:pt x="1802295" y="177999"/>
                  <a:pt x="3533913" y="-11950"/>
                  <a:pt x="4134678" y="5721"/>
                </a:cubicBezTo>
                <a:cubicBezTo>
                  <a:pt x="4377633" y="-16365"/>
                  <a:pt x="4872382" y="27808"/>
                  <a:pt x="5234609" y="98486"/>
                </a:cubicBezTo>
              </a:path>
            </a:pathLst>
          </a:custGeom>
          <a:noFill/>
          <a:ln w="19050">
            <a:solidFill>
              <a:srgbClr val="0000CC"/>
            </a:solidFill>
            <a:headEnd type="none" w="lg" len="med"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" name="直線矢印コネクタ 3"/>
          <p:cNvCxnSpPr/>
          <p:nvPr/>
        </p:nvCxnSpPr>
        <p:spPr>
          <a:xfrm rot="10800000" flipV="1">
            <a:off x="4499992" y="2498218"/>
            <a:ext cx="0" cy="473186"/>
          </a:xfrm>
          <a:prstGeom prst="straightConnector1">
            <a:avLst/>
          </a:prstGeom>
          <a:ln w="50800">
            <a:solidFill>
              <a:srgbClr val="66006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 flipV="1">
            <a:off x="1619672" y="2969477"/>
            <a:ext cx="0" cy="473186"/>
          </a:xfrm>
          <a:prstGeom prst="straightConnector1">
            <a:avLst/>
          </a:prstGeom>
          <a:ln w="50800">
            <a:solidFill>
              <a:srgbClr val="66006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/>
              <p:cNvSpPr txBox="1"/>
              <p:nvPr/>
            </p:nvSpPr>
            <p:spPr>
              <a:xfrm>
                <a:off x="1619672" y="2850615"/>
                <a:ext cx="10166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1" i="1" smtClean="0">
                          <a:solidFill>
                            <a:srgbClr val="660066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kumimoji="1" lang="en-US" altLang="ja-JP" sz="2800" b="1" i="1" smtClean="0">
                          <a:solidFill>
                            <a:srgbClr val="660066"/>
                          </a:solidFill>
                          <a:latin typeface="Cambria Math"/>
                          <a:ea typeface="Cambria Math"/>
                        </a:rPr>
                        <m:t>𝜵</m:t>
                      </m:r>
                      <m:r>
                        <a:rPr kumimoji="1" lang="en-US" altLang="ja-JP" sz="2800" b="1" i="1" smtClean="0">
                          <a:solidFill>
                            <a:srgbClr val="660066"/>
                          </a:solidFill>
                          <a:latin typeface="Cambria Math"/>
                          <a:ea typeface="Cambria Math"/>
                        </a:rPr>
                        <m:t>𝒑</m:t>
                      </m:r>
                    </m:oMath>
                  </m:oMathPara>
                </a14:m>
                <a:endParaRPr kumimoji="1" lang="ja-JP" altLang="en-US" sz="2800" b="1" dirty="0">
                  <a:solidFill>
                    <a:srgbClr val="660066"/>
                  </a:solidFill>
                </a:endParaRPr>
              </a:p>
            </p:txBody>
          </p:sp>
        </mc:Choice>
        <mc:Fallback xmlns="">
          <p:sp>
            <p:nvSpPr>
              <p:cNvPr id="39" name="テキスト ボックス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2850615"/>
                <a:ext cx="1016624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323528" y="5445224"/>
            <a:ext cx="82809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400" dirty="0" smtClean="0">
                <a:solidFill>
                  <a:srgbClr val="660066"/>
                </a:solidFill>
                <a:latin typeface="Arial" pitchFamily="34" charset="0"/>
              </a:rPr>
              <a:t>Negative feedback occurs, i.e., Perturbations suppressed.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/>
              <p:cNvSpPr txBox="1"/>
              <p:nvPr/>
            </p:nvSpPr>
            <p:spPr>
              <a:xfrm>
                <a:off x="5724128" y="1124744"/>
                <a:ext cx="324036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smtClean="0">
                            <a:solidFill>
                              <a:srgbClr val="660066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rgbClr val="660066"/>
                            </a:solidFill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rgbClr val="660066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ja-JP" sz="2800" i="1">
                        <a:solidFill>
                          <a:srgbClr val="660066"/>
                        </a:solidFill>
                        <a:latin typeface="Cambria Math"/>
                      </a:rPr>
                      <m:t>/2</m:t>
                    </m:r>
                    <m:r>
                      <a:rPr kumimoji="1" lang="en-US" altLang="ja-JP" sz="2800" b="0" i="1" smtClean="0">
                        <a:solidFill>
                          <a:srgbClr val="660066"/>
                        </a:solidFill>
                        <a:latin typeface="Cambria Math"/>
                      </a:rPr>
                      <m:t>&gt;</m:t>
                    </m:r>
                    <m:sSub>
                      <m:sSubPr>
                        <m:ctrlPr>
                          <a:rPr lang="en-US" altLang="ja-JP" sz="2800" i="1">
                            <a:solidFill>
                              <a:srgbClr val="660066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solidFill>
                              <a:srgbClr val="660066"/>
                            </a:solidFill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800" b="0" i="1" smtClean="0">
                            <a:solidFill>
                              <a:srgbClr val="660066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1" lang="ja-JP" altLang="en-US" sz="2800" dirty="0" smtClean="0">
                    <a:solidFill>
                      <a:srgbClr val="660066"/>
                    </a:solidFill>
                  </a:rPr>
                  <a:t> </a:t>
                </a:r>
                <a:endParaRPr kumimoji="1" lang="en-US" altLang="ja-JP" sz="2800" dirty="0" smtClean="0">
                  <a:solidFill>
                    <a:srgbClr val="660066"/>
                  </a:solidFill>
                </a:endParaRPr>
              </a:p>
              <a:p>
                <a:r>
                  <a:rPr lang="en-US" altLang="ja-JP" sz="2800" dirty="0" smtClean="0">
                    <a:solidFill>
                      <a:srgbClr val="660066"/>
                    </a:solidFill>
                  </a:rPr>
                  <a:t>Supersonic flow case (KH-stable)</a:t>
                </a:r>
                <a:endParaRPr kumimoji="1" lang="ja-JP" altLang="en-US" sz="2800" dirty="0">
                  <a:solidFill>
                    <a:srgbClr val="660066"/>
                  </a:solidFill>
                </a:endParaRPr>
              </a:p>
            </p:txBody>
          </p:sp>
        </mc:Choice>
        <mc:Fallback xmlns="">
          <p:sp>
            <p:nvSpPr>
              <p:cNvPr id="42" name="テキスト ボックス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1124744"/>
                <a:ext cx="3240360" cy="1384995"/>
              </a:xfrm>
              <a:prstGeom prst="rect">
                <a:avLst/>
              </a:prstGeom>
              <a:blipFill rotWithShape="1">
                <a:blip r:embed="rId7"/>
                <a:stretch>
                  <a:fillRect l="-3947" b="-114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179512" y="5910371"/>
            <a:ext cx="882757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33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Note</a:t>
            </a:r>
            <a:r>
              <a:rPr lang="en-US" altLang="ja-JP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: in finite-thickness shear layer, KHI can grow even for super-(magneto)sonic flow conditions </a:t>
            </a:r>
            <a:r>
              <a:rPr lang="en-US" altLang="ja-JP" dirty="0" smtClean="0">
                <a:latin typeface="+mj-lt"/>
                <a:ea typeface="Arial Unicode MS" pitchFamily="50" charset="-128"/>
                <a:cs typeface="Arial Unicode MS" pitchFamily="50" charset="-128"/>
              </a:rPr>
              <a:t>(e.g., </a:t>
            </a:r>
            <a:r>
              <a:rPr lang="en-US" altLang="ja-JP" dirty="0" smtClean="0">
                <a:latin typeface="Times New Roman" pitchFamily="18" charset="0"/>
                <a:ea typeface="メイリオ" pitchFamily="50" charset="-128"/>
                <a:cs typeface="メイリオ" pitchFamily="50" charset="-128"/>
              </a:rPr>
              <a:t>Miura+, JGR92)</a:t>
            </a:r>
            <a:r>
              <a:rPr lang="en-US" altLang="ja-JP" dirty="0" smtClean="0">
                <a:ea typeface="Arial Unicode MS" pitchFamily="50" charset="-128"/>
                <a:cs typeface="Arial" pitchFamily="34" charset="0"/>
              </a:rPr>
              <a:t>.</a:t>
            </a:r>
            <a:endParaRPr lang="en-US" altLang="ja-JP" dirty="0">
              <a:ea typeface="Arial Unicode MS" pitchFamily="50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68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528392" cy="306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79512" y="3645024"/>
            <a:ext cx="403244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Walsh+ (Science14; JGR15)</a:t>
            </a:r>
          </a:p>
          <a:p>
            <a:endParaRPr lang="en-US" altLang="ja-JP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Plume mostly for southward IMF.  So contribution to northward IMF KHI could </a:t>
            </a:r>
            <a:r>
              <a:rPr lang="en-US" altLang="ja-JP" sz="2400" smtClean="0">
                <a:latin typeface="Arial" panose="020B0604020202020204" pitchFamily="34" charset="0"/>
                <a:cs typeface="Arial" panose="020B0604020202020204" pitchFamily="34" charset="0"/>
              </a:rPr>
              <a:t>be negligible.</a:t>
            </a: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8640"/>
            <a:ext cx="3312368" cy="653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7775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251520" y="334397"/>
            <a:ext cx="8640960" cy="646331"/>
          </a:xfrm>
        </p:spPr>
        <p:txBody>
          <a:bodyPr wrap="square">
            <a:spAutoFit/>
          </a:bodyPr>
          <a:lstStyle/>
          <a:p>
            <a:r>
              <a:rPr kumimoji="1" lang="en-US" altLang="ja-JP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important?  Mechanisms?</a:t>
            </a:r>
            <a:endParaRPr kumimoji="1" lang="ja-JP" alt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536" y="1224968"/>
            <a:ext cx="8352928" cy="5201424"/>
          </a:xfrm>
        </p:spPr>
        <p:txBody>
          <a:bodyPr wrap="square">
            <a:spAutoFit/>
          </a:bodyPr>
          <a:lstStyle/>
          <a:p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Manifestation of energy conversion (</a:t>
            </a:r>
            <a:r>
              <a:rPr lang="en-US" altLang="ja-JP" sz="28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excitation</a:t>
            </a: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lvl="1" indent="0">
              <a:buNone/>
            </a:pPr>
            <a:r>
              <a:rPr lang="en-US" altLang="ja-JP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Candidate mechanisms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altLang="ja-JP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energy</a:t>
            </a:r>
            <a:r>
              <a:rPr lang="en-US" altLang="ja-JP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tail CS flapping:</a:t>
            </a:r>
          </a:p>
          <a:p>
            <a:pPr lvl="1"/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Solar wind perturbations 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[e.g., </a:t>
            </a:r>
            <a:r>
              <a:rPr lang="en-US" altLang="ja-JP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Speiser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Ness, JGR67]</a:t>
            </a:r>
            <a:endParaRPr lang="en-US" altLang="ja-JP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Ballooning instability (</a:t>
            </a:r>
            <a:r>
              <a:rPr lang="en-US" altLang="ja-JP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 gradient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ja-JP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Golovchanskaya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altLang="ja-JP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Maltsev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GRL05]</a:t>
            </a:r>
            <a:endParaRPr lang="en-US" altLang="ja-JP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Kelvin-Helmholtz instability (</a:t>
            </a:r>
            <a:r>
              <a:rPr lang="en-US" altLang="ja-JP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velocity shear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[e.g., Nakagawa &amp; Nishida, GRL89]</a:t>
            </a:r>
            <a:endParaRPr lang="en-US" altLang="ja-JP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Firehose instability (</a:t>
            </a:r>
            <a:r>
              <a:rPr lang="en-US" altLang="ja-JP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anisotropy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Drift or kink instability (</a:t>
            </a:r>
            <a:r>
              <a:rPr lang="en-US" altLang="ja-JP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 current, non-</a:t>
            </a:r>
            <a:r>
              <a:rPr lang="en-US" altLang="ja-JP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Maxwellian</a:t>
            </a:r>
            <a:r>
              <a:rPr lang="en-US" altLang="ja-JP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distribution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[e.g., Karimabadi+, JGR03]</a:t>
            </a:r>
            <a:endParaRPr lang="en-US" altLang="ja-JP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Transport energy (</a:t>
            </a:r>
            <a:r>
              <a:rPr lang="en-US" altLang="ja-JP" sz="28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propagation</a:t>
            </a: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Heat plasma or accelerate particles (</a:t>
            </a:r>
            <a:r>
              <a:rPr lang="en-US" altLang="ja-JP" sz="28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dissipation</a:t>
            </a: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0006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908720"/>
            <a:ext cx="4608512" cy="2012859"/>
          </a:xfr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latin typeface="Arial" pitchFamily="34" charset="0"/>
              </a:rPr>
              <a:t>The equatorial magnetopause is subject </a:t>
            </a:r>
            <a:r>
              <a:rPr lang="en-US" altLang="ja-JP" sz="2400" dirty="0">
                <a:latin typeface="Arial" pitchFamily="34" charset="0"/>
              </a:rPr>
              <a:t>to flow </a:t>
            </a:r>
            <a:r>
              <a:rPr lang="en-US" altLang="ja-JP" sz="2400" dirty="0" smtClean="0">
                <a:latin typeface="Arial" pitchFamily="34" charset="0"/>
              </a:rPr>
              <a:t>shear-driven, </a:t>
            </a:r>
            <a:r>
              <a:rPr lang="en-US" altLang="ja-JP" sz="2400" dirty="0">
                <a:latin typeface="Arial" pitchFamily="34" charset="0"/>
              </a:rPr>
              <a:t>Kelvin-Helmholtz </a:t>
            </a:r>
            <a:r>
              <a:rPr lang="en-US" altLang="ja-JP" sz="2400" dirty="0" smtClean="0">
                <a:latin typeface="Arial" pitchFamily="34" charset="0"/>
              </a:rPr>
              <a:t>instability.</a:t>
            </a:r>
          </a:p>
          <a:p>
            <a:r>
              <a:rPr lang="en-US" altLang="ja-JP" sz="2400" dirty="0" smtClean="0">
                <a:latin typeface="Arial" pitchFamily="34" charset="0"/>
              </a:rPr>
              <a:t>KHI can grow for steady northward IMF.</a:t>
            </a:r>
            <a:endParaRPr lang="en-US" altLang="ja-JP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61058"/>
            <a:ext cx="4080510" cy="217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8784976" cy="707886"/>
          </a:xfrm>
          <a:noFill/>
        </p:spPr>
        <p:txBody>
          <a:bodyPr wrap="square">
            <a:spAutoFit/>
          </a:bodyPr>
          <a:lstStyle/>
          <a:p>
            <a:r>
              <a:rPr lang="en-US" altLang="ja-JP" sz="4000" dirty="0" smtClean="0">
                <a:solidFill>
                  <a:srgbClr val="0000FF"/>
                </a:solidFill>
                <a:latin typeface="Arial" pitchFamily="34" charset="0"/>
              </a:rPr>
              <a:t>Kelvin-Helmholtz instability (KHI)</a:t>
            </a:r>
            <a:endParaRPr lang="en-US" altLang="ja-JP" sz="4000" dirty="0">
              <a:solidFill>
                <a:srgbClr val="0000FF"/>
              </a:solidFill>
              <a:latin typeface="Arial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990" y="3635847"/>
            <a:ext cx="7089458" cy="221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251520" y="4758243"/>
            <a:ext cx="1440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Arzner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+, JGR02)</a:t>
            </a:r>
            <a:endParaRPr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79512" y="2924944"/>
            <a:ext cx="8784976" cy="70788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00" dirty="0" smtClean="0">
                <a:solidFill>
                  <a:srgbClr val="0000FF"/>
                </a:solidFill>
                <a:latin typeface="Arial" pitchFamily="34" charset="0"/>
              </a:rPr>
              <a:t>Reconnection-driven wave/instability</a:t>
            </a:r>
            <a:endParaRPr lang="en-US" altLang="ja-JP" sz="4000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333640" y="951111"/>
            <a:ext cx="2630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(Fairfield+, JGR00)</a:t>
            </a:r>
          </a:p>
        </p:txBody>
      </p:sp>
      <p:sp>
        <p:nvSpPr>
          <p:cNvPr id="1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5847552"/>
            <a:ext cx="8784976" cy="830997"/>
          </a:xfr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latin typeface="Arial" pitchFamily="34" charset="0"/>
              </a:rPr>
              <a:t>Reconnection-driven turbulence can grow in </a:t>
            </a:r>
            <a:r>
              <a:rPr lang="en-US" altLang="ja-JP" sz="2400">
                <a:latin typeface="Arial" pitchFamily="34" charset="0"/>
              </a:rPr>
              <a:t>the </a:t>
            </a:r>
            <a:r>
              <a:rPr lang="en-US" altLang="ja-JP" sz="2400" smtClean="0">
                <a:latin typeface="Arial" pitchFamily="34" charset="0"/>
              </a:rPr>
              <a:t>magnetotail </a:t>
            </a:r>
            <a:r>
              <a:rPr lang="en-US" altLang="ja-JP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e.g., </a:t>
            </a:r>
            <a:r>
              <a:rPr lang="en-US" altLang="ja-JP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Voros</a:t>
            </a: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+, SSR06)</a:t>
            </a:r>
            <a:r>
              <a:rPr lang="en-US" altLang="ja-JP" sz="2400" dirty="0" smtClean="0">
                <a:latin typeface="Arial" pitchFamily="34" charset="0"/>
              </a:rPr>
              <a:t>, e.g., for southward IMF.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397505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323528" y="3501008"/>
            <a:ext cx="52517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 smtClean="0">
                <a:latin typeface="+mn-ea"/>
                <a:ea typeface="+mn-ea"/>
                <a:cs typeface="Arial Unicode MS" pitchFamily="50" charset="-128"/>
              </a:rPr>
              <a:t>② </a:t>
            </a:r>
            <a:r>
              <a:rPr lang="en-US" altLang="ja-JP" sz="3200" dirty="0" smtClean="0">
                <a:solidFill>
                  <a:srgbClr val="FF3300"/>
                </a:solidFill>
                <a:ea typeface="+mn-ea"/>
                <a:cs typeface="Arial" pitchFamily="34" charset="0"/>
              </a:rPr>
              <a:t>Sub-(magneto)sonic</a:t>
            </a:r>
            <a:r>
              <a:rPr lang="en-US" altLang="ja-JP" sz="3200" dirty="0" smtClean="0">
                <a:ea typeface="+mn-ea"/>
                <a:cs typeface="Arial" pitchFamily="34" charset="0"/>
              </a:rPr>
              <a:t> flow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97" y="1556792"/>
            <a:ext cx="62674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080897" y="2406079"/>
                <a:ext cx="594637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kumimoji="1" lang="en-US" altLang="ja-JP" sz="2400" i="1" smtClean="0">
                        <a:latin typeface="Cambria Math"/>
                        <a:ea typeface="Cambria Math"/>
                      </a:rPr>
                      <m:t>&gt;</m:t>
                    </m:r>
                    <m:r>
                      <a:rPr kumimoji="1" lang="en-US" altLang="ja-JP" sz="2400" b="0" i="1" smtClean="0">
                        <a:latin typeface="Cambria Math"/>
                        <a:ea typeface="Cambria Math"/>
                      </a:rPr>
                      <m:t>2</m:t>
                    </m:r>
                    <m:sSub>
                      <m:sSubPr>
                        <m:ctrlPr>
                          <a:rPr lang="en-US" altLang="ja-JP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/>
                          </a:rPr>
                          <m:t>𝐴</m:t>
                        </m:r>
                      </m:sub>
                    </m:sSub>
                  </m:oMath>
                </a14:m>
                <a:r>
                  <a:rPr kumimoji="1" lang="en-US" altLang="ja-JP" sz="2400" dirty="0" smtClean="0"/>
                  <a:t>: </a:t>
                </a:r>
                <a:r>
                  <a:rPr kumimoji="1" lang="en-US" altLang="ja-JP" sz="2400" dirty="0" smtClean="0">
                    <a:solidFill>
                      <a:srgbClr val="009900"/>
                    </a:solidFill>
                  </a:rPr>
                  <a:t>bulk flow energy &gt; magnetic energy</a:t>
                </a:r>
                <a:endParaRPr kumimoji="1" lang="ja-JP" altLang="en-US" sz="2400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897" y="2406079"/>
                <a:ext cx="5946371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205" t="-10667" r="-512" b="-30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1080897" y="4119463"/>
                <a:ext cx="52930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kumimoji="1" lang="en-US" altLang="ja-JP" sz="2400" i="1" smtClean="0">
                        <a:latin typeface="Cambria Math"/>
                        <a:ea typeface="Cambria Math"/>
                      </a:rPr>
                      <m:t>&lt;</m:t>
                    </m:r>
                    <m:r>
                      <a:rPr kumimoji="1" lang="en-US" altLang="ja-JP" sz="2400" b="0" i="1" smtClean="0">
                        <a:latin typeface="Cambria Math"/>
                        <a:ea typeface="Cambria Math"/>
                      </a:rPr>
                      <m:t>2</m:t>
                    </m:r>
                    <m:sSub>
                      <m:sSubPr>
                        <m:ctrlPr>
                          <a:rPr lang="en-US" altLang="ja-JP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1" lang="ja-JP" altLang="en-US" sz="2400" dirty="0" smtClean="0"/>
                  <a:t>                            </a:t>
                </a:r>
                <a:r>
                  <a:rPr kumimoji="1" lang="en-US" altLang="ja-JP" sz="2400" dirty="0" smtClean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400" b="1" i="0">
                            <a:latin typeface="Cambria Math"/>
                          </a:rPr>
                          <m:t>𝐕</m:t>
                        </m:r>
                      </m:e>
                      <m:sub>
                        <m:r>
                          <a:rPr lang="en-US" altLang="ja-JP" sz="24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ja-JP" sz="2400" i="1" smtClean="0">
                        <a:latin typeface="Cambria Math"/>
                        <a:ea typeface="Cambria Math"/>
                      </a:rPr>
                      <m:t>∥</m:t>
                    </m:r>
                    <m:sSub>
                      <m:sSubPr>
                        <m:ctrlPr>
                          <a:rPr lang="en-US" altLang="ja-JP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400" b="1" i="0" smtClean="0">
                            <a:latin typeface="Cambria Math"/>
                          </a:rPr>
                          <m:t>𝐁</m:t>
                        </m:r>
                      </m:e>
                      <m:sub>
                        <m:r>
                          <a:rPr lang="en-US" altLang="ja-JP" sz="2400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ja-JP" altLang="en-US" sz="2400" dirty="0" smtClean="0"/>
                  <a:t> </a:t>
                </a:r>
                <a:r>
                  <a:rPr kumimoji="1" lang="en-US" altLang="ja-JP" sz="2400" dirty="0" smtClean="0"/>
                  <a:t>case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897" y="4119463"/>
                <a:ext cx="5293052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230" t="-10667" r="-921" b="-30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080897" y="4509120"/>
                <a:ext cx="5817042" cy="8438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kumimoji="1" lang="en-US" altLang="ja-JP" sz="2400" i="1" smtClean="0">
                        <a:latin typeface="Cambria Math"/>
                        <a:ea typeface="Cambria Math"/>
                      </a:rPr>
                      <m:t>&lt;</m:t>
                    </m:r>
                    <m:r>
                      <a:rPr kumimoji="1" lang="en-US" altLang="ja-JP" sz="2400" b="0" i="1" smtClean="0">
                        <a:latin typeface="Cambria Math"/>
                        <a:ea typeface="Cambria Math"/>
                      </a:rPr>
                      <m:t>2</m:t>
                    </m:r>
                    <m:sSub>
                      <m:sSubPr>
                        <m:ctrlPr>
                          <a:rPr lang="en-US" altLang="ja-JP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/>
                          </a:rPr>
                          <m:t>𝑚𝑠</m:t>
                        </m:r>
                      </m:sub>
                    </m:sSub>
                    <m:r>
                      <a:rPr lang="en-US" altLang="ja-JP" sz="2400" b="0" i="1" smtClean="0">
                        <a:latin typeface="Cambria Math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en-US" altLang="ja-JP" sz="2400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ja-JP" sz="2400" b="0" i="1" smtClean="0"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ja-JP" sz="24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b="0" i="1" smtClean="0">
                                    <a:latin typeface="Cambria Math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ja-JP" sz="2400" b="0" i="1" smtClean="0">
                                    <a:latin typeface="Cambria Math"/>
                                  </a:rPr>
                                  <m:t>𝑠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ja-JP" sz="24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sz="2400" b="0" i="1" smtClean="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altLang="ja-JP" sz="2400" i="1"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ja-JP" sz="2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b="0" i="1" smtClean="0">
                                    <a:latin typeface="Cambria Math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altLang="ja-JP" sz="2400" b="0" i="1" smtClean="0">
                                    <a:latin typeface="Cambria Math"/>
                                  </a:rPr>
                                  <m:t>𝐴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ja-JP" sz="24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kumimoji="1" lang="ja-JP" altLang="en-US" sz="2400" dirty="0" smtClean="0"/>
                  <a:t>  </a:t>
                </a:r>
                <a:r>
                  <a:rPr kumimoji="1" lang="en-US" altLang="ja-JP" sz="2400" dirty="0" smtClean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400" b="1" i="0">
                            <a:latin typeface="Cambria Math"/>
                          </a:rPr>
                          <m:t>𝐕</m:t>
                        </m:r>
                      </m:e>
                      <m:sub>
                        <m:r>
                          <a:rPr lang="en-US" altLang="ja-JP" sz="24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ja-JP" sz="2400" i="1" smtClean="0">
                        <a:latin typeface="Cambria Math"/>
                        <a:ea typeface="Cambria Math"/>
                      </a:rPr>
                      <m:t>⊥</m:t>
                    </m:r>
                    <m:sSub>
                      <m:sSubPr>
                        <m:ctrlPr>
                          <a:rPr lang="en-US" altLang="ja-JP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ja-JP" sz="2400" b="1" i="0" smtClean="0">
                            <a:latin typeface="Cambria Math"/>
                          </a:rPr>
                          <m:t>𝐁</m:t>
                        </m:r>
                      </m:e>
                      <m:sub>
                        <m:r>
                          <a:rPr lang="en-US" altLang="ja-JP" sz="2400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ja-JP" altLang="en-US" sz="2400" dirty="0" smtClean="0"/>
                  <a:t> </a:t>
                </a:r>
                <a:r>
                  <a:rPr kumimoji="1" lang="en-US" altLang="ja-JP" sz="2400" dirty="0" smtClean="0"/>
                  <a:t>case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897" y="4509120"/>
                <a:ext cx="5817042" cy="843885"/>
              </a:xfrm>
              <a:prstGeom prst="rect">
                <a:avLst/>
              </a:prstGeom>
              <a:blipFill rotWithShape="1">
                <a:blip r:embed="rId5"/>
                <a:stretch>
                  <a:fillRect r="-7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220072" y="3624118"/>
            <a:ext cx="38164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altLang="ja-JP" sz="2400" dirty="0" smtClean="0">
                <a:latin typeface="Times New Roman" pitchFamily="18" charset="0"/>
                <a:ea typeface="メイリオ" pitchFamily="50" charset="-128"/>
                <a:cs typeface="メイリオ" pitchFamily="50" charset="-128"/>
              </a:rPr>
              <a:t>Miura &amp; Pritchett (JGR82)</a:t>
            </a:r>
            <a:endParaRPr lang="en-US" altLang="ja-JP" sz="2400" dirty="0">
              <a:latin typeface="Times New Roman" pitchFamily="18" charset="0"/>
              <a:ea typeface="メイリオ" pitchFamily="50" charset="-128"/>
              <a:cs typeface="メイリオ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080897" y="2895327"/>
                <a:ext cx="45599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altLang="ja-JP" sz="24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ja-JP" sz="2400" b="1" i="0">
                                <a:latin typeface="Cambria Math"/>
                              </a:rPr>
                              <m:t>𝐕</m:t>
                            </m:r>
                          </m:e>
                          <m:sub>
                            <m:r>
                              <a:rPr lang="en-US" altLang="ja-JP" sz="24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sz="2400" b="0" i="1" smtClean="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ja-JP" sz="2400" b="1" i="0">
                                <a:latin typeface="Cambria Math"/>
                              </a:rPr>
                              <m:t>𝐕</m:t>
                            </m:r>
                          </m:e>
                          <m:sub>
                            <m:r>
                              <a:rPr lang="en-US" altLang="ja-JP" sz="24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en-US" altLang="ja-JP" sz="2400" dirty="0" smtClean="0"/>
                  <a:t>: Total velocity jump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897" y="2895327"/>
                <a:ext cx="4559903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267" t="-10526" r="-1070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72842"/>
            <a:ext cx="8784976" cy="707886"/>
          </a:xfrm>
          <a:noFill/>
        </p:spPr>
        <p:txBody>
          <a:bodyPr wrap="square">
            <a:spAutoFit/>
          </a:bodyPr>
          <a:lstStyle/>
          <a:p>
            <a:r>
              <a:rPr lang="en-US" altLang="ja-JP" sz="4000" dirty="0" smtClean="0">
                <a:solidFill>
                  <a:srgbClr val="0000FF"/>
                </a:solidFill>
                <a:latin typeface="Arial" pitchFamily="34" charset="0"/>
              </a:rPr>
              <a:t>Conditions for KHI growth</a:t>
            </a:r>
            <a:endParaRPr lang="en-US" altLang="ja-JP" sz="4000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822836" y="1052736"/>
            <a:ext cx="31842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latin typeface="Times New Roman" pitchFamily="18" charset="0"/>
                <a:ea typeface="メイリオ" pitchFamily="50" charset="-128"/>
                <a:cs typeface="メイリオ" pitchFamily="50" charset="-128"/>
              </a:rPr>
              <a:t>Chandrasekhar (1961)</a:t>
            </a:r>
            <a:endParaRPr lang="en-US" altLang="ja-JP" sz="2400" dirty="0">
              <a:latin typeface="Times New Roman" pitchFamily="18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23528" y="980728"/>
            <a:ext cx="42178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dirty="0" smtClean="0">
                <a:ea typeface="+mn-ea"/>
                <a:cs typeface="Arial" pitchFamily="34" charset="0"/>
              </a:rPr>
              <a:t>①</a:t>
            </a:r>
            <a:r>
              <a:rPr lang="ja-JP" altLang="en-US" sz="3200" dirty="0" smtClean="0">
                <a:ea typeface="Arial Unicode MS" pitchFamily="50" charset="-128"/>
                <a:cs typeface="Arial" pitchFamily="34" charset="0"/>
              </a:rPr>
              <a:t> </a:t>
            </a:r>
            <a:r>
              <a:rPr lang="en-US" altLang="ja-JP" sz="3200" dirty="0" smtClean="0">
                <a:solidFill>
                  <a:srgbClr val="FF3300"/>
                </a:solidFill>
                <a:ea typeface="Arial Unicode MS" pitchFamily="50" charset="-128"/>
                <a:cs typeface="Arial" pitchFamily="34" charset="0"/>
              </a:rPr>
              <a:t>Super-Alfvénic</a:t>
            </a:r>
            <a:r>
              <a:rPr lang="en-US" altLang="ja-JP" sz="3200" dirty="0" smtClean="0">
                <a:ea typeface="Arial Unicode MS" pitchFamily="50" charset="-128"/>
                <a:cs typeface="Arial" pitchFamily="34" charset="0"/>
              </a:rPr>
              <a:t> flow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79512" y="5877272"/>
            <a:ext cx="882757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rgbClr val="FF3300"/>
                </a:solidFill>
                <a:latin typeface="Arial" panose="020B0604020202020204" pitchFamily="34" charset="0"/>
                <a:ea typeface="Arial Unicode MS" pitchFamily="50" charset="-128"/>
                <a:cs typeface="Arial" panose="020B0604020202020204" pitchFamily="34" charset="0"/>
              </a:rPr>
              <a:t>Note</a:t>
            </a:r>
            <a:r>
              <a:rPr lang="en-US" altLang="ja-JP" sz="2400" dirty="0" smtClean="0">
                <a:latin typeface="Arial" panose="020B0604020202020204" pitchFamily="34" charset="0"/>
                <a:ea typeface="Arial Unicode MS" pitchFamily="50" charset="-128"/>
                <a:cs typeface="Arial" panose="020B0604020202020204" pitchFamily="34" charset="0"/>
              </a:rPr>
              <a:t>: in finite-thickness shear layer, KHI can grow even for super-(magneto)sonic flow conditions </a:t>
            </a:r>
            <a:r>
              <a:rPr lang="en-US" altLang="ja-JP" sz="2400" dirty="0" smtClean="0">
                <a:latin typeface="Times New Roman" pitchFamily="18" charset="0"/>
                <a:ea typeface="メイリオ" pitchFamily="50" charset="-128"/>
                <a:cs typeface="メイリオ" pitchFamily="50" charset="-128"/>
              </a:rPr>
              <a:t>(</a:t>
            </a:r>
            <a:r>
              <a:rPr lang="en-US" altLang="ja-JP" sz="2400" dirty="0" err="1" smtClean="0">
                <a:latin typeface="Times New Roman" pitchFamily="18" charset="0"/>
                <a:ea typeface="メイリオ" pitchFamily="50" charset="-128"/>
                <a:cs typeface="メイリオ" pitchFamily="50" charset="-128"/>
              </a:rPr>
              <a:t>e.g</a:t>
            </a:r>
            <a:r>
              <a:rPr lang="en-US" altLang="ja-JP" sz="2400" dirty="0" smtClean="0">
                <a:latin typeface="Times New Roman" pitchFamily="18" charset="0"/>
                <a:ea typeface="メイリオ" pitchFamily="50" charset="-128"/>
                <a:cs typeface="メイリオ" pitchFamily="50" charset="-128"/>
              </a:rPr>
              <a:t>, Miura+, JGR92)</a:t>
            </a:r>
            <a:r>
              <a:rPr lang="en-US" altLang="ja-JP" sz="2400" dirty="0" smtClean="0">
                <a:latin typeface="Arial" panose="020B0604020202020204" pitchFamily="34" charset="0"/>
                <a:ea typeface="Arial Unicode MS" pitchFamily="50" charset="-128"/>
                <a:cs typeface="Arial" panose="020B0604020202020204" pitchFamily="34" charset="0"/>
              </a:rPr>
              <a:t>.</a:t>
            </a:r>
            <a:endParaRPr lang="en-US" altLang="ja-JP" sz="2400" dirty="0">
              <a:latin typeface="Arial" panose="020B0604020202020204" pitchFamily="34" charset="0"/>
              <a:ea typeface="Arial Unicode MS" pitchFamily="50" charset="-128"/>
              <a:cs typeface="Arial" panose="020B0604020202020204" pitchFamily="34" charset="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323528" y="5343599"/>
            <a:ext cx="78115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400" dirty="0" smtClean="0">
                <a:solidFill>
                  <a:srgbClr val="0000FF"/>
                </a:solidFill>
                <a:latin typeface="Arial" pitchFamily="34" charset="0"/>
              </a:rPr>
              <a:t>KHI cannot grow when the velocity jump is too large!</a:t>
            </a:r>
          </a:p>
        </p:txBody>
      </p:sp>
    </p:spTree>
    <p:extLst>
      <p:ext uri="{BB962C8B-B14F-4D97-AF65-F5344CB8AC3E}">
        <p14:creationId xmlns:p14="http://schemas.microsoft.com/office/powerpoint/2010/main" val="217382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92" y="987132"/>
            <a:ext cx="6116955" cy="525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79512" y="272842"/>
            <a:ext cx="87849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r>
              <a:rPr lang="en-US" altLang="ja-JP" sz="4000" dirty="0" smtClean="0">
                <a:solidFill>
                  <a:srgbClr val="0000FF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rPr>
              <a:t>Magnetotail flow for northward IMF</a:t>
            </a:r>
            <a:endParaRPr lang="en-US" altLang="ja-JP" sz="4000" dirty="0">
              <a:solidFill>
                <a:srgbClr val="0000FF"/>
              </a:solidFill>
              <a:latin typeface="Arial" pitchFamily="34" charset="0"/>
              <a:ea typeface="Arial Unicode MS" pitchFamily="50" charset="-128"/>
              <a:cs typeface="Arial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156176" y="1131148"/>
            <a:ext cx="28083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latin typeface="Times New Roman" pitchFamily="18" charset="0"/>
              </a:rPr>
              <a:t>El-Alaoui+</a:t>
            </a:r>
          </a:p>
          <a:p>
            <a:r>
              <a:rPr lang="en-US" altLang="ja-JP" sz="2400" dirty="0" smtClean="0">
                <a:latin typeface="Times New Roman" pitchFamily="18" charset="0"/>
              </a:rPr>
              <a:t>(NPG12)</a:t>
            </a:r>
            <a:endParaRPr lang="en-US" altLang="ja-JP" sz="2400" dirty="0">
              <a:latin typeface="Times New Roman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084168" y="3494618"/>
            <a:ext cx="3024336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200" dirty="0" smtClean="0"/>
              <a:t>Equatorial cut of the magnetotail from a global MHD simulation for northward IMF.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179512" y="6237312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may induce turbulence in the tail plasma sheet.</a:t>
            </a:r>
            <a:endParaRPr lang="en-US" altLang="ja-JP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37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980728"/>
            <a:ext cx="5043313" cy="466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27" y="2784701"/>
            <a:ext cx="3209853" cy="316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6" name="Text Box 10"/>
          <p:cNvSpPr txBox="1">
            <a:spLocks noChangeArrowheads="1"/>
          </p:cNvSpPr>
          <p:nvPr/>
        </p:nvSpPr>
        <p:spPr bwMode="auto">
          <a:xfrm>
            <a:off x="179511" y="5910371"/>
            <a:ext cx="364341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 smtClean="0"/>
              <a:t>KH vortex from 2-D MHD simulation </a:t>
            </a:r>
            <a:r>
              <a:rPr lang="en-US" altLang="ja-JP" dirty="0" smtClean="0">
                <a:latin typeface="Times New Roman" pitchFamily="18" charset="0"/>
              </a:rPr>
              <a:t>(Miura, PoP97)</a:t>
            </a:r>
            <a:endParaRPr lang="en-US" altLang="ja-JP" dirty="0">
              <a:latin typeface="Times New Roman" pitchFamily="18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79512" y="188640"/>
            <a:ext cx="87849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r>
              <a:rPr lang="en-US" altLang="ja-JP" sz="4000" i="1" dirty="0" smtClean="0">
                <a:solidFill>
                  <a:srgbClr val="0000FF"/>
                </a:solidFill>
                <a:latin typeface="Arial" pitchFamily="34" charset="0"/>
              </a:rPr>
              <a:t>P</a:t>
            </a:r>
            <a:r>
              <a:rPr lang="en-US" altLang="ja-JP" sz="4000" baseline="-25000" dirty="0" smtClean="0">
                <a:solidFill>
                  <a:srgbClr val="0000FF"/>
                </a:solidFill>
                <a:latin typeface="Arial" pitchFamily="34" charset="0"/>
              </a:rPr>
              <a:t>T</a:t>
            </a:r>
            <a:r>
              <a:rPr lang="en-US" altLang="ja-JP" sz="4000" dirty="0" smtClean="0">
                <a:solidFill>
                  <a:srgbClr val="0000FF"/>
                </a:solidFill>
                <a:latin typeface="Arial" pitchFamily="34" charset="0"/>
              </a:rPr>
              <a:t> variation as a signature of vortex</a:t>
            </a:r>
            <a:endParaRPr lang="en-US" altLang="ja-JP" sz="4000" i="1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228184" y="5589240"/>
            <a:ext cx="13681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 smtClean="0">
                <a:solidFill>
                  <a:srgbClr val="0000FF"/>
                </a:solidFill>
              </a:rPr>
              <a:t>1.5 hour</a:t>
            </a:r>
            <a:endParaRPr lang="en-US" altLang="ja-JP" dirty="0">
              <a:solidFill>
                <a:srgbClr val="0000FF"/>
              </a:solidFill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3995937" y="5910371"/>
            <a:ext cx="50405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 smtClean="0"/>
              <a:t>KH vortices seen by Cluster at the magnetopause </a:t>
            </a:r>
            <a:r>
              <a:rPr lang="en-US" altLang="ja-JP" dirty="0" smtClean="0">
                <a:latin typeface="Times New Roman" pitchFamily="18" charset="0"/>
              </a:rPr>
              <a:t>(Hasegawa, MEEP12)</a:t>
            </a:r>
            <a:endParaRPr lang="en-US" altLang="ja-JP" dirty="0">
              <a:latin typeface="Times New Roman" pitchFamily="18" charset="0"/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4572000" y="5646439"/>
            <a:ext cx="4392488" cy="0"/>
          </a:xfrm>
          <a:prstGeom prst="straightConnector1">
            <a:avLst/>
          </a:prstGeom>
          <a:ln w="381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vorte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30" y="1196752"/>
            <a:ext cx="3637599" cy="152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98667" y="759547"/>
            <a:ext cx="34729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 smtClean="0"/>
              <a:t>Vortices (streamlines)</a:t>
            </a:r>
            <a:endParaRPr lang="en-US" altLang="ja-JP" dirty="0"/>
          </a:p>
        </p:txBody>
      </p:sp>
      <p:sp>
        <p:nvSpPr>
          <p:cNvPr id="11" name="右矢印 10"/>
          <p:cNvSpPr/>
          <p:nvPr/>
        </p:nvSpPr>
        <p:spPr>
          <a:xfrm rot="720000">
            <a:off x="1279478" y="1974764"/>
            <a:ext cx="489204" cy="242316"/>
          </a:xfrm>
          <a:prstGeom prst="rightArrow">
            <a:avLst/>
          </a:prstGeom>
          <a:solidFill>
            <a:srgbClr val="3399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右矢印 13"/>
          <p:cNvSpPr/>
          <p:nvPr/>
        </p:nvSpPr>
        <p:spPr>
          <a:xfrm rot="10080000">
            <a:off x="1255863" y="1659239"/>
            <a:ext cx="489204" cy="242316"/>
          </a:xfrm>
          <a:prstGeom prst="rightArrow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95548" y="2089063"/>
            <a:ext cx="113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kumimoji="1" lang="en-US" altLang="ja-JP" sz="2000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centrifugal</a:t>
            </a:r>
            <a:endParaRPr kumimoji="1" lang="ja-JP" altLang="en-US" sz="2000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右矢印 15"/>
          <p:cNvSpPr/>
          <p:nvPr/>
        </p:nvSpPr>
        <p:spPr>
          <a:xfrm rot="734640">
            <a:off x="487674" y="1658329"/>
            <a:ext cx="489204" cy="242316"/>
          </a:xfrm>
          <a:prstGeom prst="rightArrow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右矢印 16"/>
          <p:cNvSpPr/>
          <p:nvPr/>
        </p:nvSpPr>
        <p:spPr>
          <a:xfrm rot="10080000">
            <a:off x="487387" y="1993256"/>
            <a:ext cx="489204" cy="242316"/>
          </a:xfrm>
          <a:prstGeom prst="rightArrow">
            <a:avLst/>
          </a:prstGeom>
          <a:solidFill>
            <a:srgbClr val="3399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1259632" y="1296975"/>
                <a:ext cx="10073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4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r>
                        <a:rPr kumimoji="1" lang="ja-JP" altLang="en-US" sz="24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𝛻</m:t>
                      </m:r>
                      <m:sSub>
                        <m:sSubPr>
                          <m:ctrlPr>
                            <a:rPr kumimoji="1" lang="en-US" altLang="ja-JP" sz="24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kumimoji="1" lang="ja-JP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1296975"/>
                <a:ext cx="1007327" cy="461665"/>
              </a:xfrm>
              <a:prstGeom prst="rect">
                <a:avLst/>
              </a:prstGeom>
              <a:blipFill rotWithShape="1">
                <a:blip r:embed="rId6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610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urface_movie_wmv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84944" y="836712"/>
            <a:ext cx="4165600" cy="31242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94" y="4256686"/>
            <a:ext cx="5229994" cy="248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292080" y="4653136"/>
            <a:ext cx="3682900" cy="201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Higher propagation speed for faster SW.</a:t>
            </a:r>
          </a:p>
          <a:p>
            <a:pPr eaLnBrk="1" hangingPunct="1"/>
            <a:r>
              <a:rPr lang="en-US" altLang="ja-JP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Puzzling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longer </a:t>
            </a:r>
            <a:r>
              <a:rPr lang="en-US" altLang="ja-JP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ja-JP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or wavelengths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for larger IMF clock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angles.</a:t>
            </a: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999" y="878210"/>
            <a:ext cx="3704409" cy="341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422699" y="1052736"/>
            <a:ext cx="25522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Kavosi</a:t>
            </a:r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 Raeder (Nat. Commun.15)</a:t>
            </a:r>
            <a:endParaRPr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065503" y="4581128"/>
            <a:ext cx="19223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Lin+ (JGR14)</a:t>
            </a:r>
            <a:endParaRPr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67207" y="231612"/>
            <a:ext cx="882391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3800" dirty="0" smtClean="0">
                <a:solidFill>
                  <a:srgbClr val="0000FF"/>
                </a:solidFill>
                <a:latin typeface="Arial" charset="0"/>
              </a:rPr>
              <a:t>Kelvin-Helmholtz wave &amp; its properties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716016" y="2420888"/>
            <a:ext cx="298282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Ubiquitous KH waves </a:t>
            </a:r>
            <a:r>
              <a:rPr lang="en-US" altLang="ja-JP" sz="2000" dirty="0" smtClean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even for southward IMF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88640" y="3861048"/>
            <a:ext cx="4248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Nakamura &amp; Daughton (GRL14)</a:t>
            </a:r>
            <a:endParaRPr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4716016" y="3573016"/>
            <a:ext cx="2520280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236296" y="3717032"/>
            <a:ext cx="172819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0000FF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Role in ULF excitation???</a:t>
            </a:r>
          </a:p>
        </p:txBody>
      </p:sp>
    </p:spTree>
    <p:extLst>
      <p:ext uri="{BB962C8B-B14F-4D97-AF65-F5344CB8AC3E}">
        <p14:creationId xmlns:p14="http://schemas.microsoft.com/office/powerpoint/2010/main" val="92075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58" y="836712"/>
            <a:ext cx="4699188" cy="548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46837"/>
            <a:ext cx="3240360" cy="239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4499992" y="3933056"/>
            <a:ext cx="4320480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Wingdings" pitchFamily="2" charset="2"/>
              </a:rPr>
              <a:t>Vortex induced reconnection &amp; oblique flux rope formation</a:t>
            </a:r>
          </a:p>
          <a:p>
            <a:pPr>
              <a:buFont typeface="Wingdings"/>
              <a:buChar char="à"/>
            </a:pPr>
            <a:r>
              <a:rPr kumimoji="1" lang="en-US" altLang="ja-JP" sz="2000" dirty="0" smtClean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Wingdings" pitchFamily="2" charset="2"/>
              </a:rPr>
              <a:t>Rapid plasma mixing </a:t>
            </a:r>
            <a:r>
              <a:rPr kumimoji="1" lang="en-US" altLang="ja-JP" sz="2000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  <a:sym typeface="Wingdings" pitchFamily="2" charset="2"/>
              </a:rPr>
              <a:t>within vortex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066570" y="836712"/>
            <a:ext cx="3825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3D PIC simulation of symmetric shear layer (</a:t>
            </a:r>
            <a:r>
              <a:rPr kumimoji="1" lang="en-US" altLang="ja-JP" sz="2000" i="1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</a:t>
            </a:r>
            <a:r>
              <a:rPr kumimoji="1" lang="en-US" altLang="ja-JP" sz="2000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shear + </a:t>
            </a:r>
            <a:r>
              <a:rPr kumimoji="1" lang="en-US" altLang="ja-JP" sz="2000" i="1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</a:t>
            </a:r>
            <a:r>
              <a:rPr kumimoji="1" lang="en-US" altLang="ja-JP" sz="2000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shear)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://themis.igpp.ucla.edu/nuggets/nuggets_2013/Nakamura/fig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532680"/>
            <a:ext cx="3505072" cy="2400376"/>
          </a:xfrm>
          <a:prstGeom prst="rect">
            <a:avLst/>
          </a:prstGeom>
          <a:noFill/>
        </p:spPr>
      </p:pic>
      <p:sp>
        <p:nvSpPr>
          <p:cNvPr id="9" name="正方形/長方形 8"/>
          <p:cNvSpPr/>
          <p:nvPr/>
        </p:nvSpPr>
        <p:spPr>
          <a:xfrm>
            <a:off x="167207" y="6309320"/>
            <a:ext cx="63490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of KH-induced flux rope scaled by KH-wavelength</a:t>
            </a:r>
            <a:endParaRPr lang="en-US" altLang="ja-JP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241368" y="2060848"/>
            <a:ext cx="1698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Nakamura+ (JGR13)</a:t>
            </a:r>
            <a:endParaRPr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67207" y="188640"/>
            <a:ext cx="882391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3800" dirty="0" smtClean="0">
                <a:solidFill>
                  <a:srgbClr val="0000FF"/>
                </a:solidFill>
                <a:latin typeface="Arial" charset="0"/>
              </a:rPr>
              <a:t>KH vortex-induced magnetic flux ropes </a:t>
            </a:r>
          </a:p>
        </p:txBody>
      </p:sp>
    </p:spTree>
    <p:extLst>
      <p:ext uri="{BB962C8B-B14F-4D97-AF65-F5344CB8AC3E}">
        <p14:creationId xmlns:p14="http://schemas.microsoft.com/office/powerpoint/2010/main" val="392141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2171</TotalTime>
  <Words>2173</Words>
  <Application>Microsoft Office PowerPoint</Application>
  <PresentationFormat>画面に合わせる (4:3)</PresentationFormat>
  <Paragraphs>305</Paragraphs>
  <Slides>39</Slides>
  <Notes>4</Notes>
  <HiddenSlides>0</HiddenSlides>
  <MMClips>1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39</vt:i4>
      </vt:variant>
    </vt:vector>
  </HeadingPairs>
  <TitlesOfParts>
    <vt:vector size="41" baseType="lpstr">
      <vt:lpstr>Office テーマ</vt:lpstr>
      <vt:lpstr>数式</vt:lpstr>
      <vt:lpstr>Generation of turbulence in Earth’s magnetosphere</vt:lpstr>
      <vt:lpstr>Evolution of turbulence</vt:lpstr>
      <vt:lpstr>Generation of turbulence</vt:lpstr>
      <vt:lpstr>Kelvin-Helmholtz instability (KHI)</vt:lpstr>
      <vt:lpstr>Conditions for KHI growth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Bursty Bulk Flows (BBFs)</vt:lpstr>
      <vt:lpstr>Geotail observations of quasi-continuous reconnection jet in the tail</vt:lpstr>
      <vt:lpstr>PowerPoint プレゼンテーション</vt:lpstr>
      <vt:lpstr>Steady magnetospheric convection (SMC)</vt:lpstr>
      <vt:lpstr>Flapping of the tail current sheet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Question: could flankward-propagating waves result from earthward kink waves?</vt:lpstr>
      <vt:lpstr>PowerPoint プレゼンテーション</vt:lpstr>
      <vt:lpstr>PowerPoint プレゼンテーション</vt:lpstr>
      <vt:lpstr>Summary</vt:lpstr>
      <vt:lpstr>PowerPoint プレゼンテーション</vt:lpstr>
      <vt:lpstr>Eddy diffusion coefficient for southward &amp; northward IMF</vt:lpstr>
      <vt:lpstr>PowerPoint プレゼンテーション</vt:lpstr>
      <vt:lpstr>PowerPoint プレゼンテーション</vt:lpstr>
      <vt:lpstr>Current sheet flapping in the tail is common, but not well understood</vt:lpstr>
      <vt:lpstr>Mixing and transport rates</vt:lpstr>
      <vt:lpstr>Why KHI grows?</vt:lpstr>
      <vt:lpstr>Why KHI grows?</vt:lpstr>
      <vt:lpstr>Why KHI grows?</vt:lpstr>
      <vt:lpstr>Why KHI grows?</vt:lpstr>
      <vt:lpstr>PowerPoint プレゼンテーション</vt:lpstr>
      <vt:lpstr>Why important?  Mechanisms?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hiroshih</dc:creator>
  <cp:lastModifiedBy>hiroshih</cp:lastModifiedBy>
  <cp:revision>747</cp:revision>
  <cp:lastPrinted>2015-05-23T07:29:09Z</cp:lastPrinted>
  <dcterms:created xsi:type="dcterms:W3CDTF">2015-02-17T07:02:50Z</dcterms:created>
  <dcterms:modified xsi:type="dcterms:W3CDTF">2015-09-12T10:00:14Z</dcterms:modified>
</cp:coreProperties>
</file>