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96" r:id="rId27"/>
    <p:sldMasterId id="2147484008" r:id="rId28"/>
    <p:sldMasterId id="2147484020" r:id="rId29"/>
    <p:sldMasterId id="2147484032" r:id="rId30"/>
    <p:sldMasterId id="2147484044" r:id="rId31"/>
  </p:sldMasterIdLst>
  <p:notesMasterIdLst>
    <p:notesMasterId r:id="rId80"/>
  </p:notesMasterIdLst>
  <p:sldIdLst>
    <p:sldId id="258" r:id="rId32"/>
    <p:sldId id="273" r:id="rId33"/>
    <p:sldId id="274" r:id="rId34"/>
    <p:sldId id="275" r:id="rId35"/>
    <p:sldId id="276" r:id="rId36"/>
    <p:sldId id="277" r:id="rId37"/>
    <p:sldId id="259" r:id="rId38"/>
    <p:sldId id="279" r:id="rId39"/>
    <p:sldId id="303" r:id="rId40"/>
    <p:sldId id="281" r:id="rId41"/>
    <p:sldId id="282" r:id="rId42"/>
    <p:sldId id="304" r:id="rId43"/>
    <p:sldId id="284" r:id="rId44"/>
    <p:sldId id="285" r:id="rId45"/>
    <p:sldId id="286" r:id="rId46"/>
    <p:sldId id="264" r:id="rId47"/>
    <p:sldId id="265" r:id="rId48"/>
    <p:sldId id="266" r:id="rId49"/>
    <p:sldId id="267" r:id="rId50"/>
    <p:sldId id="287" r:id="rId51"/>
    <p:sldId id="288" r:id="rId52"/>
    <p:sldId id="289" r:id="rId53"/>
    <p:sldId id="290" r:id="rId54"/>
    <p:sldId id="291" r:id="rId55"/>
    <p:sldId id="268" r:id="rId56"/>
    <p:sldId id="270" r:id="rId57"/>
    <p:sldId id="269" r:id="rId58"/>
    <p:sldId id="271" r:id="rId59"/>
    <p:sldId id="272" r:id="rId60"/>
    <p:sldId id="293" r:id="rId61"/>
    <p:sldId id="294" r:id="rId62"/>
    <p:sldId id="295" r:id="rId63"/>
    <p:sldId id="296" r:id="rId64"/>
    <p:sldId id="298" r:id="rId65"/>
    <p:sldId id="297" r:id="rId66"/>
    <p:sldId id="299" r:id="rId67"/>
    <p:sldId id="300" r:id="rId68"/>
    <p:sldId id="301" r:id="rId69"/>
    <p:sldId id="302" r:id="rId70"/>
    <p:sldId id="305" r:id="rId71"/>
    <p:sldId id="306" r:id="rId72"/>
    <p:sldId id="309" r:id="rId73"/>
    <p:sldId id="313" r:id="rId74"/>
    <p:sldId id="315" r:id="rId75"/>
    <p:sldId id="314" r:id="rId76"/>
    <p:sldId id="310" r:id="rId77"/>
    <p:sldId id="311" r:id="rId78"/>
    <p:sldId id="312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69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6" Type="http://schemas.openxmlformats.org/officeDocument/2006/relationships/slide" Target="slides/slide45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0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401BB-C0FB-4DAE-AE5A-A8334D229D71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E0884-6FC2-4E9F-8E92-F4333851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529FA-0334-4778-9FA2-F6561E88D1F0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1046F-945A-4CFA-A810-B78F98F9682C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B2881-0FFB-49DC-ADBA-803D4D563A7B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6F2BF-55A9-4EAA-AF06-C8ED4C99CD67}" type="slidenum">
              <a:rPr lang="en-US" altLang="en-US">
                <a:solidFill>
                  <a:prstClr val="black"/>
                </a:solidFill>
              </a:rPr>
              <a:pPr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9031D4-94B2-4BCC-914A-0515385E5910}" type="slidenum">
              <a:rPr lang="en-US" altLang="en-US">
                <a:solidFill>
                  <a:prstClr val="black"/>
                </a:solidFill>
              </a:rPr>
              <a:pPr/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97965-DA25-40D7-96D7-2A1C9AE3DD69}" type="slidenum">
              <a:rPr lang="en-US" altLang="en-US">
                <a:solidFill>
                  <a:prstClr val="black"/>
                </a:solidFill>
              </a:rPr>
              <a:pPr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608B5-68E5-44A4-A6F7-79168B4FC376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CF6382-772C-44D8-B51E-4E0CADD5F060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18053-970B-4B6E-9F7B-33D16526F13B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BB610-7943-4114-B304-DAFAA8EC15F5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56A9D-463D-4BBB-9ACF-99AA9FF7FFCB}" type="slidenum">
              <a:rPr lang="en-US" altLang="en-US">
                <a:solidFill>
                  <a:prstClr val="black"/>
                </a:solidFill>
              </a:rPr>
              <a:pPr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FCF8B-7BCF-4284-8B3D-4998B4E60E91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725478-A9AB-456E-8C9D-E6FC747AD24E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156F11-93D5-4BF9-A510-66F8312909AA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861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378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980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533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110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929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182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028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674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980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4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845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087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253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36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737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307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25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248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931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988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15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423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95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099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479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042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41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472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1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660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437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73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677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187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947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984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629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864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308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865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430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577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3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593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689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580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327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64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370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989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142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222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395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57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829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368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873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241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062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425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016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317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48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086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19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268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122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254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094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82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969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501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550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717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000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523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842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254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505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077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143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873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75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321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523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42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3279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617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6799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08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924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166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0649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643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4587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614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0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089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312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579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7622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892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613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031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187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775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363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1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00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811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562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798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83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2329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1634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625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2537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418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740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72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81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165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0906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959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1144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3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0514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9964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13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623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90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3374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715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701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6761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94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1712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5817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11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987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4219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36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6137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659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421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3784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464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603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01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369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053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343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3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7499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2536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0687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6287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810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7357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0066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8957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6950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4494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96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1080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70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9463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395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9147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790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8842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265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1965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7870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18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486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5732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5412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33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2447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2966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6595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8204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9446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5958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12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3625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3511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4395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76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9685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2040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8934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2722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9517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567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87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5273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1886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805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0925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07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5394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6807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981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0531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4200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68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8367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2245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9105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2780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5435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8461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5890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3715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2673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7247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58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9026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1689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7188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0481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560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352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3746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7037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3220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7372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8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5810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7189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9922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4214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9149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1154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0450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0705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6940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3029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90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4308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7813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070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7146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471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2570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8751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5526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9740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4957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5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8269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7871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931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8487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870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56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5066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7709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7081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0353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93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1926E-16FE-4AFD-B4AB-BAFCFDF25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7550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9645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31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96E7-EF80-454D-A783-532CF12F51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13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C0088-5A8F-4872-A42D-8C3AFB9642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62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5037-0720-4F78-857A-9E61500E1F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5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D5750-9BFD-4536-986B-4933F3E05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64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832FA-A367-46C2-ADB6-E478927960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1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68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88641-5A70-4FE8-BD58-72076D81CB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70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B3FE-17BE-4D0D-918E-EF7D47034B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19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F8EF5-23BD-4A19-997F-45B0FC5D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9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6DC32-DCA3-4711-B9EC-F75086839E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9C691-249B-464B-BA82-B3FA3E1FB2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10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73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16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95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76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8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210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21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63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63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2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28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74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60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87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4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80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405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2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03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07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111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320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16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F99-20A8-46B0-886C-B153BE778E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59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3940-1979-4ABF-ADAF-CDE246BD4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46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2E75-0F6A-464E-8EAA-333111D480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7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18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40FC4-13F6-48AC-89ED-85934471C3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382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25ED-D84C-42DA-9796-5DF9A23E3E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01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DC3D-B195-48CD-806C-8A6682B3DA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02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B18FD-48CF-4E1B-93BB-32C2CBBA1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442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414A-A71B-485E-9741-D702B677BA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133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CFAAD-8A33-4E98-9011-508B1D7D34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4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5396C-B684-40F8-AD07-DFA0A0DFE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83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72BD-957F-4CC0-8B89-9BFED67BCF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1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549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07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33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21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40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642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062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538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047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125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57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5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570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400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739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73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02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15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280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580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796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16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8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8848-2DD2-4F2E-9588-C8EC97877EAA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FF922-9FB0-4FFD-B26E-7304571D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0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4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6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8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6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1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0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8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5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0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8848-2DD2-4F2E-9588-C8EC97877E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FF922-9FB0-4FFD-B26E-7304571DCF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3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0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2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0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3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0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4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7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0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C5EB-80C1-47F9-B22C-C2DA366AF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562-063C-42B4-BD5E-A1147C6641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1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ADC86-97D8-4DE2-9925-3F6B96A09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3736C-1074-43E7-9779-D431FEB2A3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7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E11C55-E995-442F-A5AB-F857B17AA91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7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1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4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214ED-7A3F-46DB-A7D5-BC85B3BEE56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2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49350-94B9-4AF5-A956-46C7073CCB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0A2AF-16B6-4CCF-A7FE-20A032E6A5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8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om\Documents\My%20Documents\Lectures\UML.15\movie2.mpg" TargetMode="External"/><Relationship Id="rId1" Type="http://schemas.microsoft.com/office/2007/relationships/media" Target="file:///C:\Users\tom\Documents\My%20Documents\Lectures\UML.15\movie2.mpg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6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583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Plasma Complexity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600"/>
              </a:spcAft>
            </a:pP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 Chang</a:t>
            </a:r>
          </a:p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Kavli Institute for Astrophysics and Space Research</a:t>
            </a:r>
          </a:p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Massachusetts Institute of Technology</a:t>
            </a:r>
          </a:p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Cambridge, MA  USA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8" y="3838529"/>
            <a:ext cx="9296401" cy="93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8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Fmovi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7813"/>
            <a:ext cx="8077200" cy="59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746125" y="6437313"/>
            <a:ext cx="3063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WU &amp; CHANG, 2006</a:t>
            </a:r>
          </a:p>
        </p:txBody>
      </p:sp>
    </p:spTree>
    <p:extLst>
      <p:ext uri="{BB962C8B-B14F-4D97-AF65-F5344CB8AC3E}">
        <p14:creationId xmlns:p14="http://schemas.microsoft.com/office/powerpoint/2010/main" val="68274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0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0" y="304800"/>
          <a:ext cx="9448800" cy="541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Document" r:id="rId4" imgW="5491445" imgH="3149865" progId="Word.Document.8">
                  <p:embed/>
                </p:oleObj>
              </mc:Choice>
              <mc:Fallback>
                <p:oleObj name="Document" r:id="rId4" imgW="5491445" imgH="314986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4800"/>
                        <a:ext cx="9448800" cy="541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822325" y="6208713"/>
            <a:ext cx="2606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WU &amp; CHANG, 2001</a:t>
            </a:r>
          </a:p>
        </p:txBody>
      </p:sp>
    </p:spTree>
    <p:extLst>
      <p:ext uri="{BB962C8B-B14F-4D97-AF65-F5344CB8AC3E}">
        <p14:creationId xmlns:p14="http://schemas.microsoft.com/office/powerpoint/2010/main" val="6456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ocuments\My Documents\complexity_book_1110.131\Ultimate Version\Package for CUP\New_Figures_combined\Fig. 3.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40624"/>
            <a:ext cx="5571470" cy="57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movie1 - Copy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1" y="1219200"/>
            <a:ext cx="11048999" cy="4787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609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COARSE-GRAINED DISSIPATION</a:t>
            </a:r>
          </a:p>
        </p:txBody>
      </p:sp>
    </p:spTree>
    <p:extLst>
      <p:ext uri="{BB962C8B-B14F-4D97-AF65-F5344CB8AC3E}">
        <p14:creationId xmlns:p14="http://schemas.microsoft.com/office/powerpoint/2010/main" val="115581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52400"/>
            <a:ext cx="6231381" cy="62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0"/>
            <a:ext cx="8257600" cy="70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movie2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32766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movie2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438400"/>
            <a:ext cx="2286000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movie2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810000"/>
            <a:ext cx="1905000" cy="16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movie2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467600" y="5257800"/>
            <a:ext cx="13716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96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96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9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96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9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9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96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7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3213"/>
            <a:ext cx="7391400" cy="618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6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ocuments\My Documents\complexity_book_1110.131\Ultimate Version\Package for CUP\Figures\Fig. 1.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7137342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5" y="152400"/>
            <a:ext cx="8712685" cy="66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8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ocuments\My Documents\complexity_book_1110.131\Ultimate Version\Package for CUP\New_Figures_combined\Fig. 1.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4" y="685800"/>
            <a:ext cx="8841406" cy="60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914400" y="1752600"/>
            <a:ext cx="72707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HOW DO WE DEFINE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5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   </a:t>
            </a:r>
            <a:r>
              <a:rPr lang="en-US" altLang="en-US" sz="6600" i="1">
                <a:solidFill>
                  <a:srgbClr val="CC6600"/>
                </a:solidFill>
              </a:rPr>
              <a:t>DIMENSIONS?</a:t>
            </a:r>
          </a:p>
        </p:txBody>
      </p:sp>
    </p:spTree>
    <p:extLst>
      <p:ext uri="{BB962C8B-B14F-4D97-AF65-F5344CB8AC3E}">
        <p14:creationId xmlns:p14="http://schemas.microsoft.com/office/powerpoint/2010/main" val="36036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sierpinski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4803775" cy="43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ierpinski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4803775" cy="49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8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ierpinski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705350" cy="47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5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ierpinski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632325" cy="49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ocuments\My Documents\complexity_book_1110.131\Ultimate Version\Package for CUP\Figures\Fig. 2.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5" y="1143000"/>
            <a:ext cx="8743926" cy="54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694" y="286434"/>
            <a:ext cx="262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Dennis, 1985</a:t>
            </a:r>
          </a:p>
        </p:txBody>
      </p:sp>
    </p:spTree>
    <p:extLst>
      <p:ext uri="{BB962C8B-B14F-4D97-AF65-F5344CB8AC3E}">
        <p14:creationId xmlns:p14="http://schemas.microsoft.com/office/powerpoint/2010/main" val="7283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5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m\Documents\My Documents\complexity_book_1110.131\Ultimate Version\Package for CUP\New_Figures_combined\Fig. 2.1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0" y="609600"/>
            <a:ext cx="8360904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\Documents\My Documents\complexity_book_1110.131\Ultimate Version\Package for CUP\New_Figures_combined\Fig. 2.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8" y="304800"/>
            <a:ext cx="8879332" cy="632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\Documents\My Documents\complexity_book_1110.131\Ultimate Version\Package for CUP\New_Figures_combined\Fig. 2.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533400"/>
            <a:ext cx="6478153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4813"/>
            <a:ext cx="670560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9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2819400" y="460375"/>
          <a:ext cx="5808663" cy="639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Document" r:id="rId4" imgW="5720270" imgH="6542581" progId="Word.Document.8">
                  <p:embed/>
                </p:oleObj>
              </mc:Choice>
              <mc:Fallback>
                <p:oleObj name="Document" r:id="rId4" imgW="5720270" imgH="654258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60375"/>
                        <a:ext cx="5808663" cy="639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365125" y="417513"/>
            <a:ext cx="2073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99CC00"/>
                </a:solidFill>
              </a:rPr>
              <a:t>MULTI-FRACTALS</a:t>
            </a:r>
          </a:p>
        </p:txBody>
      </p:sp>
    </p:spTree>
    <p:extLst>
      <p:ext uri="{BB962C8B-B14F-4D97-AF65-F5344CB8AC3E}">
        <p14:creationId xmlns:p14="http://schemas.microsoft.com/office/powerpoint/2010/main" val="12152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5006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Bruno et al. 2007, Magnetic field strength fluctuations</a:t>
            </a:r>
          </a:p>
        </p:txBody>
      </p:sp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4438"/>
            <a:ext cx="7226300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0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0"/>
            <a:ext cx="64849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8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ocuments\My Documents\complexity_book_1110.131\Ultimate Version\Package for CUP\New_Figures_combined\Fig. 1.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4" y="685800"/>
            <a:ext cx="8841406" cy="60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0"/>
            <a:ext cx="8680562" cy="68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2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786"/>
            <a:ext cx="8762999" cy="662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8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6" y="0"/>
            <a:ext cx="8367451" cy="618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590" y="6209818"/>
            <a:ext cx="8780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Hnat et al., 2002 (Solar Wind</a:t>
            </a:r>
            <a:r>
              <a:rPr lang="en-US" sz="3200" dirty="0">
                <a:solidFill>
                  <a:srgbClr val="C00000"/>
                </a:solidFill>
              </a:rPr>
              <a:t>)</a:t>
            </a:r>
            <a:r>
              <a:rPr lang="en-US" sz="3200" dirty="0">
                <a:solidFill>
                  <a:prstClr val="black"/>
                </a:solidFill>
              </a:rPr>
              <a:t>      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 et al., 2004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057399"/>
            <a:ext cx="8915400" cy="459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957862"/>
              </p:ext>
            </p:extLst>
          </p:nvPr>
        </p:nvGraphicFramePr>
        <p:xfrm>
          <a:off x="1981200" y="304800"/>
          <a:ext cx="4876800" cy="815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Equation" r:id="rId4" imgW="2832100" imgH="469900" progId="Equation.DSMT4">
                  <p:embed/>
                </p:oleObj>
              </mc:Choice>
              <mc:Fallback>
                <p:oleObj name="Equation" r:id="rId4" imgW="28321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4800"/>
                        <a:ext cx="4876800" cy="8159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45401"/>
              </p:ext>
            </p:extLst>
          </p:nvPr>
        </p:nvGraphicFramePr>
        <p:xfrm>
          <a:off x="2514600" y="1340536"/>
          <a:ext cx="2989186" cy="80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tion" r:id="rId6" imgW="1752600" imgH="469900" progId="Equation.DSMT4">
                  <p:embed/>
                </p:oleObj>
              </mc:Choice>
              <mc:Fallback>
                <p:oleObj name="Equation" r:id="rId6" imgW="17526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340536"/>
                        <a:ext cx="2989186" cy="806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2649" y="1390025"/>
            <a:ext cx="843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6907" y="1349513"/>
            <a:ext cx="1939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S=S(Y)</a:t>
            </a:r>
          </a:p>
        </p:txBody>
      </p:sp>
    </p:spTree>
    <p:extLst>
      <p:ext uri="{BB962C8B-B14F-4D97-AF65-F5344CB8AC3E}">
        <p14:creationId xmlns:p14="http://schemas.microsoft.com/office/powerpoint/2010/main" val="25815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4203" y="1524000"/>
            <a:ext cx="746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(Rank Ordered Multifractal Analyses)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 and Wu, 2008</a:t>
            </a:r>
          </a:p>
        </p:txBody>
      </p:sp>
    </p:spTree>
    <p:extLst>
      <p:ext uri="{BB962C8B-B14F-4D97-AF65-F5344CB8AC3E}">
        <p14:creationId xmlns:p14="http://schemas.microsoft.com/office/powerpoint/2010/main" val="16726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89916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8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ocuments\My Documents\complexity_book_1110.131\Ultimate Version\Package for CUP\High resolution figures\Fig. 6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52" y="-13504"/>
            <a:ext cx="565785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Corona EUV Emissions – SOHO (Wu et al., 2011)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53749"/>
            <a:ext cx="6572250" cy="537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670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918" y="6325929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Wu, Chang, Uritsky; 2011</a:t>
            </a:r>
          </a:p>
        </p:txBody>
      </p:sp>
    </p:spTree>
    <p:extLst>
      <p:ext uri="{BB962C8B-B14F-4D97-AF65-F5344CB8AC3E}">
        <p14:creationId xmlns:p14="http://schemas.microsoft.com/office/powerpoint/2010/main" val="33697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773"/>
            <a:ext cx="6787342" cy="766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33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868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APPLICATIONS TO SPACE PLASMAS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Auroral electric field fluctuations  </a:t>
            </a:r>
            <a:r>
              <a:rPr lang="en-US" sz="3600" dirty="0">
                <a:solidFill>
                  <a:srgbClr val="C00000"/>
                </a:solidFill>
              </a:rPr>
              <a:t>(Tam et al.)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Cusp and magnetosheath magnetic field fluctuations </a:t>
            </a:r>
            <a:r>
              <a:rPr lang="en-US" sz="3600" dirty="0">
                <a:solidFill>
                  <a:srgbClr val="C00000"/>
                </a:solidFill>
              </a:rPr>
              <a:t>(Echim and Lamy)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AE index </a:t>
            </a:r>
            <a:r>
              <a:rPr lang="en-US" sz="3600" dirty="0">
                <a:solidFill>
                  <a:srgbClr val="C00000"/>
                </a:solidFill>
              </a:rPr>
              <a:t>(Consolini and De Michelis)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EUV solar emissions </a:t>
            </a:r>
            <a:r>
              <a:rPr lang="en-US" sz="3600" dirty="0">
                <a:solidFill>
                  <a:srgbClr val="C00000"/>
                </a:solidFill>
              </a:rPr>
              <a:t>(Wu and Uritsky)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Solar wind </a:t>
            </a:r>
            <a:r>
              <a:rPr lang="en-US" sz="3600" dirty="0">
                <a:solidFill>
                  <a:srgbClr val="C00000"/>
                </a:solidFill>
              </a:rPr>
              <a:t>(Podesta)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Isotropic hydrodynamic turbulence </a:t>
            </a:r>
            <a:r>
              <a:rPr lang="en-US" sz="3600" dirty="0">
                <a:solidFill>
                  <a:srgbClr val="C00000"/>
                </a:solidFill>
              </a:rPr>
              <a:t>(Wu)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Cosmic Web </a:t>
            </a:r>
            <a:r>
              <a:rPr lang="en-US" sz="3600" dirty="0">
                <a:solidFill>
                  <a:srgbClr val="C00000"/>
                </a:solidFill>
              </a:rPr>
              <a:t>(Chang et al.)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1"/>
            <a:ext cx="86106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" y="119391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CUSP-Cluster data (Echim et al., 2007  and Lamy et al., 2008)</a:t>
            </a:r>
          </a:p>
        </p:txBody>
      </p:sp>
    </p:spTree>
    <p:extLst>
      <p:ext uri="{BB962C8B-B14F-4D97-AF65-F5344CB8AC3E}">
        <p14:creationId xmlns:p14="http://schemas.microsoft.com/office/powerpoint/2010/main" val="26721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809625"/>
            <a:ext cx="5429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3899"/>
            <a:ext cx="6964248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5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752599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 FOREST FIRE MODEL</a:t>
            </a:r>
          </a:p>
          <a:p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Drossel and Schwabl, 1994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Loreto et al., 1995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Tam, Chang, Consolini, De Michelis, 200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398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14" y="838200"/>
            <a:ext cx="475101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53425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Rules of RG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9173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6527"/>
            <a:ext cx="6198377" cy="605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152" y="180196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Phase Space Global RG Trajectories</a:t>
            </a:r>
          </a:p>
        </p:txBody>
      </p:sp>
    </p:spTree>
    <p:extLst>
      <p:ext uri="{BB962C8B-B14F-4D97-AF65-F5344CB8AC3E}">
        <p14:creationId xmlns:p14="http://schemas.microsoft.com/office/powerpoint/2010/main" val="6773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i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3717925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638800" y="3810000"/>
            <a:ext cx="3276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CHANG (1998)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BRUNO ET AL. (2001)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99CC00"/>
                </a:solidFill>
              </a:rPr>
              <a:t>SOLAR WIND</a:t>
            </a:r>
          </a:p>
        </p:txBody>
      </p:sp>
    </p:spTree>
    <p:extLst>
      <p:ext uri="{BB962C8B-B14F-4D97-AF65-F5344CB8AC3E}">
        <p14:creationId xmlns:p14="http://schemas.microsoft.com/office/powerpoint/2010/main" val="27933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om\Documents\My Documents\complexity_book_1110.131\Ultimate Version\Package for CUP\New_Figures_combined\Fig. 3.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481138"/>
            <a:ext cx="81248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53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6762509" cy="52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987971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Matthaeus, Qin, Bieber, and Zank, </a:t>
            </a:r>
            <a:r>
              <a:rPr lang="en-US" sz="2800" i="1" dirty="0">
                <a:solidFill>
                  <a:prstClr val="black"/>
                </a:solidFill>
              </a:rPr>
              <a:t>Astrophys. J. Lett. </a:t>
            </a:r>
            <a:r>
              <a:rPr lang="en-US" sz="2800" dirty="0">
                <a:solidFill>
                  <a:prstClr val="black"/>
                </a:solidFill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10235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533400"/>
          <a:ext cx="8915400" cy="524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Document" r:id="rId4" imgW="5720270" imgH="3363574" progId="Word.Document.8">
                  <p:embed/>
                </p:oleObj>
              </mc:Choice>
              <mc:Fallback>
                <p:oleObj name="Document" r:id="rId4" imgW="5720270" imgH="336357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3400"/>
                        <a:ext cx="8915400" cy="524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17525" y="6132513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CHANG, </a:t>
            </a:r>
            <a:r>
              <a:rPr lang="en-US" altLang="en-US" sz="2400">
                <a:solidFill>
                  <a:srgbClr val="333399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15021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ocuments\My Documents\complexity_book_1110.131\Ultimate Version\Package for CUP\New_Figures_combined\Fig. 3.3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438400"/>
            <a:ext cx="8458201" cy="33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2954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ALEXANDROVA 2008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83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260</Words>
  <Application>Microsoft Office PowerPoint</Application>
  <PresentationFormat>On-screen Show (4:3)</PresentationFormat>
  <Paragraphs>63</Paragraphs>
  <Slides>48</Slides>
  <Notes>14</Notes>
  <HiddenSlides>0</HiddenSlides>
  <MMClips>8</MMClips>
  <ScaleCrop>false</ScaleCrop>
  <HeadingPairs>
    <vt:vector size="6" baseType="variant">
      <vt:variant>
        <vt:lpstr>Theme</vt:lpstr>
      </vt:variant>
      <vt:variant>
        <vt:i4>31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81" baseType="lpstr"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1_Office Theme</vt:lpstr>
      <vt:lpstr>2_Office Theme</vt:lpstr>
      <vt:lpstr>3_Office Theme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13_Office Theme</vt:lpstr>
      <vt:lpstr>14_Office Theme</vt:lpstr>
      <vt:lpstr>15_Office Theme</vt:lpstr>
      <vt:lpstr>16_Office Theme</vt:lpstr>
      <vt:lpstr>17_Office Theme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tom</cp:lastModifiedBy>
  <cp:revision>19</cp:revision>
  <dcterms:created xsi:type="dcterms:W3CDTF">2015-09-02T01:56:23Z</dcterms:created>
  <dcterms:modified xsi:type="dcterms:W3CDTF">2015-09-03T13:50:39Z</dcterms:modified>
</cp:coreProperties>
</file>