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977" r:id="rId2"/>
    <p:sldMasterId id="2147483990" r:id="rId3"/>
    <p:sldMasterId id="2147484003" r:id="rId4"/>
    <p:sldMasterId id="2147484019" r:id="rId5"/>
    <p:sldMasterId id="2147484035" r:id="rId6"/>
    <p:sldMasterId id="2147484047" r:id="rId7"/>
    <p:sldMasterId id="2147484059" r:id="rId8"/>
    <p:sldMasterId id="2147484071" r:id="rId9"/>
  </p:sldMasterIdLst>
  <p:notesMasterIdLst>
    <p:notesMasterId r:id="rId103"/>
  </p:notesMasterIdLst>
  <p:handoutMasterIdLst>
    <p:handoutMasterId r:id="rId104"/>
  </p:handoutMasterIdLst>
  <p:sldIdLst>
    <p:sldId id="584" r:id="rId10"/>
    <p:sldId id="819" r:id="rId11"/>
    <p:sldId id="605" r:id="rId12"/>
    <p:sldId id="914" r:id="rId13"/>
    <p:sldId id="820" r:id="rId14"/>
    <p:sldId id="916" r:id="rId15"/>
    <p:sldId id="821" r:id="rId16"/>
    <p:sldId id="717" r:id="rId17"/>
    <p:sldId id="917" r:id="rId18"/>
    <p:sldId id="575" r:id="rId19"/>
    <p:sldId id="802" r:id="rId20"/>
    <p:sldId id="722" r:id="rId21"/>
    <p:sldId id="623" r:id="rId22"/>
    <p:sldId id="899" r:id="rId23"/>
    <p:sldId id="624" r:id="rId24"/>
    <p:sldId id="626" r:id="rId25"/>
    <p:sldId id="631" r:id="rId26"/>
    <p:sldId id="627" r:id="rId27"/>
    <p:sldId id="634" r:id="rId28"/>
    <p:sldId id="804" r:id="rId29"/>
    <p:sldId id="805" r:id="rId30"/>
    <p:sldId id="806" r:id="rId31"/>
    <p:sldId id="807" r:id="rId32"/>
    <p:sldId id="808" r:id="rId33"/>
    <p:sldId id="915" r:id="rId34"/>
    <p:sldId id="728" r:id="rId35"/>
    <p:sldId id="635" r:id="rId36"/>
    <p:sldId id="637" r:id="rId37"/>
    <p:sldId id="587" r:id="rId38"/>
    <p:sldId id="638" r:id="rId39"/>
    <p:sldId id="900" r:id="rId40"/>
    <p:sldId id="901" r:id="rId41"/>
    <p:sldId id="902" r:id="rId42"/>
    <p:sldId id="903" r:id="rId43"/>
    <p:sldId id="904" r:id="rId44"/>
    <p:sldId id="824" r:id="rId45"/>
    <p:sldId id="850" r:id="rId46"/>
    <p:sldId id="853" r:id="rId47"/>
    <p:sldId id="854" r:id="rId48"/>
    <p:sldId id="855" r:id="rId49"/>
    <p:sldId id="856" r:id="rId50"/>
    <p:sldId id="857" r:id="rId51"/>
    <p:sldId id="858" r:id="rId52"/>
    <p:sldId id="860" r:id="rId53"/>
    <p:sldId id="861" r:id="rId54"/>
    <p:sldId id="862" r:id="rId55"/>
    <p:sldId id="863" r:id="rId56"/>
    <p:sldId id="864" r:id="rId57"/>
    <p:sldId id="865" r:id="rId58"/>
    <p:sldId id="866" r:id="rId59"/>
    <p:sldId id="812" r:id="rId60"/>
    <p:sldId id="736" r:id="rId61"/>
    <p:sldId id="876" r:id="rId62"/>
    <p:sldId id="869" r:id="rId63"/>
    <p:sldId id="870" r:id="rId64"/>
    <p:sldId id="871" r:id="rId65"/>
    <p:sldId id="872" r:id="rId66"/>
    <p:sldId id="873" r:id="rId67"/>
    <p:sldId id="874" r:id="rId68"/>
    <p:sldId id="875" r:id="rId69"/>
    <p:sldId id="893" r:id="rId70"/>
    <p:sldId id="894" r:id="rId71"/>
    <p:sldId id="895" r:id="rId72"/>
    <p:sldId id="896" r:id="rId73"/>
    <p:sldId id="897" r:id="rId74"/>
    <p:sldId id="910" r:id="rId75"/>
    <p:sldId id="911" r:id="rId76"/>
    <p:sldId id="912" r:id="rId77"/>
    <p:sldId id="908" r:id="rId78"/>
    <p:sldId id="898" r:id="rId79"/>
    <p:sldId id="909" r:id="rId80"/>
    <p:sldId id="675" r:id="rId81"/>
    <p:sldId id="810" r:id="rId82"/>
    <p:sldId id="730" r:id="rId83"/>
    <p:sldId id="731" r:id="rId84"/>
    <p:sldId id="843" r:id="rId85"/>
    <p:sldId id="844" r:id="rId86"/>
    <p:sldId id="847" r:id="rId87"/>
    <p:sldId id="845" r:id="rId88"/>
    <p:sldId id="676" r:id="rId89"/>
    <p:sldId id="825" r:id="rId90"/>
    <p:sldId id="834" r:id="rId91"/>
    <p:sldId id="835" r:id="rId92"/>
    <p:sldId id="836" r:id="rId93"/>
    <p:sldId id="838" r:id="rId94"/>
    <p:sldId id="839" r:id="rId95"/>
    <p:sldId id="840" r:id="rId96"/>
    <p:sldId id="841" r:id="rId97"/>
    <p:sldId id="744" r:id="rId98"/>
    <p:sldId id="788" r:id="rId99"/>
    <p:sldId id="905" r:id="rId100"/>
    <p:sldId id="907" r:id="rId101"/>
    <p:sldId id="906" r:id="rId102"/>
  </p:sldIdLst>
  <p:sldSz cx="9144000" cy="6858000" type="screen4x3"/>
  <p:notesSz cx="10234613" cy="7099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DF60C7-4A3E-434A-A0B1-D086AE7D8119}">
          <p14:sldIdLst>
            <p14:sldId id="584"/>
            <p14:sldId id="819"/>
            <p14:sldId id="605"/>
            <p14:sldId id="914"/>
            <p14:sldId id="820"/>
            <p14:sldId id="916"/>
            <p14:sldId id="821"/>
            <p14:sldId id="717"/>
            <p14:sldId id="917"/>
            <p14:sldId id="575"/>
            <p14:sldId id="802"/>
            <p14:sldId id="722"/>
            <p14:sldId id="623"/>
            <p14:sldId id="899"/>
            <p14:sldId id="624"/>
            <p14:sldId id="626"/>
            <p14:sldId id="631"/>
            <p14:sldId id="627"/>
            <p14:sldId id="634"/>
            <p14:sldId id="804"/>
            <p14:sldId id="805"/>
            <p14:sldId id="806"/>
            <p14:sldId id="807"/>
            <p14:sldId id="808"/>
            <p14:sldId id="915"/>
            <p14:sldId id="728"/>
            <p14:sldId id="635"/>
            <p14:sldId id="637"/>
            <p14:sldId id="587"/>
            <p14:sldId id="638"/>
            <p14:sldId id="900"/>
            <p14:sldId id="901"/>
            <p14:sldId id="902"/>
            <p14:sldId id="903"/>
            <p14:sldId id="904"/>
            <p14:sldId id="824"/>
            <p14:sldId id="850"/>
            <p14:sldId id="853"/>
            <p14:sldId id="854"/>
            <p14:sldId id="855"/>
            <p14:sldId id="856"/>
            <p14:sldId id="857"/>
            <p14:sldId id="858"/>
            <p14:sldId id="860"/>
            <p14:sldId id="861"/>
            <p14:sldId id="862"/>
            <p14:sldId id="863"/>
            <p14:sldId id="864"/>
            <p14:sldId id="865"/>
            <p14:sldId id="866"/>
            <p14:sldId id="812"/>
            <p14:sldId id="736"/>
            <p14:sldId id="876"/>
            <p14:sldId id="869"/>
            <p14:sldId id="870"/>
            <p14:sldId id="871"/>
            <p14:sldId id="872"/>
            <p14:sldId id="873"/>
            <p14:sldId id="874"/>
            <p14:sldId id="875"/>
            <p14:sldId id="893"/>
            <p14:sldId id="894"/>
            <p14:sldId id="895"/>
            <p14:sldId id="896"/>
            <p14:sldId id="897"/>
            <p14:sldId id="910"/>
            <p14:sldId id="911"/>
            <p14:sldId id="912"/>
            <p14:sldId id="908"/>
            <p14:sldId id="898"/>
            <p14:sldId id="909"/>
            <p14:sldId id="675"/>
            <p14:sldId id="810"/>
            <p14:sldId id="730"/>
            <p14:sldId id="731"/>
            <p14:sldId id="843"/>
            <p14:sldId id="844"/>
            <p14:sldId id="847"/>
            <p14:sldId id="845"/>
            <p14:sldId id="676"/>
            <p14:sldId id="825"/>
            <p14:sldId id="834"/>
            <p14:sldId id="835"/>
            <p14:sldId id="836"/>
            <p14:sldId id="838"/>
            <p14:sldId id="839"/>
            <p14:sldId id="840"/>
            <p14:sldId id="841"/>
            <p14:sldId id="744"/>
            <p14:sldId id="788"/>
            <p14:sldId id="905"/>
            <p14:sldId id="907"/>
            <p14:sldId id="906"/>
          </p14:sldIdLst>
        </p14:section>
        <p14:section name="Untitled Section" id="{2644A292-BC04-4CE6-90F8-8F6C8C6053D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FF"/>
    <a:srgbClr val="003399"/>
    <a:srgbClr val="000099"/>
    <a:srgbClr val="66FFFF"/>
    <a:srgbClr val="000066"/>
    <a:srgbClr val="00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46" autoAdjust="0"/>
  </p:normalViewPr>
  <p:slideViewPr>
    <p:cSldViewPr snapToGrid="0">
      <p:cViewPr varScale="1">
        <p:scale>
          <a:sx n="102" d="100"/>
          <a:sy n="102" d="100"/>
        </p:scale>
        <p:origin x="1340" y="80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07" Type="http://schemas.openxmlformats.org/officeDocument/2006/relationships/theme" Target="theme/theme1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5.xml"/><Relationship Id="rId2" Type="http://schemas.openxmlformats.org/officeDocument/2006/relationships/slide" Target="slides/slide82.xml"/><Relationship Id="rId1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59.wmf"/><Relationship Id="rId4" Type="http://schemas.openxmlformats.org/officeDocument/2006/relationships/image" Target="../media/image6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5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9.wmf"/><Relationship Id="rId1" Type="http://schemas.openxmlformats.org/officeDocument/2006/relationships/image" Target="../media/image9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Relationship Id="rId4" Type="http://schemas.openxmlformats.org/officeDocument/2006/relationships/image" Target="../media/image128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4" Type="http://schemas.openxmlformats.org/officeDocument/2006/relationships/image" Target="../media/image143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23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177" tIns="49587" rIns="99177" bIns="49587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802313" y="0"/>
            <a:ext cx="44323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177" tIns="49587" rIns="99177" bIns="49587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3700"/>
            <a:ext cx="44323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177" tIns="49587" rIns="99177" bIns="49587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802313" y="6743700"/>
            <a:ext cx="44323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177" tIns="49587" rIns="99177" bIns="49587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9C0E32C3-D960-4D53-B891-41ECFD56C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77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23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0" tIns="48058" rIns="96120" bIns="48058" numCol="1" anchor="t" anchorCtr="0" compatLnSpc="1">
            <a:prstTxWarp prst="textNoShape">
              <a:avLst/>
            </a:prstTxWarp>
          </a:bodyPr>
          <a:lstStyle>
            <a:lvl1pPr defTabSz="96202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138" y="0"/>
            <a:ext cx="44338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0" tIns="48058" rIns="96120" bIns="48058" numCol="1" anchor="t" anchorCtr="0" compatLnSpc="1">
            <a:prstTxWarp prst="textNoShape">
              <a:avLst/>
            </a:prstTxWarp>
          </a:bodyPr>
          <a:lstStyle>
            <a:lvl1pPr algn="r" defTabSz="96202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4863" y="533400"/>
            <a:ext cx="3544887" cy="2659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19175" y="3371850"/>
            <a:ext cx="81962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0" tIns="48058" rIns="96120" bIns="48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Fare clic per modificare gli stili del testo dello schema</a:t>
            </a:r>
          </a:p>
          <a:p>
            <a:pPr lvl="1"/>
            <a:r>
              <a:rPr lang="en-US" noProof="0" smtClean="0"/>
              <a:t>Secondo livello</a:t>
            </a:r>
          </a:p>
          <a:p>
            <a:pPr lvl="2"/>
            <a:r>
              <a:rPr lang="en-US" noProof="0" smtClean="0"/>
              <a:t>Terzo livello</a:t>
            </a:r>
          </a:p>
          <a:p>
            <a:pPr lvl="3"/>
            <a:r>
              <a:rPr lang="en-US" noProof="0" smtClean="0"/>
              <a:t>Quarto livello</a:t>
            </a:r>
          </a:p>
          <a:p>
            <a:pPr lvl="4"/>
            <a:r>
              <a:rPr lang="en-US" noProof="0" smtClean="0"/>
              <a:t>Quinto livello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113"/>
            <a:ext cx="44323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0" tIns="48058" rIns="96120" bIns="48058" numCol="1" anchor="b" anchorCtr="0" compatLnSpc="1">
            <a:prstTxWarp prst="textNoShape">
              <a:avLst/>
            </a:prstTxWarp>
          </a:bodyPr>
          <a:lstStyle>
            <a:lvl1pPr defTabSz="96202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138" y="6742113"/>
            <a:ext cx="44338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0" tIns="48058" rIns="96120" bIns="48058" numCol="1" anchor="b" anchorCtr="0" compatLnSpc="1">
            <a:prstTxWarp prst="textNoShape">
              <a:avLst/>
            </a:prstTxWarp>
          </a:bodyPr>
          <a:lstStyle>
            <a:lvl1pPr algn="r" defTabSz="96202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98790320-7F29-4C51-A7A7-6767A9084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29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F40BFAF-2601-4D9E-B330-0E536BB3D5C4}" type="slidenum">
              <a:rPr lang="en-US" sz="1300" smtClean="0">
                <a:latin typeface="Times New Roman" pitchFamily="18" charset="0"/>
              </a:rPr>
              <a:pPr eaLnBrk="1" hangingPunct="1"/>
              <a:t>1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753820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B1225C7-B042-4D50-ACEF-3B0BCF5DFBF5}" type="slidenum">
              <a:rPr lang="en-US" sz="1300" smtClean="0">
                <a:latin typeface="Times New Roman" pitchFamily="18" charset="0"/>
              </a:rPr>
              <a:pPr eaLnBrk="1" hangingPunct="1"/>
              <a:t>13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18384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EB0AF43-DEF7-4F6A-9022-17816FF2FDBF}" type="slidenum">
              <a:rPr lang="en-US" sz="1300" smtClean="0">
                <a:latin typeface="Times New Roman" pitchFamily="18" charset="0"/>
              </a:rPr>
              <a:pPr eaLnBrk="1" hangingPunct="1"/>
              <a:t>15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34585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1F80CBC-F801-4EE4-B8ED-ED0191426673}" type="slidenum">
              <a:rPr lang="en-US" sz="1300" smtClean="0">
                <a:latin typeface="Times New Roman" pitchFamily="18" charset="0"/>
              </a:rPr>
              <a:pPr eaLnBrk="1" hangingPunct="1"/>
              <a:t>16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251289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B75FF72-2967-4767-8872-638F1ED43DE3}" type="slidenum">
              <a:rPr lang="en-US" sz="1300" smtClean="0">
                <a:latin typeface="Times New Roman" pitchFamily="18" charset="0"/>
              </a:rPr>
              <a:pPr eaLnBrk="1" hangingPunct="1"/>
              <a:t>17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194791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C911F82-AD9E-4A16-A93B-94CAF4BFD9E7}" type="slidenum">
              <a:rPr lang="en-US" sz="1300" smtClean="0">
                <a:latin typeface="Times New Roman" pitchFamily="18" charset="0"/>
              </a:rPr>
              <a:pPr eaLnBrk="1" hangingPunct="1"/>
              <a:t>18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28584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89F156C-EC0D-4DCA-97EA-BB902DB3E211}" type="slidenum">
              <a:rPr lang="en-US" sz="1300" smtClean="0">
                <a:latin typeface="Times New Roman" pitchFamily="18" charset="0"/>
              </a:rPr>
              <a:pPr eaLnBrk="1" hangingPunct="1"/>
              <a:t>19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92177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3E8B77-273B-4406-951D-03864EF65593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358588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45F42F-77EF-4DD9-B17C-E3E26EAC560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36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752EE0-8D8C-4180-8DCE-1F31C3B3273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>
              <a:cs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559658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1645A0-CB38-414D-9CB8-0B115451E7B5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>
              <a:cs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83032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6A9A01F-A025-4195-9BB7-F45C23A0B1D2}" type="slidenum">
              <a:rPr lang="en-US" sz="1300" smtClean="0">
                <a:latin typeface="Times New Roman" pitchFamily="18" charset="0"/>
              </a:rPr>
              <a:pPr eaLnBrk="1" hangingPunct="1"/>
              <a:t>3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499570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A37094-8BFF-4826-8AA2-CEA5076A824F}" type="slidenum">
              <a:rPr lang="it-IT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it-IT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58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1AD5448-C4A2-4A06-AC3B-D73B1A3E13FC}" type="slidenum">
              <a:rPr lang="it-IT" sz="1300" smtClean="0">
                <a:latin typeface="Times New Roman" pitchFamily="18" charset="0"/>
              </a:rPr>
              <a:pPr eaLnBrk="1" hangingPunct="1"/>
              <a:t>25</a:t>
            </a:fld>
            <a:endParaRPr lang="it-IT" sz="13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06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1AD5448-C4A2-4A06-AC3B-D73B1A3E13FC}" type="slidenum">
              <a:rPr lang="it-IT" sz="1300" smtClean="0">
                <a:latin typeface="Times New Roman" pitchFamily="18" charset="0"/>
              </a:rPr>
              <a:pPr eaLnBrk="1" hangingPunct="1"/>
              <a:t>26</a:t>
            </a:fld>
            <a:endParaRPr lang="it-IT" sz="13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96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496AE9-B303-4303-B147-A346C9E035A2}" type="slidenum">
              <a:rPr lang="en-US" sz="1300" smtClean="0">
                <a:latin typeface="Times New Roman" pitchFamily="18" charset="0"/>
              </a:rPr>
              <a:pPr eaLnBrk="1" hangingPunct="1"/>
              <a:t>27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89263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8EDD5-3969-4DF8-A5C0-EB7B61DA0B60}" type="slidenum">
              <a:rPr lang="en-US" sz="1300" smtClean="0">
                <a:latin typeface="Times New Roman" pitchFamily="18" charset="0"/>
              </a:rPr>
              <a:pPr eaLnBrk="1" hangingPunct="1"/>
              <a:t>28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53162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49D924B-FB77-466D-992B-488DA32699A5}" type="slidenum">
              <a:rPr lang="en-US" sz="1300" smtClean="0">
                <a:latin typeface="Times New Roman" pitchFamily="18" charset="0"/>
              </a:rPr>
              <a:pPr eaLnBrk="1" hangingPunct="1"/>
              <a:t>29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732082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4032DD5-D541-48FB-8011-90924E021AA7}" type="slidenum">
              <a:rPr lang="en-US" sz="1300" smtClean="0">
                <a:latin typeface="Times New Roman" pitchFamily="18" charset="0"/>
              </a:rPr>
              <a:pPr eaLnBrk="1" hangingPunct="1"/>
              <a:t>30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738268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7F37060-BB0F-4463-BD81-A74D639C000B}" type="slidenum">
              <a:rPr lang="en-US" smtClean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32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058967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E414AFB-FA5F-4DE8-89C6-BB7963C2A3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060429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6F21D31-5E5C-4D9C-9B40-9CC273731CE2}" type="slidenum">
              <a:rPr lang="en-US" sz="1300" smtClean="0">
                <a:latin typeface="Times New Roman" pitchFamily="18" charset="0"/>
              </a:rPr>
              <a:pPr eaLnBrk="1" hangingPunct="1"/>
              <a:t>36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30298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292FF11-3BC5-46F7-BBE1-AB3AD67B79EB}" type="slidenum">
              <a:rPr lang="en-US" sz="1300" smtClean="0">
                <a:latin typeface="Times New Roman" pitchFamily="18" charset="0"/>
              </a:rPr>
              <a:pPr eaLnBrk="1" hangingPunct="1"/>
              <a:t>5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93989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6278" indent="-27549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01966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42753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83539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24326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65112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05899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46685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0A12C4-80C3-43EF-9CF9-15288E2F716F}" type="slidenum">
              <a:rPr lang="it-IT" sz="11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it-IT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44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6278" indent="-27549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01966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42753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83539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24326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65112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05899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46685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EF4A894-BA65-40E7-9E62-D856CE6E8DC6}" type="slidenum">
              <a:rPr lang="it-IT" sz="11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it-IT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11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6278" indent="-27549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01966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42753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83539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24326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65112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05899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46685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AEA6F8A-4846-4686-A591-894BFE925D37}" type="slidenum">
              <a:rPr lang="it-IT" sz="11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it-IT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405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6278" indent="-27549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01966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42753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83539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24326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65112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05899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46685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AEA6F8A-4846-4686-A591-894BFE925D37}" type="slidenum">
              <a:rPr lang="it-IT" sz="11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it-IT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66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6278" indent="-27549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01966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42753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83539" indent="-2203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24326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65112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05899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46685" indent="-220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46E4CEF-E7D6-44FC-8DBA-88EDC21406B1}" type="slidenum">
              <a:rPr lang="it-IT" sz="11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it-IT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91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4EC949F-B249-40FD-8E3E-91DCE703F980}" type="slidenum">
              <a:rPr lang="en-US" sz="1300" smtClean="0">
                <a:latin typeface="Times New Roman" pitchFamily="18" charset="0"/>
              </a:rPr>
              <a:pPr eaLnBrk="1" hangingPunct="1"/>
              <a:t>72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019401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9187CD5-2712-4264-BC93-5C73DCC26ED4}" type="slidenum">
              <a:rPr lang="en-US" sz="1300" smtClean="0">
                <a:latin typeface="Times New Roman" pitchFamily="18" charset="0"/>
              </a:rPr>
              <a:pPr eaLnBrk="1" hangingPunct="1"/>
              <a:t>74</a:t>
            </a:fld>
            <a:endParaRPr lang="en-US" sz="13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44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AD3574-148F-40BB-9793-6582652D22EE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5714125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949902C-5C0C-4649-BF11-865E6A7D7E28}" type="slidenum">
              <a:rPr lang="en-US" sz="1300" smtClean="0">
                <a:latin typeface="Times New Roman" pitchFamily="18" charset="0"/>
              </a:rPr>
              <a:pPr eaLnBrk="1" hangingPunct="1"/>
              <a:t>80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3400"/>
            <a:ext cx="3548063" cy="2660650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0763" y="3371850"/>
            <a:ext cx="8193087" cy="319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554061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6F21D31-5E5C-4D9C-9B40-9CC273731CE2}" type="slidenum">
              <a:rPr lang="en-US" sz="1300" smtClean="0">
                <a:latin typeface="Times New Roman" pitchFamily="18" charset="0"/>
              </a:rPr>
              <a:pPr eaLnBrk="1" hangingPunct="1"/>
              <a:t>81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814307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292FF11-3BC5-46F7-BBE1-AB3AD67B79EB}" type="slidenum">
              <a:rPr lang="en-US" sz="1300" smtClean="0">
                <a:latin typeface="Times New Roman" pitchFamily="18" charset="0"/>
              </a:rPr>
              <a:pPr eaLnBrk="1" hangingPunct="1"/>
              <a:t>6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739245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8C11163-5DE3-409C-88CE-DF8F4DC73C97}" type="slidenum">
              <a:rPr lang="en-US" sz="1300" smtClean="0">
                <a:latin typeface="Times New Roman" pitchFamily="18" charset="0"/>
              </a:rPr>
              <a:pPr eaLnBrk="1" hangingPunct="1"/>
              <a:t>82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14619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820B31-A075-4721-9033-28F3718BB1F0}" type="slidenum">
              <a:rPr lang="en-US" sz="1300" smtClean="0">
                <a:latin typeface="Times New Roman" pitchFamily="18" charset="0"/>
              </a:rPr>
              <a:pPr eaLnBrk="1" hangingPunct="1"/>
              <a:t>83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48368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7837CD6-E759-48CE-B754-0E1CB69D829E}" type="slidenum">
              <a:rPr lang="en-US" sz="1300" smtClean="0">
                <a:latin typeface="Times New Roman" pitchFamily="18" charset="0"/>
              </a:rPr>
              <a:pPr eaLnBrk="1" hangingPunct="1"/>
              <a:t>84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5237669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935DD1F-CDE6-446B-9CDB-FA403D55F5E4}" type="slidenum">
              <a:rPr lang="en-US" sz="1300" smtClean="0">
                <a:latin typeface="Times New Roman" pitchFamily="18" charset="0"/>
              </a:rPr>
              <a:pPr eaLnBrk="1" hangingPunct="1"/>
              <a:t>85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2013910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C34DEF-87D9-4E0F-A609-81E24704DC6A}" type="slidenum">
              <a:rPr lang="en-US" sz="1300" smtClean="0">
                <a:latin typeface="Times New Roman" pitchFamily="18" charset="0"/>
              </a:rPr>
              <a:pPr eaLnBrk="1" hangingPunct="1"/>
              <a:t>86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7433977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C49549B-938D-4D17-AD1F-4AFD2D8E6108}" type="slidenum">
              <a:rPr lang="en-US" sz="1300" smtClean="0">
                <a:latin typeface="Times New Roman" pitchFamily="18" charset="0"/>
              </a:rPr>
              <a:pPr eaLnBrk="1" hangingPunct="1"/>
              <a:t>87</a:t>
            </a:fld>
            <a:endParaRPr lang="en-US" sz="13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787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5292713-5F07-4293-8D77-0071B0B39768}" type="slidenum">
              <a:rPr lang="en-US" sz="1300" smtClean="0">
                <a:latin typeface="Times New Roman" pitchFamily="18" charset="0"/>
              </a:rPr>
              <a:pPr eaLnBrk="1" hangingPunct="1"/>
              <a:t>88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4224981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08D41-D0CF-4A91-95E5-726F2015390E}" type="slidenum">
              <a:rPr lang="en-US" sz="1300" smtClean="0">
                <a:latin typeface="Times New Roman" pitchFamily="18" charset="0"/>
              </a:rPr>
              <a:pPr eaLnBrk="1" hangingPunct="1"/>
              <a:t>89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4239551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A10115E-F8B4-45DA-B6A6-E604F0066E7C}" type="slidenum">
              <a:rPr lang="en-US" sz="1300" smtClean="0">
                <a:latin typeface="Times New Roman" pitchFamily="18" charset="0"/>
              </a:rPr>
              <a:pPr eaLnBrk="1" hangingPunct="1"/>
              <a:t>90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84153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292FF11-3BC5-46F7-BBE1-AB3AD67B79EB}" type="slidenum">
              <a:rPr lang="en-US" sz="1300" smtClean="0">
                <a:latin typeface="Times New Roman" pitchFamily="18" charset="0"/>
              </a:rPr>
              <a:pPr eaLnBrk="1" hangingPunct="1"/>
              <a:t>7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865112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F067163-8FFB-4367-869E-C2E24316EBA1}" type="slidenum">
              <a:rPr lang="en-US" sz="1300" smtClean="0">
                <a:latin typeface="Times New Roman" pitchFamily="18" charset="0"/>
              </a:rPr>
              <a:pPr eaLnBrk="1" hangingPunct="1"/>
              <a:t>8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03781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F067163-8FFB-4367-869E-C2E24316EBA1}" type="slidenum">
              <a:rPr lang="en-US" sz="1300" smtClean="0">
                <a:latin typeface="Times New Roman" pitchFamily="18" charset="0"/>
              </a:rPr>
              <a:pPr eaLnBrk="1" hangingPunct="1"/>
              <a:t>9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9941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4C5B758-0141-4BA0-9856-E71FC1A12C59}" type="slidenum">
              <a:rPr lang="en-US" sz="1300" smtClean="0">
                <a:latin typeface="Times New Roman" pitchFamily="18" charset="0"/>
              </a:rPr>
              <a:pPr eaLnBrk="1" hangingPunct="1"/>
              <a:t>10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29122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20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4C5B758-0141-4BA0-9856-E71FC1A12C59}" type="slidenum">
              <a:rPr lang="en-US" sz="1300" smtClean="0">
                <a:latin typeface="Times New Roman" pitchFamily="18" charset="0"/>
              </a:rPr>
              <a:pPr eaLnBrk="1" hangingPunct="1"/>
              <a:t>11</a:t>
            </a:fld>
            <a:endParaRPr lang="en-US" sz="1300" smtClean="0"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2452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148AF-69EE-4C93-85D5-41477BEDFD61}" type="datetime1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42C4-DA91-4EE0-B71E-20CF59E78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9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CFE64-DB43-4A91-BCA4-0FE192461D26}" type="datetime1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F67A-FE24-4CFB-A434-D831F4362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979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A609-6B71-4C8F-B495-12459EC0E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880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54D2-0F50-45B7-9AEE-D7011C44F2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74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A13B-ADD3-4E0B-BCDF-74B56E1191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87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4C5-CA80-490C-BDC9-9F7BD6CE16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563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7AD-6E30-41E1-997E-23B124C54E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671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B117-F3DF-4AC3-BDF1-6CCB5F5BBC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653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FE13-1370-4250-BE99-93941EBCF6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698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CE45-2FCD-409C-818C-09B964A9B6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865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678-2427-4544-A4B6-264E7B07D7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885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1C0E5-571E-457A-80C9-0DD8737DD5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5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8C417-20D7-4246-B342-C9A1DB709C33}" type="datetime1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D5A0A-AC5C-4776-AA25-980BD6C56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301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2657-0114-4759-A2BB-2F27CD2BD9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958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56AC-BB71-40B1-939E-5B36BC4653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721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E2A0-923A-4711-B051-7DF3C5B6AC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988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8A20-4436-4417-8237-6595839907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909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DD21B-9CFC-4618-8EBB-ECD80E5A30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R. Bruno, COMSTECH, Islamabad 19-21 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CDE4-4C50-45AE-A01F-5E6D12FBD8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7114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0AE5E-0083-4AD8-9AAE-356AC96CD9BE}" type="datetime1">
              <a:rPr lang="en-US" smtClean="0"/>
              <a:t>9/10/2015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7CEB7-76D2-4CC8-BFC9-F72F0951E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40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89101-E5BC-449C-B601-C788EA7E1870}" type="datetime1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AB90D-E0ED-4299-8DBB-4F0615DE9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72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37744-6638-44C5-B3B8-1753DB1D584A}" type="datetime1">
              <a:rPr lang="en-US" smtClean="0"/>
              <a:t>9/10/2015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3A92D-F717-4D9F-8577-C840578A6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44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D8553-9EF6-4AB3-91CE-A5A46629ED7B}" type="datetime1">
              <a:rPr lang="en-US" smtClean="0"/>
              <a:t>9/10/2015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CDE4-4C50-45AE-A01F-5E6D12FBD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6529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4C5-CA80-490C-BDC9-9F7BD6CE16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0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7AD-6E30-41E1-997E-23B124C54E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89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B117-F3DF-4AC3-BDF1-6CCB5F5BBC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03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FE13-1370-4250-BE99-93941EBCF6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61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8275A-2297-446C-93C7-1AA40F842D69}" type="datetime1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61581-4B3E-4D5D-9466-CFA15EE48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77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CE45-2FCD-409C-818C-09B964A9B6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67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678-2427-4544-A4B6-264E7B07D7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34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1C0E5-571E-457A-80C9-0DD8737DD5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24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2657-0114-4759-A2BB-2F27CD2BD9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14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56AC-BB71-40B1-939E-5B36BC4653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37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E2A0-923A-4711-B051-7DF3C5B6AC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45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8A20-4436-4417-8237-6595839907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68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DD21B-9CFC-4618-8EBB-ECD80E5A30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R. Bruno, COMSTECH, Islamabad 19-21 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CDE4-4C50-45AE-A01F-5E6D12FBD8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33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4C5-CA80-490C-BDC9-9F7BD6CE16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02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7AD-6E30-41E1-997E-23B124C54E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4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118AD-D4BB-4ED2-B0C2-C90BBC75ADC7}" type="datetime1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F178E-5683-4180-AE5E-88E99D6AC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48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B117-F3DF-4AC3-BDF1-6CCB5F5BBC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07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FE13-1370-4250-BE99-93941EBCF6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19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CE45-2FCD-409C-818C-09B964A9B6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66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678-2427-4544-A4B6-264E7B07D7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22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1C0E5-571E-457A-80C9-0DD8737DD5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04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2657-0114-4759-A2BB-2F27CD2BD9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59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56AC-BB71-40B1-939E-5B36BC4653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18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E2A0-923A-4711-B051-7DF3C5B6AC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71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8A20-4436-4417-8237-6595839907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38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DD21B-9CFC-4618-8EBB-ECD80E5A30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R. Bruno, COMSTECH, Islamabad 19-21 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CDE4-4C50-45AE-A01F-5E6D12FBD8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4824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33773-5E31-4200-A2AF-00EA8E7FBE1B}" type="datetime1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1816B-0BA7-47AE-B6FF-A16F138F3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5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3079E-9087-4409-BE46-F869FEBB2DD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42C4-DA91-4EE0-B71E-20CF59E78E1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90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EA568-6BEF-4641-8B8D-5174FAB4BC30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61581-4B3E-4D5D-9466-CFA15EE4838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897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C70AF-54B2-46E0-B6D2-ADF50DCCE92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F178E-5683-4180-AE5E-88E99D6AC2D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84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DC5B0-D6EB-4020-94B4-FF0C68F29EC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1816B-0BA7-47AE-B6FF-A16F138F3DA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08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72E98-A689-4E2D-9048-A0D64DA78CB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E7B9A-7156-40A8-8671-F3C712D9824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56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44C1-FF53-4C7A-9D5B-561A3894455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C471E-1EB0-4308-B446-597239C6E6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497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2F1EC-2F0E-458C-953E-36082AEF7BDB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B70F2-6F44-47E8-8D8B-FCF93C9F458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62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5B9D4-B75B-4177-A70D-84330D28535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C96FF-6093-45A3-863F-A25DF3531BE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76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630FC-63CA-4CB3-9D73-68AFD4CB7F9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C2C4A-9DDB-4A26-AB38-03ACB2A00CE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54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2146E-892A-47C1-B013-10794C6990B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F67A-FE24-4CFB-A434-D831F4362D5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2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F0BD3-BFDD-4D43-B325-DB6CD176CBF0}" type="datetime1">
              <a:rPr lang="en-US" smtClean="0"/>
              <a:t>9/10/2015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E7B9A-7156-40A8-8671-F3C712D98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660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68746-E29B-4097-9265-FAE571A1DB55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D5A0A-AC5C-4776-AA25-980BD6C5679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22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8624F-4DDA-4CD0-AF06-15301C3672EB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7CEB7-76D2-4CC8-BFC9-F72F0951E74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962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27A9D-FE44-47D4-9321-89637DC71A0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AB90D-E0ED-4299-8DBB-4F0615DE988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781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5BCE9-54F4-4D92-B4DB-20A8631D698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3A92D-F717-4D9F-8577-C840578A6C9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06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15AA4-1D3F-4D4C-BF0F-B602FDD3A69C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CDE4-4C50-45AE-A01F-5E6D12FBD83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6641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3079E-9087-4409-BE46-F869FEBB2DD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42C4-DA91-4EE0-B71E-20CF59E78E1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41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EA568-6BEF-4641-8B8D-5174FAB4BC30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61581-4B3E-4D5D-9466-CFA15EE4838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161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C70AF-54B2-46E0-B6D2-ADF50DCCE92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F178E-5683-4180-AE5E-88E99D6AC2D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89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DC5B0-D6EB-4020-94B4-FF0C68F29EC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1816B-0BA7-47AE-B6FF-A16F138F3DA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42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72E98-A689-4E2D-9048-A0D64DA78CB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E7B9A-7156-40A8-8671-F3C712D9824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1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DC5F7-DD51-47C8-AE06-3F241CA72334}" type="datetime1">
              <a:rPr lang="en-US" smtClean="0"/>
              <a:t>9/10/2015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C471E-1EB0-4308-B446-597239C6E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229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44C1-FF53-4C7A-9D5B-561A3894455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C471E-1EB0-4308-B446-597239C6E6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87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2F1EC-2F0E-458C-953E-36082AEF7BDB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B70F2-6F44-47E8-8D8B-FCF93C9F458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0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5B9D4-B75B-4177-A70D-84330D28535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C96FF-6093-45A3-863F-A25DF3531BE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742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630FC-63CA-4CB3-9D73-68AFD4CB7F9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C2C4A-9DDB-4A26-AB38-03ACB2A00CE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27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2146E-892A-47C1-B013-10794C6990B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F67A-FE24-4CFB-A434-D831F4362D5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2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68746-E29B-4097-9265-FAE571A1DB55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D5A0A-AC5C-4776-AA25-980BD6C5679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48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8624F-4DDA-4CD0-AF06-15301C3672EB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7CEB7-76D2-4CC8-BFC9-F72F0951E74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066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27A9D-FE44-47D4-9321-89637DC71A0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AB90D-E0ED-4299-8DBB-4F0615DE988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15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5BCE9-54F4-4D92-B4DB-20A8631D698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3A92D-F717-4D9F-8577-C840578A6C9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33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15AA4-1D3F-4D4C-BF0F-B602FDD3A69C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CDE4-4C50-45AE-A01F-5E6D12FBD83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913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DAAB7-2BE7-4E0C-B475-312858205412}" type="datetime1">
              <a:rPr lang="en-US" smtClean="0"/>
              <a:t>9/10/2015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B70F2-6F44-47E8-8D8B-FCF93C9F4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196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5733-634F-47B0-98BA-705C4A5F1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909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4F74-49A3-4633-9A97-EFC29645A3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1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D351-DDEB-4D8B-B3AD-A66FD1A02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619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2F80-52C4-4531-AAAB-1BA3D2412B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995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7D99E-F140-4BD2-926B-3C65A9F78C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35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FF96-6E33-4C73-AA22-166CF50BEF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130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0C4-8A70-415D-86A5-1C3E8CB4BB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270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8F2-95D6-4B39-8A76-02E579824C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569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A609-6B71-4C8F-B495-12459EC0E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088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54D2-0F50-45B7-9AEE-D7011C44F2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3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44BF4-1E04-4AFE-A7CB-4112BF19450A}" type="datetime1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C96FF-6093-45A3-863F-A25DF3531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396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A13B-ADD3-4E0B-BCDF-74B56E1191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389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5733-634F-47B0-98BA-705C4A5F1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28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4F74-49A3-4633-9A97-EFC29645A3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255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D351-DDEB-4D8B-B3AD-A66FD1A02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388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2F80-52C4-4531-AAAB-1BA3D2412B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599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7D99E-F140-4BD2-926B-3C65A9F78C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405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FF96-6E33-4C73-AA22-166CF50BEF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97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0C4-8A70-415D-86A5-1C3E8CB4BB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231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8F2-95D6-4B39-8A76-02E579824C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151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A609-6B71-4C8F-B495-12459EC0E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3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45B7F-5FD7-4764-9822-3B74DB475297}" type="datetime1">
              <a:rPr lang="en-US" smtClean="0"/>
              <a:t>9/10/2015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C2C4A-9DDB-4A26-AB38-03ACB2A00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458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54D2-0F50-45B7-9AEE-D7011C44F2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270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A13B-ADD3-4E0B-BCDF-74B56E1191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272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5733-634F-47B0-98BA-705C4A5F1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44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4F74-49A3-4633-9A97-EFC29645A3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144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D351-DDEB-4D8B-B3AD-A66FD1A02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686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2F80-52C4-4531-AAAB-1BA3D2412B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91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7D99E-F140-4BD2-926B-3C65A9F78C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435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FF96-6E33-4C73-AA22-166CF50BEF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99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0C4-8A70-415D-86A5-1C3E8CB4BB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573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8F2-95D6-4B39-8A76-02E579824C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8B2D8A-2F9C-46E8-BE3F-D5FED2A1AFDB}" type="datetime1">
              <a:rPr lang="en-US" smtClean="0"/>
              <a:t>9/10/2015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A5D579-EE42-49B2-88EF-3BF42A5D9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C47E6A-5495-41F7-BB54-4B0892DBD2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5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C47E6A-5495-41F7-BB54-4B0892DBD2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25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76E061-43FE-49B9-8CDF-3381FD9AEF6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A5D579-EE42-49B2-88EF-3BF42A5D982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63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76E061-43FE-49B9-8CDF-3381FD9AEF6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9/10/2015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>
                <a:solidFill>
                  <a:srgbClr val="04617B">
                    <a:shade val="90000"/>
                  </a:srgbClr>
                </a:solidFill>
              </a:rPr>
              <a:t>R. Bruno, COMSTECH, Islamabad 19-21 Nov. 2012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A5D579-EE42-49B2-88EF-3BF42A5D982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56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  <p:sldLayoutId id="2147484034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09AD78-23FA-46BC-8F56-C5830A4E4A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21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09AD78-23FA-46BC-8F56-C5830A4E4A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86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09AD78-23FA-46BC-8F56-C5830A4E4A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74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C47E6A-5495-41F7-BB54-4B0892DBD2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1st Solar Orbiter Summer School               22-25 September 2014, L’Aquila, Italy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6946A7-26E1-45DA-BEAD-EF6203984D0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29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35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6.wmf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3.jpeg"/><Relationship Id="rId9" Type="http://schemas.openxmlformats.org/officeDocument/2006/relationships/oleObject" Target="../embeddings/oleObject2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5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6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64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6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6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70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7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75.wmf"/><Relationship Id="rId4" Type="http://schemas.openxmlformats.org/officeDocument/2006/relationships/image" Target="../media/image73.wmf"/><Relationship Id="rId9" Type="http://schemas.openxmlformats.org/officeDocument/2006/relationships/oleObject" Target="../embeddings/oleObject51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78.jpeg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83.jpeg"/><Relationship Id="rId10" Type="http://schemas.openxmlformats.org/officeDocument/2006/relationships/image" Target="../media/image81.wmf"/><Relationship Id="rId4" Type="http://schemas.openxmlformats.org/officeDocument/2006/relationships/image" Target="../media/image82.jpeg"/><Relationship Id="rId9" Type="http://schemas.openxmlformats.org/officeDocument/2006/relationships/oleObject" Target="../embeddings/oleObject5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93.JP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94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97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9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0.png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microsoft.com/office/2007/relationships/hdphoto" Target="../media/hdphoto2.wdp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microsoft.com/office/2007/relationships/hdphoto" Target="../media/hdphoto3.wdp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11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1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68.bin"/><Relationship Id="rId4" Type="http://schemas.openxmlformats.org/officeDocument/2006/relationships/image" Target="../media/image113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1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9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128.wmf"/><Relationship Id="rId4" Type="http://schemas.openxmlformats.org/officeDocument/2006/relationships/image" Target="../media/image125.wmf"/><Relationship Id="rId9" Type="http://schemas.openxmlformats.org/officeDocument/2006/relationships/oleObject" Target="../embeddings/oleObject73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93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28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75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37.w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13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37.wmf"/><Relationship Id="rId4" Type="http://schemas.openxmlformats.org/officeDocument/2006/relationships/oleObject" Target="../embeddings/oleObject77.bin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3" Type="http://schemas.openxmlformats.org/officeDocument/2006/relationships/oleObject" Target="../embeddings/oleObject78.bin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41.wmf"/><Relationship Id="rId5" Type="http://schemas.openxmlformats.org/officeDocument/2006/relationships/oleObject" Target="../embeddings/oleObject79.bin"/><Relationship Id="rId10" Type="http://schemas.openxmlformats.org/officeDocument/2006/relationships/image" Target="../media/image143.wmf"/><Relationship Id="rId4" Type="http://schemas.openxmlformats.org/officeDocument/2006/relationships/image" Target="../media/image140.wmf"/><Relationship Id="rId9" Type="http://schemas.openxmlformats.org/officeDocument/2006/relationships/oleObject" Target="../embeddings/oleObject81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37.wmf"/><Relationship Id="rId4" Type="http://schemas.openxmlformats.org/officeDocument/2006/relationships/oleObject" Target="../embeddings/oleObject82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2.w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08.png"/><Relationship Id="rId4" Type="http://schemas.openxmlformats.org/officeDocument/2006/relationships/image" Target="../media/image10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1014"/>
            <a:ext cx="9144000" cy="2396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0C272-C317-479B-BF34-481C518072C8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957883" y="878801"/>
            <a:ext cx="687678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/>
              <a:t>Solar </a:t>
            </a:r>
            <a:r>
              <a:rPr lang="it-IT" sz="1400" b="1" dirty="0" err="1"/>
              <a:t>system</a:t>
            </a:r>
            <a:r>
              <a:rPr lang="it-IT" sz="1400" b="1" dirty="0"/>
              <a:t> plasma </a:t>
            </a:r>
            <a:r>
              <a:rPr lang="it-IT" sz="1400" b="1" dirty="0" err="1"/>
              <a:t>turbulence</a:t>
            </a:r>
            <a:r>
              <a:rPr lang="it-IT" sz="1400" b="1" dirty="0"/>
              <a:t>, </a:t>
            </a:r>
            <a:r>
              <a:rPr lang="it-IT" sz="1400" b="1" dirty="0" err="1"/>
              <a:t>intermittency</a:t>
            </a:r>
            <a:r>
              <a:rPr lang="it-IT" sz="1400" b="1" dirty="0"/>
              <a:t> and </a:t>
            </a:r>
            <a:r>
              <a:rPr lang="it-IT" sz="1400" b="1" dirty="0" err="1" smtClean="0"/>
              <a:t>multifractals</a:t>
            </a:r>
            <a:endParaRPr lang="it-IT" sz="1400" b="1" dirty="0" smtClean="0"/>
          </a:p>
          <a:p>
            <a:pPr algn="ctr"/>
            <a:r>
              <a:rPr lang="it-IT" sz="1400" dirty="0" smtClean="0"/>
              <a:t>International </a:t>
            </a:r>
            <a:r>
              <a:rPr lang="it-IT" sz="1400" dirty="0"/>
              <a:t>Workshop and </a:t>
            </a:r>
            <a:r>
              <a:rPr lang="it-IT" sz="1400" dirty="0" smtClean="0"/>
              <a:t>School</a:t>
            </a:r>
          </a:p>
          <a:p>
            <a:pPr algn="ctr"/>
            <a:r>
              <a:rPr lang="it-IT" sz="1400" dirty="0" smtClean="0"/>
              <a:t>06-13 </a:t>
            </a:r>
            <a:r>
              <a:rPr lang="it-IT" sz="1400" dirty="0" err="1"/>
              <a:t>September</a:t>
            </a:r>
            <a:r>
              <a:rPr lang="it-IT" sz="1400" dirty="0"/>
              <a:t> </a:t>
            </a:r>
            <a:r>
              <a:rPr lang="it-IT" sz="1400" dirty="0" smtClean="0"/>
              <a:t>2015</a:t>
            </a:r>
          </a:p>
          <a:p>
            <a:pPr algn="ctr"/>
            <a:r>
              <a:rPr lang="it-IT" sz="1400" dirty="0" smtClean="0"/>
              <a:t>Mamaia</a:t>
            </a:r>
            <a:r>
              <a:rPr lang="it-IT" sz="1400" dirty="0"/>
              <a:t>, ROMANIA</a:t>
            </a:r>
            <a:endParaRPr lang="it-IT" sz="1400" dirty="0">
              <a:effectLst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87059" y="2066695"/>
            <a:ext cx="7818437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3600" dirty="0" err="1" smtClean="0"/>
              <a:t>Observing</a:t>
            </a:r>
            <a:r>
              <a:rPr lang="it-IT" sz="3600" dirty="0" smtClean="0"/>
              <a:t> MHD </a:t>
            </a:r>
            <a:r>
              <a:rPr lang="it-IT" sz="3600" dirty="0" err="1" smtClean="0"/>
              <a:t>turbulence</a:t>
            </a:r>
            <a:r>
              <a:rPr lang="it-IT" sz="3600" dirty="0" smtClean="0"/>
              <a:t> </a:t>
            </a:r>
            <a:r>
              <a:rPr lang="it-IT" sz="3600" dirty="0" err="1" smtClean="0"/>
              <a:t>phenomenology</a:t>
            </a:r>
            <a:r>
              <a:rPr lang="it-IT" sz="3600" dirty="0" smtClean="0"/>
              <a:t> in 3D </a:t>
            </a:r>
            <a:r>
              <a:rPr lang="it-IT" sz="3600" dirty="0" err="1" smtClean="0"/>
              <a:t>heliosphere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Roberto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Bruno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INAF-IAPS,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Roma, Italy</a:t>
            </a:r>
          </a:p>
          <a:p>
            <a:pPr algn="ctr" eaLnBrk="0" hangingPunct="0"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roberto.bruno@iaps.inaf.it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7413" name="Picture 10" descr="logo IAP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44450"/>
            <a:ext cx="141605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ASI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136525"/>
            <a:ext cx="10763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6721" y="237897"/>
            <a:ext cx="197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STORM FP7</a:t>
            </a:r>
            <a:endParaRPr lang="it-IT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3319" y="6320033"/>
            <a:ext cx="424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</a:rPr>
              <a:t>Roman-</a:t>
            </a:r>
            <a:r>
              <a:rPr lang="it-IT" sz="1800" dirty="0" err="1" smtClean="0">
                <a:solidFill>
                  <a:schemeClr val="bg1"/>
                </a:solidFill>
              </a:rPr>
              <a:t>Greek</a:t>
            </a: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</a:rPr>
              <a:t>ruins</a:t>
            </a: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</a:rPr>
              <a:t>at</a:t>
            </a: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</a:rPr>
              <a:t>Tomis</a:t>
            </a:r>
            <a:r>
              <a:rPr lang="it-IT" sz="1800" dirty="0" smtClean="0">
                <a:solidFill>
                  <a:schemeClr val="bg1"/>
                </a:solidFill>
              </a:rPr>
              <a:t>-Constanta</a:t>
            </a:r>
            <a:endParaRPr lang="it-IT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D37586-825F-4453-A88A-495BDE99258B}" type="slidenum">
              <a:rPr lang="en-US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866775" y="4972050"/>
            <a:ext cx="4830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The study of the chaotic behavior of a fluid flow in space and time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1671638" y="377825"/>
            <a:ext cx="31765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/>
              <a:t>TURBULENCE</a:t>
            </a:r>
          </a:p>
        </p:txBody>
      </p:sp>
      <p:sp>
        <p:nvSpPr>
          <p:cNvPr id="19463" name="Rectangle 12" descr="turbflux"/>
          <p:cNvSpPr>
            <a:spLocks noChangeArrowheads="1"/>
          </p:cNvSpPr>
          <p:nvPr/>
        </p:nvSpPr>
        <p:spPr bwMode="auto">
          <a:xfrm>
            <a:off x="942975" y="1204913"/>
            <a:ext cx="4803775" cy="349726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D37586-825F-4453-A88A-495BDE99258B}" type="slidenum">
              <a:rPr lang="en-US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866775" y="4972050"/>
            <a:ext cx="4830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The study of the chaotic behavior of a fluid flow in space and time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1671638" y="377825"/>
            <a:ext cx="31765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/>
              <a:t>TURBULENCE</a:t>
            </a:r>
          </a:p>
        </p:txBody>
      </p:sp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6285255" y="4038412"/>
            <a:ext cx="2731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/>
              <a:t>The legacy of </a:t>
            </a:r>
          </a:p>
          <a:p>
            <a:pPr eaLnBrk="1" hangingPunct="1"/>
            <a:r>
              <a:rPr lang="it-IT" sz="1800" dirty="0"/>
              <a:t>Kolmogorov, Andrei Nikolaevich (1903-1987</a:t>
            </a:r>
            <a:r>
              <a:rPr lang="it-IT" sz="1800" dirty="0" smtClean="0"/>
              <a:t>)</a:t>
            </a:r>
            <a:endParaRPr lang="en-US" sz="1800" dirty="0"/>
          </a:p>
        </p:txBody>
      </p:sp>
      <p:sp>
        <p:nvSpPr>
          <p:cNvPr id="19463" name="Rectangle 12" descr="turbflux"/>
          <p:cNvSpPr>
            <a:spLocks noChangeArrowheads="1"/>
          </p:cNvSpPr>
          <p:nvPr/>
        </p:nvSpPr>
        <p:spPr bwMode="auto">
          <a:xfrm>
            <a:off x="942975" y="1204913"/>
            <a:ext cx="4803775" cy="349726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44386" name="Picture 2" descr="http://scienceworld.wolfram.com/biography/pics/Kolmogor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1222023"/>
            <a:ext cx="20574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742852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elfsim06s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114800"/>
            <a:ext cx="3446463" cy="2663825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</p:pic>
      <p:pic>
        <p:nvPicPr>
          <p:cNvPr id="16" name="Picture 15" descr="selfsim81se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33600"/>
            <a:ext cx="3648075" cy="2819400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</p:pic>
      <p:pic>
        <p:nvPicPr>
          <p:cNvPr id="13" name="Picture 12" descr="selfsim1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19200"/>
            <a:ext cx="3648075" cy="2819400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E56C1-40B0-40F6-AB91-6CCD888BC251}" type="slidenum">
              <a:rPr lang="en-US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71429" name="AutoShape 5"/>
          <p:cNvSpPr>
            <a:spLocks noChangeArrowheads="1"/>
          </p:cNvSpPr>
          <p:nvPr/>
        </p:nvSpPr>
        <p:spPr bwMode="auto">
          <a:xfrm>
            <a:off x="7315200" y="3352800"/>
            <a:ext cx="228600" cy="266700"/>
          </a:xfrm>
          <a:prstGeom prst="wedgeEllipseCallout">
            <a:avLst>
              <a:gd name="adj1" fmla="val -1308347"/>
              <a:gd name="adj2" fmla="val 650884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>
              <a:latin typeface="Constantia" pitchFamily="18" charset="0"/>
            </a:endParaRPr>
          </a:p>
        </p:txBody>
      </p:sp>
      <p:sp>
        <p:nvSpPr>
          <p:cNvPr id="871431" name="AutoShape 7"/>
          <p:cNvSpPr>
            <a:spLocks noChangeArrowheads="1"/>
          </p:cNvSpPr>
          <p:nvPr/>
        </p:nvSpPr>
        <p:spPr bwMode="auto">
          <a:xfrm>
            <a:off x="1828800" y="2667000"/>
            <a:ext cx="152400" cy="304800"/>
          </a:xfrm>
          <a:prstGeom prst="wedgeEllipseCallout">
            <a:avLst>
              <a:gd name="adj1" fmla="val 1993051"/>
              <a:gd name="adj2" fmla="val 138218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>
              <a:latin typeface="Constantia" pitchFamily="18" charset="0"/>
            </a:endParaRPr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1470025" y="1219200"/>
            <a:ext cx="1233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latin typeface="Constantia" pitchFamily="18" charset="0"/>
              </a:rPr>
              <a:t>Scales of days</a:t>
            </a:r>
          </a:p>
        </p:txBody>
      </p:sp>
      <p:sp>
        <p:nvSpPr>
          <p:cNvPr id="871434" name="Text Box 10"/>
          <p:cNvSpPr txBox="1">
            <a:spLocks noChangeArrowheads="1"/>
          </p:cNvSpPr>
          <p:nvPr/>
        </p:nvSpPr>
        <p:spPr bwMode="auto">
          <a:xfrm>
            <a:off x="5486400" y="2133600"/>
            <a:ext cx="234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latin typeface="Constantia" pitchFamily="18" charset="0"/>
              </a:rPr>
              <a:t>Scales of hours and minutes</a:t>
            </a:r>
          </a:p>
        </p:txBody>
      </p:sp>
      <p:sp>
        <p:nvSpPr>
          <p:cNvPr id="871435" name="Text Box 11"/>
          <p:cNvSpPr txBox="1">
            <a:spLocks noChangeArrowheads="1"/>
          </p:cNvSpPr>
          <p:nvPr/>
        </p:nvSpPr>
        <p:spPr bwMode="auto">
          <a:xfrm>
            <a:off x="2171700" y="4114800"/>
            <a:ext cx="1506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latin typeface="Constantia" pitchFamily="18" charset="0"/>
              </a:rPr>
              <a:t>Scales of seconds</a:t>
            </a:r>
          </a:p>
        </p:txBody>
      </p:sp>
      <p:sp>
        <p:nvSpPr>
          <p:cNvPr id="20491" name="Text Box 4"/>
          <p:cNvSpPr txBox="1">
            <a:spLocks noChangeArrowheads="1"/>
          </p:cNvSpPr>
          <p:nvPr/>
        </p:nvSpPr>
        <p:spPr bwMode="auto">
          <a:xfrm>
            <a:off x="393700" y="147638"/>
            <a:ext cx="8447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The first feature we notice in interplanetary fluctuations is an approximate self-similarity when we look at different scales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6010" y="5446712"/>
            <a:ext cx="3464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sz="1800" dirty="0" smtClean="0"/>
              <a:t>Three panels with the same amount of datapoints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800" dirty="0" smtClean="0"/>
              <a:t>Similar profiles</a:t>
            </a:r>
            <a:endParaRPr lang="it-IT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1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1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7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71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1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429" grpId="0" animBg="1"/>
      <p:bldP spid="871431" grpId="0" animBg="1"/>
      <p:bldP spid="871434" grpId="0"/>
      <p:bldP spid="87143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6F0C6-C0E6-4462-9E26-C138F80FF4E0}" type="slidenum">
              <a:rPr lang="en-US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420688" y="582613"/>
            <a:ext cx="8399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self-similarity implies </a:t>
            </a:r>
            <a:r>
              <a:rPr lang="en-US" i="1" u="sng"/>
              <a:t>power-laws</a:t>
            </a:r>
          </a:p>
        </p:txBody>
      </p:sp>
      <p:graphicFrame>
        <p:nvGraphicFramePr>
          <p:cNvPr id="21508" name="Object 3"/>
          <p:cNvGraphicFramePr>
            <a:graphicFrameLocks noChangeAspect="1"/>
          </p:cNvGraphicFramePr>
          <p:nvPr/>
        </p:nvGraphicFramePr>
        <p:xfrm>
          <a:off x="3233738" y="3111500"/>
          <a:ext cx="237648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0" name="Equation" r:id="rId4" imgW="952087" imgH="190417" progId="Equation.3">
                  <p:embed/>
                </p:oleObj>
              </mc:Choice>
              <mc:Fallback>
                <p:oleObj name="Equation" r:id="rId4" imgW="952087" imgH="19041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3111500"/>
                        <a:ext cx="2376487" cy="473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4" descr="DSC01112"/>
          <p:cNvPicPr>
            <a:picLocks noChangeAspect="1" noChangeArrowheads="1"/>
          </p:cNvPicPr>
          <p:nvPr/>
        </p:nvPicPr>
        <p:blipFill rotWithShape="1">
          <a:blip r:embed="rId6"/>
          <a:srcRect t="-2" b="-2"/>
          <a:stretch/>
        </p:blipFill>
        <p:spPr bwMode="auto">
          <a:xfrm>
            <a:off x="6418263" y="406400"/>
            <a:ext cx="2543175" cy="190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179388" y="1552575"/>
            <a:ext cx="60436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/>
              <a:t>The field </a:t>
            </a:r>
            <a:r>
              <a:rPr lang="en-US" sz="2000" i="1" dirty="0"/>
              <a:t>v(</a:t>
            </a:r>
            <a:r>
              <a:rPr lang="en-US" sz="2000" i="1" dirty="0">
                <a:latin typeface="Symbol" pitchFamily="18" charset="2"/>
              </a:rPr>
              <a:t>l</a:t>
            </a:r>
            <a:r>
              <a:rPr lang="en-US" sz="2000" i="1" dirty="0"/>
              <a:t>)</a:t>
            </a:r>
            <a:r>
              <a:rPr lang="en-US" sz="2000" dirty="0"/>
              <a:t> </a:t>
            </a:r>
            <a:r>
              <a:rPr lang="en-US" sz="2000" dirty="0" smtClean="0"/>
              <a:t>is said to be “invariant for </a:t>
            </a:r>
            <a:r>
              <a:rPr lang="en-US" sz="2000" dirty="0"/>
              <a:t>scale </a:t>
            </a:r>
            <a:r>
              <a:rPr lang="en-US" sz="2000" dirty="0" smtClean="0"/>
              <a:t>transformation” </a:t>
            </a:r>
            <a:r>
              <a:rPr lang="en-US" sz="2000" i="1" dirty="0" err="1">
                <a:latin typeface="Symbol" pitchFamily="18" charset="2"/>
              </a:rPr>
              <a:t>l</a:t>
            </a:r>
            <a:r>
              <a:rPr lang="en-US" sz="2000" i="1" dirty="0" err="1">
                <a:sym typeface="Wingdings" pitchFamily="2" charset="2"/>
              </a:rPr>
              <a:t>r</a:t>
            </a:r>
            <a:r>
              <a:rPr lang="en-US" sz="2000" i="1" dirty="0" err="1">
                <a:latin typeface="Symbol" pitchFamily="18" charset="2"/>
                <a:sym typeface="Wingdings" pitchFamily="2" charset="2"/>
              </a:rPr>
              <a:t>l</a:t>
            </a:r>
            <a:r>
              <a:rPr lang="en-US" sz="2000" i="1" dirty="0">
                <a:latin typeface="Symbol" pitchFamily="18" charset="2"/>
                <a:sym typeface="Wingdings" pitchFamily="2" charset="2"/>
              </a:rPr>
              <a:t>  </a:t>
            </a:r>
            <a:r>
              <a:rPr lang="en-US" sz="2000" dirty="0">
                <a:sym typeface="Wingdings" pitchFamily="2" charset="2"/>
              </a:rPr>
              <a:t>or  “self-similar” </a:t>
            </a:r>
            <a:r>
              <a:rPr lang="en-US" sz="2000" dirty="0"/>
              <a:t>if there exists a parameter </a:t>
            </a:r>
            <a:r>
              <a:rPr lang="en-US" sz="2000" i="1" dirty="0">
                <a:latin typeface="Symbol" pitchFamily="18" charset="2"/>
              </a:rPr>
              <a:t>m</a:t>
            </a:r>
            <a:r>
              <a:rPr lang="en-US" sz="2000" i="1" dirty="0"/>
              <a:t>(r)</a:t>
            </a:r>
            <a:r>
              <a:rPr lang="en-US" sz="2000" dirty="0"/>
              <a:t> such that: </a:t>
            </a:r>
            <a:r>
              <a:rPr lang="en-US" dirty="0"/>
              <a:t> </a:t>
            </a: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314325" y="4092575"/>
            <a:ext cx="6810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The solution of this relation is a </a:t>
            </a:r>
            <a:r>
              <a:rPr lang="en-US" sz="2000" u="sng"/>
              <a:t>power law</a:t>
            </a:r>
            <a:r>
              <a:rPr lang="en-US" sz="2000"/>
              <a:t>:   </a:t>
            </a:r>
            <a:r>
              <a:rPr lang="en-US" sz="2000" i="1"/>
              <a:t>v(</a:t>
            </a:r>
            <a:r>
              <a:rPr lang="en-US" sz="2000" i="1">
                <a:latin typeface="Symbol" pitchFamily="18" charset="2"/>
              </a:rPr>
              <a:t>l</a:t>
            </a:r>
            <a:r>
              <a:rPr lang="en-US" sz="2000" i="1"/>
              <a:t>)=C</a:t>
            </a:r>
            <a:r>
              <a:rPr lang="en-US" sz="2000" i="1">
                <a:latin typeface="Symbol" pitchFamily="18" charset="2"/>
              </a:rPr>
              <a:t>l</a:t>
            </a:r>
            <a:r>
              <a:rPr lang="en-US" sz="2000" i="1" baseline="30000"/>
              <a:t>h</a:t>
            </a:r>
            <a:r>
              <a:rPr lang="en-US" sz="2000" baseline="30000"/>
              <a:t> </a:t>
            </a:r>
            <a:r>
              <a:rPr lang="en-US" sz="2000"/>
              <a:t>where  </a:t>
            </a:r>
            <a:r>
              <a:rPr lang="en-US" sz="2000" i="1"/>
              <a:t>h=-log</a:t>
            </a:r>
            <a:r>
              <a:rPr lang="en-US" sz="2000" i="1" baseline="-25000"/>
              <a:t>r</a:t>
            </a:r>
            <a:r>
              <a:rPr lang="en-US" sz="2000" i="1">
                <a:latin typeface="Symbol" pitchFamily="18" charset="2"/>
              </a:rPr>
              <a:t>m</a:t>
            </a:r>
            <a:r>
              <a:rPr lang="en-US" sz="2000" i="1"/>
              <a:t>(r)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6684" y="2367420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Romanesco broccoli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2128" y="1180740"/>
            <a:ext cx="367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The first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evidence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existence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power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law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solar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wind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fluctuations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36" r="8509"/>
          <a:stretch>
            <a:fillRect/>
          </a:stretch>
        </p:blipFill>
        <p:spPr bwMode="auto">
          <a:xfrm>
            <a:off x="828675" y="1180740"/>
            <a:ext cx="3816152" cy="450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46975" y="5679583"/>
            <a:ext cx="3246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First magnetic energy spectrum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(Coleman, 1968)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9922" name="Picture 2" descr="http://upload.wikimedia.org/wikipedia/commons/9/90/Mariner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68" y="2466975"/>
            <a:ext cx="1667932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34200" y="2466975"/>
            <a:ext cx="16784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prstClr val="black"/>
                </a:solidFill>
              </a:rPr>
              <a:t>MARINER 2</a:t>
            </a:r>
          </a:p>
          <a:p>
            <a:r>
              <a:rPr lang="it-IT" sz="1400" dirty="0" smtClean="0">
                <a:solidFill>
                  <a:prstClr val="black"/>
                </a:solidFill>
              </a:rPr>
              <a:t>Launch: 1962</a:t>
            </a:r>
          </a:p>
          <a:p>
            <a:r>
              <a:rPr lang="it-IT" sz="1400" dirty="0" smtClean="0">
                <a:solidFill>
                  <a:prstClr val="black"/>
                </a:solidFill>
              </a:rPr>
              <a:t>Destination: Venus</a:t>
            </a:r>
            <a:endParaRPr lang="it-IT" sz="1400" dirty="0">
              <a:solidFill>
                <a:prstClr val="black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95275" y="307975"/>
            <a:ext cx="820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As a matter of fact, interplanetary fluctuations do show power laws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9896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196A2-F060-4089-84A7-59F4D645A506}" type="slidenum">
              <a:rPr lang="en-US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295275" y="307975"/>
            <a:ext cx="820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As a matter of fact, interplanetary fluctuations do show power laws</a:t>
            </a:r>
          </a:p>
        </p:txBody>
      </p:sp>
      <p:graphicFrame>
        <p:nvGraphicFramePr>
          <p:cNvPr id="22532" name="Object 5"/>
          <p:cNvGraphicFramePr>
            <a:graphicFrameLocks noChangeAspect="1"/>
          </p:cNvGraphicFramePr>
          <p:nvPr/>
        </p:nvGraphicFramePr>
        <p:xfrm>
          <a:off x="371475" y="2200275"/>
          <a:ext cx="4064000" cy="31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1" name="Graph" r:id="rId4" imgW="3897782" imgH="3126029" progId="Origin50.Graph">
                  <p:embed/>
                </p:oleObj>
              </mc:Choice>
              <mc:Fallback>
                <p:oleObj name="Graph" r:id="rId4" imgW="3897782" imgH="3126029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17" t="9212" r="7388" b="5757"/>
                      <a:stretch>
                        <a:fillRect/>
                      </a:stretch>
                    </p:blipFill>
                    <p:spPr bwMode="auto">
                      <a:xfrm>
                        <a:off x="371475" y="2200275"/>
                        <a:ext cx="4064000" cy="314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t="8830" r="11630" b="19427"/>
          <a:stretch>
            <a:fillRect/>
          </a:stretch>
        </p:blipFill>
        <p:spPr bwMode="auto">
          <a:xfrm>
            <a:off x="2613025" y="3171825"/>
            <a:ext cx="15716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Line 7"/>
          <p:cNvSpPr>
            <a:spLocks noChangeShapeType="1"/>
          </p:cNvSpPr>
          <p:nvPr/>
        </p:nvSpPr>
        <p:spPr bwMode="auto">
          <a:xfrm>
            <a:off x="3692525" y="4002088"/>
            <a:ext cx="447675" cy="673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3198813" y="4262438"/>
            <a:ext cx="4032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Comic Sans MS" pitchFamily="66" charset="0"/>
              </a:rPr>
              <a:t>f</a:t>
            </a:r>
            <a:r>
              <a:rPr lang="en-US" sz="2000" baseline="-25000">
                <a:latin typeface="Comic Sans MS" pitchFamily="66" charset="0"/>
              </a:rPr>
              <a:t>c</a:t>
            </a:r>
          </a:p>
        </p:txBody>
      </p:sp>
      <p:sp>
        <p:nvSpPr>
          <p:cNvPr id="22536" name="Freeform 9"/>
          <p:cNvSpPr>
            <a:spLocks/>
          </p:cNvSpPr>
          <p:nvPr/>
        </p:nvSpPr>
        <p:spPr bwMode="auto">
          <a:xfrm>
            <a:off x="3465513" y="3386138"/>
            <a:ext cx="655637" cy="1289050"/>
          </a:xfrm>
          <a:custGeom>
            <a:avLst/>
            <a:gdLst>
              <a:gd name="T0" fmla="*/ 2147483647 w 497"/>
              <a:gd name="T1" fmla="*/ 2147483647 h 924"/>
              <a:gd name="T2" fmla="*/ 2147483647 w 497"/>
              <a:gd name="T3" fmla="*/ 2147483647 h 924"/>
              <a:gd name="T4" fmla="*/ 2147483647 w 497"/>
              <a:gd name="T5" fmla="*/ 2147483647 h 924"/>
              <a:gd name="T6" fmla="*/ 2147483647 w 497"/>
              <a:gd name="T7" fmla="*/ 2147483647 h 924"/>
              <a:gd name="T8" fmla="*/ 2147483647 w 497"/>
              <a:gd name="T9" fmla="*/ 2147483647 h 924"/>
              <a:gd name="T10" fmla="*/ 2147483647 w 497"/>
              <a:gd name="T11" fmla="*/ 2147483647 h 924"/>
              <a:gd name="T12" fmla="*/ 2147483647 w 497"/>
              <a:gd name="T13" fmla="*/ 2147483647 h 924"/>
              <a:gd name="T14" fmla="*/ 2147483647 w 497"/>
              <a:gd name="T15" fmla="*/ 2147483647 h 924"/>
              <a:gd name="T16" fmla="*/ 2147483647 w 497"/>
              <a:gd name="T17" fmla="*/ 2147483647 h 924"/>
              <a:gd name="T18" fmla="*/ 2147483647 w 497"/>
              <a:gd name="T19" fmla="*/ 2147483647 h 924"/>
              <a:gd name="T20" fmla="*/ 2147483647 w 497"/>
              <a:gd name="T21" fmla="*/ 2147483647 h 924"/>
              <a:gd name="T22" fmla="*/ 2147483647 w 497"/>
              <a:gd name="T23" fmla="*/ 2147483647 h 924"/>
              <a:gd name="T24" fmla="*/ 2147483647 w 497"/>
              <a:gd name="T25" fmla="*/ 2147483647 h 924"/>
              <a:gd name="T26" fmla="*/ 2147483647 w 497"/>
              <a:gd name="T27" fmla="*/ 2147483647 h 924"/>
              <a:gd name="T28" fmla="*/ 2147483647 w 497"/>
              <a:gd name="T29" fmla="*/ 2147483647 h 924"/>
              <a:gd name="T30" fmla="*/ 2147483647 w 497"/>
              <a:gd name="T31" fmla="*/ 2147483647 h 924"/>
              <a:gd name="T32" fmla="*/ 2147483647 w 497"/>
              <a:gd name="T33" fmla="*/ 2147483647 h 924"/>
              <a:gd name="T34" fmla="*/ 2147483647 w 497"/>
              <a:gd name="T35" fmla="*/ 2147483647 h 924"/>
              <a:gd name="T36" fmla="*/ 2147483647 w 497"/>
              <a:gd name="T37" fmla="*/ 2147483647 h 924"/>
              <a:gd name="T38" fmla="*/ 2147483647 w 497"/>
              <a:gd name="T39" fmla="*/ 2147483647 h 924"/>
              <a:gd name="T40" fmla="*/ 2147483647 w 497"/>
              <a:gd name="T41" fmla="*/ 2147483647 h 924"/>
              <a:gd name="T42" fmla="*/ 2147483647 w 497"/>
              <a:gd name="T43" fmla="*/ 2147483647 h 924"/>
              <a:gd name="T44" fmla="*/ 2147483647 w 497"/>
              <a:gd name="T45" fmla="*/ 0 h 924"/>
              <a:gd name="T46" fmla="*/ 0 w 497"/>
              <a:gd name="T47" fmla="*/ 2147483647 h 924"/>
              <a:gd name="T48" fmla="*/ 2147483647 w 497"/>
              <a:gd name="T49" fmla="*/ 2147483647 h 924"/>
              <a:gd name="T50" fmla="*/ 2147483647 w 497"/>
              <a:gd name="T51" fmla="*/ 2147483647 h 9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97"/>
              <a:gd name="T79" fmla="*/ 0 h 924"/>
              <a:gd name="T80" fmla="*/ 497 w 497"/>
              <a:gd name="T81" fmla="*/ 924 h 92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97" h="924">
                <a:moveTo>
                  <a:pt x="37" y="330"/>
                </a:moveTo>
                <a:cubicBezTo>
                  <a:pt x="47" y="360"/>
                  <a:pt x="82" y="412"/>
                  <a:pt x="82" y="412"/>
                </a:cubicBezTo>
                <a:cubicBezTo>
                  <a:pt x="70" y="475"/>
                  <a:pt x="41" y="514"/>
                  <a:pt x="119" y="540"/>
                </a:cubicBezTo>
                <a:cubicBezTo>
                  <a:pt x="150" y="586"/>
                  <a:pt x="173" y="638"/>
                  <a:pt x="220" y="668"/>
                </a:cubicBezTo>
                <a:cubicBezTo>
                  <a:pt x="242" y="735"/>
                  <a:pt x="210" y="655"/>
                  <a:pt x="256" y="714"/>
                </a:cubicBezTo>
                <a:cubicBezTo>
                  <a:pt x="262" y="721"/>
                  <a:pt x="261" y="733"/>
                  <a:pt x="265" y="741"/>
                </a:cubicBezTo>
                <a:cubicBezTo>
                  <a:pt x="270" y="751"/>
                  <a:pt x="277" y="759"/>
                  <a:pt x="284" y="768"/>
                </a:cubicBezTo>
                <a:cubicBezTo>
                  <a:pt x="296" y="783"/>
                  <a:pt x="306" y="800"/>
                  <a:pt x="320" y="814"/>
                </a:cubicBezTo>
                <a:cubicBezTo>
                  <a:pt x="328" y="822"/>
                  <a:pt x="339" y="825"/>
                  <a:pt x="348" y="832"/>
                </a:cubicBezTo>
                <a:cubicBezTo>
                  <a:pt x="355" y="837"/>
                  <a:pt x="360" y="845"/>
                  <a:pt x="366" y="851"/>
                </a:cubicBezTo>
                <a:cubicBezTo>
                  <a:pt x="372" y="869"/>
                  <a:pt x="378" y="888"/>
                  <a:pt x="384" y="906"/>
                </a:cubicBezTo>
                <a:cubicBezTo>
                  <a:pt x="390" y="924"/>
                  <a:pt x="439" y="924"/>
                  <a:pt x="439" y="924"/>
                </a:cubicBezTo>
                <a:cubicBezTo>
                  <a:pt x="447" y="801"/>
                  <a:pt x="497" y="575"/>
                  <a:pt x="402" y="485"/>
                </a:cubicBezTo>
                <a:cubicBezTo>
                  <a:pt x="388" y="442"/>
                  <a:pt x="367" y="393"/>
                  <a:pt x="329" y="366"/>
                </a:cubicBezTo>
                <a:cubicBezTo>
                  <a:pt x="311" y="353"/>
                  <a:pt x="289" y="346"/>
                  <a:pt x="274" y="330"/>
                </a:cubicBezTo>
                <a:cubicBezTo>
                  <a:pt x="268" y="324"/>
                  <a:pt x="264" y="315"/>
                  <a:pt x="256" y="311"/>
                </a:cubicBezTo>
                <a:cubicBezTo>
                  <a:pt x="239" y="302"/>
                  <a:pt x="219" y="299"/>
                  <a:pt x="201" y="293"/>
                </a:cubicBezTo>
                <a:cubicBezTo>
                  <a:pt x="192" y="290"/>
                  <a:pt x="174" y="284"/>
                  <a:pt x="174" y="284"/>
                </a:cubicBezTo>
                <a:cubicBezTo>
                  <a:pt x="165" y="287"/>
                  <a:pt x="155" y="289"/>
                  <a:pt x="146" y="293"/>
                </a:cubicBezTo>
                <a:cubicBezTo>
                  <a:pt x="136" y="298"/>
                  <a:pt x="125" y="320"/>
                  <a:pt x="119" y="311"/>
                </a:cubicBezTo>
                <a:cubicBezTo>
                  <a:pt x="115" y="304"/>
                  <a:pt x="133" y="250"/>
                  <a:pt x="137" y="238"/>
                </a:cubicBezTo>
                <a:cubicBezTo>
                  <a:pt x="133" y="197"/>
                  <a:pt x="120" y="73"/>
                  <a:pt x="92" y="28"/>
                </a:cubicBezTo>
                <a:cubicBezTo>
                  <a:pt x="80" y="9"/>
                  <a:pt x="66" y="7"/>
                  <a:pt x="46" y="0"/>
                </a:cubicBezTo>
                <a:cubicBezTo>
                  <a:pt x="36" y="32"/>
                  <a:pt x="18" y="46"/>
                  <a:pt x="0" y="74"/>
                </a:cubicBezTo>
                <a:cubicBezTo>
                  <a:pt x="3" y="129"/>
                  <a:pt x="4" y="183"/>
                  <a:pt x="9" y="238"/>
                </a:cubicBezTo>
                <a:cubicBezTo>
                  <a:pt x="12" y="266"/>
                  <a:pt x="54" y="312"/>
                  <a:pt x="37" y="3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2984500" y="3035300"/>
            <a:ext cx="276225" cy="217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38" name="Freeform 11"/>
          <p:cNvSpPr>
            <a:spLocks/>
          </p:cNvSpPr>
          <p:nvPr/>
        </p:nvSpPr>
        <p:spPr bwMode="auto">
          <a:xfrm>
            <a:off x="2593975" y="3175000"/>
            <a:ext cx="1104900" cy="904875"/>
          </a:xfrm>
          <a:custGeom>
            <a:avLst/>
            <a:gdLst>
              <a:gd name="T0" fmla="*/ 2147483647 w 696"/>
              <a:gd name="T1" fmla="*/ 2147483647 h 570"/>
              <a:gd name="T2" fmla="*/ 2147483647 w 696"/>
              <a:gd name="T3" fmla="*/ 2147483647 h 570"/>
              <a:gd name="T4" fmla="*/ 2147483647 w 696"/>
              <a:gd name="T5" fmla="*/ 2147483647 h 570"/>
              <a:gd name="T6" fmla="*/ 2147483647 w 696"/>
              <a:gd name="T7" fmla="*/ 2147483647 h 570"/>
              <a:gd name="T8" fmla="*/ 2147483647 w 696"/>
              <a:gd name="T9" fmla="*/ 2147483647 h 570"/>
              <a:gd name="T10" fmla="*/ 2147483647 w 696"/>
              <a:gd name="T11" fmla="*/ 2147483647 h 570"/>
              <a:gd name="T12" fmla="*/ 2147483647 w 696"/>
              <a:gd name="T13" fmla="*/ 2147483647 h 570"/>
              <a:gd name="T14" fmla="*/ 2147483647 w 696"/>
              <a:gd name="T15" fmla="*/ 2147483647 h 570"/>
              <a:gd name="T16" fmla="*/ 2147483647 w 696"/>
              <a:gd name="T17" fmla="*/ 2147483647 h 570"/>
              <a:gd name="T18" fmla="*/ 2147483647 w 696"/>
              <a:gd name="T19" fmla="*/ 2147483647 h 570"/>
              <a:gd name="T20" fmla="*/ 2147483647 w 696"/>
              <a:gd name="T21" fmla="*/ 2147483647 h 570"/>
              <a:gd name="T22" fmla="*/ 2147483647 w 696"/>
              <a:gd name="T23" fmla="*/ 2147483647 h 570"/>
              <a:gd name="T24" fmla="*/ 2147483647 w 696"/>
              <a:gd name="T25" fmla="*/ 2147483647 h 570"/>
              <a:gd name="T26" fmla="*/ 2147483647 w 696"/>
              <a:gd name="T27" fmla="*/ 2147483647 h 570"/>
              <a:gd name="T28" fmla="*/ 2147483647 w 696"/>
              <a:gd name="T29" fmla="*/ 2147483647 h 570"/>
              <a:gd name="T30" fmla="*/ 2147483647 w 696"/>
              <a:gd name="T31" fmla="*/ 2147483647 h 570"/>
              <a:gd name="T32" fmla="*/ 2147483647 w 696"/>
              <a:gd name="T33" fmla="*/ 2147483647 h 570"/>
              <a:gd name="T34" fmla="*/ 2147483647 w 696"/>
              <a:gd name="T35" fmla="*/ 2147483647 h 570"/>
              <a:gd name="T36" fmla="*/ 2147483647 w 696"/>
              <a:gd name="T37" fmla="*/ 2147483647 h 570"/>
              <a:gd name="T38" fmla="*/ 2147483647 w 696"/>
              <a:gd name="T39" fmla="*/ 2147483647 h 570"/>
              <a:gd name="T40" fmla="*/ 2147483647 w 696"/>
              <a:gd name="T41" fmla="*/ 2147483647 h 570"/>
              <a:gd name="T42" fmla="*/ 2147483647 w 696"/>
              <a:gd name="T43" fmla="*/ 2147483647 h 570"/>
              <a:gd name="T44" fmla="*/ 2147483647 w 696"/>
              <a:gd name="T45" fmla="*/ 2147483647 h 570"/>
              <a:gd name="T46" fmla="*/ 2147483647 w 696"/>
              <a:gd name="T47" fmla="*/ 2147483647 h 570"/>
              <a:gd name="T48" fmla="*/ 2147483647 w 696"/>
              <a:gd name="T49" fmla="*/ 2147483647 h 5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96"/>
              <a:gd name="T76" fmla="*/ 0 h 570"/>
              <a:gd name="T77" fmla="*/ 696 w 696"/>
              <a:gd name="T78" fmla="*/ 570 h 57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96" h="570">
                <a:moveTo>
                  <a:pt x="78" y="3"/>
                </a:moveTo>
                <a:cubicBezTo>
                  <a:pt x="28" y="21"/>
                  <a:pt x="0" y="72"/>
                  <a:pt x="68" y="95"/>
                </a:cubicBezTo>
                <a:cubicBezTo>
                  <a:pt x="83" y="136"/>
                  <a:pt x="93" y="127"/>
                  <a:pt x="132" y="141"/>
                </a:cubicBezTo>
                <a:cubicBezTo>
                  <a:pt x="157" y="165"/>
                  <a:pt x="162" y="184"/>
                  <a:pt x="196" y="195"/>
                </a:cubicBezTo>
                <a:cubicBezTo>
                  <a:pt x="210" y="209"/>
                  <a:pt x="232" y="215"/>
                  <a:pt x="242" y="232"/>
                </a:cubicBezTo>
                <a:cubicBezTo>
                  <a:pt x="291" y="311"/>
                  <a:pt x="214" y="281"/>
                  <a:pt x="324" y="296"/>
                </a:cubicBezTo>
                <a:cubicBezTo>
                  <a:pt x="346" y="355"/>
                  <a:pt x="316" y="296"/>
                  <a:pt x="361" y="333"/>
                </a:cubicBezTo>
                <a:cubicBezTo>
                  <a:pt x="369" y="340"/>
                  <a:pt x="374" y="350"/>
                  <a:pt x="379" y="360"/>
                </a:cubicBezTo>
                <a:cubicBezTo>
                  <a:pt x="383" y="368"/>
                  <a:pt x="381" y="380"/>
                  <a:pt x="388" y="387"/>
                </a:cubicBezTo>
                <a:cubicBezTo>
                  <a:pt x="402" y="401"/>
                  <a:pt x="441" y="406"/>
                  <a:pt x="462" y="433"/>
                </a:cubicBezTo>
                <a:cubicBezTo>
                  <a:pt x="513" y="501"/>
                  <a:pt x="472" y="482"/>
                  <a:pt x="535" y="497"/>
                </a:cubicBezTo>
                <a:cubicBezTo>
                  <a:pt x="541" y="506"/>
                  <a:pt x="544" y="519"/>
                  <a:pt x="553" y="525"/>
                </a:cubicBezTo>
                <a:cubicBezTo>
                  <a:pt x="569" y="535"/>
                  <a:pt x="608" y="543"/>
                  <a:pt x="608" y="543"/>
                </a:cubicBezTo>
                <a:cubicBezTo>
                  <a:pt x="617" y="549"/>
                  <a:pt x="624" y="559"/>
                  <a:pt x="635" y="561"/>
                </a:cubicBezTo>
                <a:cubicBezTo>
                  <a:pt x="696" y="570"/>
                  <a:pt x="672" y="507"/>
                  <a:pt x="654" y="479"/>
                </a:cubicBezTo>
                <a:cubicBezTo>
                  <a:pt x="647" y="467"/>
                  <a:pt x="617" y="449"/>
                  <a:pt x="608" y="442"/>
                </a:cubicBezTo>
                <a:cubicBezTo>
                  <a:pt x="571" y="386"/>
                  <a:pt x="613" y="437"/>
                  <a:pt x="562" y="406"/>
                </a:cubicBezTo>
                <a:cubicBezTo>
                  <a:pt x="555" y="401"/>
                  <a:pt x="551" y="392"/>
                  <a:pt x="544" y="387"/>
                </a:cubicBezTo>
                <a:cubicBezTo>
                  <a:pt x="503" y="354"/>
                  <a:pt x="531" y="381"/>
                  <a:pt x="489" y="360"/>
                </a:cubicBezTo>
                <a:cubicBezTo>
                  <a:pt x="444" y="338"/>
                  <a:pt x="478" y="349"/>
                  <a:pt x="443" y="323"/>
                </a:cubicBezTo>
                <a:cubicBezTo>
                  <a:pt x="399" y="290"/>
                  <a:pt x="363" y="269"/>
                  <a:pt x="324" y="232"/>
                </a:cubicBezTo>
                <a:cubicBezTo>
                  <a:pt x="310" y="191"/>
                  <a:pt x="319" y="166"/>
                  <a:pt x="343" y="131"/>
                </a:cubicBezTo>
                <a:cubicBezTo>
                  <a:pt x="346" y="122"/>
                  <a:pt x="354" y="113"/>
                  <a:pt x="352" y="104"/>
                </a:cubicBezTo>
                <a:cubicBezTo>
                  <a:pt x="346" y="66"/>
                  <a:pt x="247" y="6"/>
                  <a:pt x="206" y="3"/>
                </a:cubicBezTo>
                <a:cubicBezTo>
                  <a:pt x="163" y="0"/>
                  <a:pt x="121" y="3"/>
                  <a:pt x="78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39" name="Text Box 15"/>
          <p:cNvSpPr txBox="1">
            <a:spLocks noChangeArrowheads="1"/>
          </p:cNvSpPr>
          <p:nvPr/>
        </p:nvSpPr>
        <p:spPr bwMode="auto">
          <a:xfrm>
            <a:off x="3095625" y="3087688"/>
            <a:ext cx="50958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f</a:t>
            </a:r>
            <a:r>
              <a:rPr lang="en-US" sz="1800" baseline="30000"/>
              <a:t>-5/3</a:t>
            </a:r>
          </a:p>
        </p:txBody>
      </p:sp>
      <p:sp>
        <p:nvSpPr>
          <p:cNvPr id="22540" name="Line 16"/>
          <p:cNvSpPr>
            <a:spLocks noChangeShapeType="1"/>
          </p:cNvSpPr>
          <p:nvPr/>
        </p:nvSpPr>
        <p:spPr bwMode="auto">
          <a:xfrm>
            <a:off x="2457450" y="2895600"/>
            <a:ext cx="1250950" cy="1092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41" name="Rectangle 17"/>
          <p:cNvSpPr>
            <a:spLocks noChangeArrowheads="1"/>
          </p:cNvSpPr>
          <p:nvPr/>
        </p:nvSpPr>
        <p:spPr bwMode="auto">
          <a:xfrm>
            <a:off x="1301750" y="1778000"/>
            <a:ext cx="277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Scales of fractions of AU</a:t>
            </a:r>
            <a:r>
              <a:rPr lang="en-US" sz="1400"/>
              <a:t>s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363538" y="5554663"/>
            <a:ext cx="40211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/>
              <a:t>A typical IMF power spectrum in </a:t>
            </a:r>
            <a:r>
              <a:rPr lang="en-US" sz="1600" u="sng"/>
              <a:t>interplanetary space</a:t>
            </a:r>
            <a:r>
              <a:rPr lang="en-US" sz="1600"/>
              <a:t> at 1 AU</a:t>
            </a:r>
          </a:p>
          <a:p>
            <a:pPr eaLnBrk="1" hangingPunct="1"/>
            <a:r>
              <a:rPr lang="en-US" sz="900"/>
              <a:t>[Low frequency from Bruno et al., 1985, high freq. tail from Leamon et al, 1999]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AAE17-CFAE-4933-BA21-69F3E560C105}" type="slidenum">
              <a:rPr lang="en-US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95275" y="307975"/>
            <a:ext cx="820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Spectral index of turbulent phenomena is universal 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5000625" y="5513388"/>
            <a:ext cx="31099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u="sng">
                <a:latin typeface="Tahoma" pitchFamily="34" charset="0"/>
              </a:rPr>
              <a:t>Laboratory experiment on turbulence</a:t>
            </a:r>
            <a:r>
              <a:rPr lang="en-US" sz="1600">
                <a:latin typeface="Tahoma" pitchFamily="34" charset="0"/>
              </a:rPr>
              <a:t> with low temperature helium gas flow  </a:t>
            </a:r>
            <a:r>
              <a:rPr lang="en-US" sz="900">
                <a:latin typeface="Tahoma" pitchFamily="34" charset="0"/>
              </a:rPr>
              <a:t>[Maurer et al., 1994]</a:t>
            </a:r>
          </a:p>
        </p:txBody>
      </p:sp>
      <p:pic>
        <p:nvPicPr>
          <p:cNvPr id="23557" name="Picture 4" descr="leo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2478" r="4454" b="1239"/>
          <a:stretch>
            <a:fillRect/>
          </a:stretch>
        </p:blipFill>
        <p:spPr bwMode="auto">
          <a:xfrm>
            <a:off x="4733925" y="2208213"/>
            <a:ext cx="4143375" cy="3148012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3558" name="Object 5"/>
          <p:cNvGraphicFramePr>
            <a:graphicFrameLocks noChangeAspect="1"/>
          </p:cNvGraphicFramePr>
          <p:nvPr/>
        </p:nvGraphicFramePr>
        <p:xfrm>
          <a:off x="371475" y="2200275"/>
          <a:ext cx="4064000" cy="31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8" name="Graph" r:id="rId5" imgW="3897782" imgH="3126029" progId="Origin50.Graph">
                  <p:embed/>
                </p:oleObj>
              </mc:Choice>
              <mc:Fallback>
                <p:oleObj name="Graph" r:id="rId5" imgW="3897782" imgH="3126029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17" t="9212" r="7388" b="5757"/>
                      <a:stretch>
                        <a:fillRect/>
                      </a:stretch>
                    </p:blipFill>
                    <p:spPr bwMode="auto">
                      <a:xfrm>
                        <a:off x="371475" y="2200275"/>
                        <a:ext cx="4064000" cy="314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t="8830" r="11630" b="19427"/>
          <a:stretch>
            <a:fillRect/>
          </a:stretch>
        </p:blipFill>
        <p:spPr bwMode="auto">
          <a:xfrm>
            <a:off x="2613025" y="3171825"/>
            <a:ext cx="15716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Line 7"/>
          <p:cNvSpPr>
            <a:spLocks noChangeShapeType="1"/>
          </p:cNvSpPr>
          <p:nvPr/>
        </p:nvSpPr>
        <p:spPr bwMode="auto">
          <a:xfrm>
            <a:off x="3692525" y="4002088"/>
            <a:ext cx="447675" cy="673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3198813" y="4262438"/>
            <a:ext cx="4032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Comic Sans MS" pitchFamily="66" charset="0"/>
              </a:rPr>
              <a:t>f</a:t>
            </a:r>
            <a:r>
              <a:rPr lang="en-US" sz="2000" baseline="-25000">
                <a:latin typeface="Comic Sans MS" pitchFamily="66" charset="0"/>
              </a:rPr>
              <a:t>c</a:t>
            </a:r>
          </a:p>
        </p:txBody>
      </p:sp>
      <p:sp>
        <p:nvSpPr>
          <p:cNvPr id="23562" name="Freeform 9"/>
          <p:cNvSpPr>
            <a:spLocks/>
          </p:cNvSpPr>
          <p:nvPr/>
        </p:nvSpPr>
        <p:spPr bwMode="auto">
          <a:xfrm>
            <a:off x="3465513" y="3386138"/>
            <a:ext cx="655637" cy="1289050"/>
          </a:xfrm>
          <a:custGeom>
            <a:avLst/>
            <a:gdLst>
              <a:gd name="T0" fmla="*/ 2147483647 w 497"/>
              <a:gd name="T1" fmla="*/ 2147483647 h 924"/>
              <a:gd name="T2" fmla="*/ 2147483647 w 497"/>
              <a:gd name="T3" fmla="*/ 2147483647 h 924"/>
              <a:gd name="T4" fmla="*/ 2147483647 w 497"/>
              <a:gd name="T5" fmla="*/ 2147483647 h 924"/>
              <a:gd name="T6" fmla="*/ 2147483647 w 497"/>
              <a:gd name="T7" fmla="*/ 2147483647 h 924"/>
              <a:gd name="T8" fmla="*/ 2147483647 w 497"/>
              <a:gd name="T9" fmla="*/ 2147483647 h 924"/>
              <a:gd name="T10" fmla="*/ 2147483647 w 497"/>
              <a:gd name="T11" fmla="*/ 2147483647 h 924"/>
              <a:gd name="T12" fmla="*/ 2147483647 w 497"/>
              <a:gd name="T13" fmla="*/ 2147483647 h 924"/>
              <a:gd name="T14" fmla="*/ 2147483647 w 497"/>
              <a:gd name="T15" fmla="*/ 2147483647 h 924"/>
              <a:gd name="T16" fmla="*/ 2147483647 w 497"/>
              <a:gd name="T17" fmla="*/ 2147483647 h 924"/>
              <a:gd name="T18" fmla="*/ 2147483647 w 497"/>
              <a:gd name="T19" fmla="*/ 2147483647 h 924"/>
              <a:gd name="T20" fmla="*/ 2147483647 w 497"/>
              <a:gd name="T21" fmla="*/ 2147483647 h 924"/>
              <a:gd name="T22" fmla="*/ 2147483647 w 497"/>
              <a:gd name="T23" fmla="*/ 2147483647 h 924"/>
              <a:gd name="T24" fmla="*/ 2147483647 w 497"/>
              <a:gd name="T25" fmla="*/ 2147483647 h 924"/>
              <a:gd name="T26" fmla="*/ 2147483647 w 497"/>
              <a:gd name="T27" fmla="*/ 2147483647 h 924"/>
              <a:gd name="T28" fmla="*/ 2147483647 w 497"/>
              <a:gd name="T29" fmla="*/ 2147483647 h 924"/>
              <a:gd name="T30" fmla="*/ 2147483647 w 497"/>
              <a:gd name="T31" fmla="*/ 2147483647 h 924"/>
              <a:gd name="T32" fmla="*/ 2147483647 w 497"/>
              <a:gd name="T33" fmla="*/ 2147483647 h 924"/>
              <a:gd name="T34" fmla="*/ 2147483647 w 497"/>
              <a:gd name="T35" fmla="*/ 2147483647 h 924"/>
              <a:gd name="T36" fmla="*/ 2147483647 w 497"/>
              <a:gd name="T37" fmla="*/ 2147483647 h 924"/>
              <a:gd name="T38" fmla="*/ 2147483647 w 497"/>
              <a:gd name="T39" fmla="*/ 2147483647 h 924"/>
              <a:gd name="T40" fmla="*/ 2147483647 w 497"/>
              <a:gd name="T41" fmla="*/ 2147483647 h 924"/>
              <a:gd name="T42" fmla="*/ 2147483647 w 497"/>
              <a:gd name="T43" fmla="*/ 2147483647 h 924"/>
              <a:gd name="T44" fmla="*/ 2147483647 w 497"/>
              <a:gd name="T45" fmla="*/ 0 h 924"/>
              <a:gd name="T46" fmla="*/ 0 w 497"/>
              <a:gd name="T47" fmla="*/ 2147483647 h 924"/>
              <a:gd name="T48" fmla="*/ 2147483647 w 497"/>
              <a:gd name="T49" fmla="*/ 2147483647 h 924"/>
              <a:gd name="T50" fmla="*/ 2147483647 w 497"/>
              <a:gd name="T51" fmla="*/ 2147483647 h 9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97"/>
              <a:gd name="T79" fmla="*/ 0 h 924"/>
              <a:gd name="T80" fmla="*/ 497 w 497"/>
              <a:gd name="T81" fmla="*/ 924 h 92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97" h="924">
                <a:moveTo>
                  <a:pt x="37" y="330"/>
                </a:moveTo>
                <a:cubicBezTo>
                  <a:pt x="47" y="360"/>
                  <a:pt x="82" y="412"/>
                  <a:pt x="82" y="412"/>
                </a:cubicBezTo>
                <a:cubicBezTo>
                  <a:pt x="70" y="475"/>
                  <a:pt x="41" y="514"/>
                  <a:pt x="119" y="540"/>
                </a:cubicBezTo>
                <a:cubicBezTo>
                  <a:pt x="150" y="586"/>
                  <a:pt x="173" y="638"/>
                  <a:pt x="220" y="668"/>
                </a:cubicBezTo>
                <a:cubicBezTo>
                  <a:pt x="242" y="735"/>
                  <a:pt x="210" y="655"/>
                  <a:pt x="256" y="714"/>
                </a:cubicBezTo>
                <a:cubicBezTo>
                  <a:pt x="262" y="721"/>
                  <a:pt x="261" y="733"/>
                  <a:pt x="265" y="741"/>
                </a:cubicBezTo>
                <a:cubicBezTo>
                  <a:pt x="270" y="751"/>
                  <a:pt x="277" y="759"/>
                  <a:pt x="284" y="768"/>
                </a:cubicBezTo>
                <a:cubicBezTo>
                  <a:pt x="296" y="783"/>
                  <a:pt x="306" y="800"/>
                  <a:pt x="320" y="814"/>
                </a:cubicBezTo>
                <a:cubicBezTo>
                  <a:pt x="328" y="822"/>
                  <a:pt x="339" y="825"/>
                  <a:pt x="348" y="832"/>
                </a:cubicBezTo>
                <a:cubicBezTo>
                  <a:pt x="355" y="837"/>
                  <a:pt x="360" y="845"/>
                  <a:pt x="366" y="851"/>
                </a:cubicBezTo>
                <a:cubicBezTo>
                  <a:pt x="372" y="869"/>
                  <a:pt x="378" y="888"/>
                  <a:pt x="384" y="906"/>
                </a:cubicBezTo>
                <a:cubicBezTo>
                  <a:pt x="390" y="924"/>
                  <a:pt x="439" y="924"/>
                  <a:pt x="439" y="924"/>
                </a:cubicBezTo>
                <a:cubicBezTo>
                  <a:pt x="447" y="801"/>
                  <a:pt x="497" y="575"/>
                  <a:pt x="402" y="485"/>
                </a:cubicBezTo>
                <a:cubicBezTo>
                  <a:pt x="388" y="442"/>
                  <a:pt x="367" y="393"/>
                  <a:pt x="329" y="366"/>
                </a:cubicBezTo>
                <a:cubicBezTo>
                  <a:pt x="311" y="353"/>
                  <a:pt x="289" y="346"/>
                  <a:pt x="274" y="330"/>
                </a:cubicBezTo>
                <a:cubicBezTo>
                  <a:pt x="268" y="324"/>
                  <a:pt x="264" y="315"/>
                  <a:pt x="256" y="311"/>
                </a:cubicBezTo>
                <a:cubicBezTo>
                  <a:pt x="239" y="302"/>
                  <a:pt x="219" y="299"/>
                  <a:pt x="201" y="293"/>
                </a:cubicBezTo>
                <a:cubicBezTo>
                  <a:pt x="192" y="290"/>
                  <a:pt x="174" y="284"/>
                  <a:pt x="174" y="284"/>
                </a:cubicBezTo>
                <a:cubicBezTo>
                  <a:pt x="165" y="287"/>
                  <a:pt x="155" y="289"/>
                  <a:pt x="146" y="293"/>
                </a:cubicBezTo>
                <a:cubicBezTo>
                  <a:pt x="136" y="298"/>
                  <a:pt x="125" y="320"/>
                  <a:pt x="119" y="311"/>
                </a:cubicBezTo>
                <a:cubicBezTo>
                  <a:pt x="115" y="304"/>
                  <a:pt x="133" y="250"/>
                  <a:pt x="137" y="238"/>
                </a:cubicBezTo>
                <a:cubicBezTo>
                  <a:pt x="133" y="197"/>
                  <a:pt x="120" y="73"/>
                  <a:pt x="92" y="28"/>
                </a:cubicBezTo>
                <a:cubicBezTo>
                  <a:pt x="80" y="9"/>
                  <a:pt x="66" y="7"/>
                  <a:pt x="46" y="0"/>
                </a:cubicBezTo>
                <a:cubicBezTo>
                  <a:pt x="36" y="32"/>
                  <a:pt x="18" y="46"/>
                  <a:pt x="0" y="74"/>
                </a:cubicBezTo>
                <a:cubicBezTo>
                  <a:pt x="3" y="129"/>
                  <a:pt x="4" y="183"/>
                  <a:pt x="9" y="238"/>
                </a:cubicBezTo>
                <a:cubicBezTo>
                  <a:pt x="12" y="266"/>
                  <a:pt x="54" y="312"/>
                  <a:pt x="37" y="3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3563" name="Rectangle 10"/>
          <p:cNvSpPr>
            <a:spLocks noChangeArrowheads="1"/>
          </p:cNvSpPr>
          <p:nvPr/>
        </p:nvSpPr>
        <p:spPr bwMode="auto">
          <a:xfrm>
            <a:off x="2984500" y="3035300"/>
            <a:ext cx="276225" cy="217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564" name="Freeform 11"/>
          <p:cNvSpPr>
            <a:spLocks/>
          </p:cNvSpPr>
          <p:nvPr/>
        </p:nvSpPr>
        <p:spPr bwMode="auto">
          <a:xfrm>
            <a:off x="2593975" y="3175000"/>
            <a:ext cx="1104900" cy="904875"/>
          </a:xfrm>
          <a:custGeom>
            <a:avLst/>
            <a:gdLst>
              <a:gd name="T0" fmla="*/ 2147483647 w 696"/>
              <a:gd name="T1" fmla="*/ 2147483647 h 570"/>
              <a:gd name="T2" fmla="*/ 2147483647 w 696"/>
              <a:gd name="T3" fmla="*/ 2147483647 h 570"/>
              <a:gd name="T4" fmla="*/ 2147483647 w 696"/>
              <a:gd name="T5" fmla="*/ 2147483647 h 570"/>
              <a:gd name="T6" fmla="*/ 2147483647 w 696"/>
              <a:gd name="T7" fmla="*/ 2147483647 h 570"/>
              <a:gd name="T8" fmla="*/ 2147483647 w 696"/>
              <a:gd name="T9" fmla="*/ 2147483647 h 570"/>
              <a:gd name="T10" fmla="*/ 2147483647 w 696"/>
              <a:gd name="T11" fmla="*/ 2147483647 h 570"/>
              <a:gd name="T12" fmla="*/ 2147483647 w 696"/>
              <a:gd name="T13" fmla="*/ 2147483647 h 570"/>
              <a:gd name="T14" fmla="*/ 2147483647 w 696"/>
              <a:gd name="T15" fmla="*/ 2147483647 h 570"/>
              <a:gd name="T16" fmla="*/ 2147483647 w 696"/>
              <a:gd name="T17" fmla="*/ 2147483647 h 570"/>
              <a:gd name="T18" fmla="*/ 2147483647 w 696"/>
              <a:gd name="T19" fmla="*/ 2147483647 h 570"/>
              <a:gd name="T20" fmla="*/ 2147483647 w 696"/>
              <a:gd name="T21" fmla="*/ 2147483647 h 570"/>
              <a:gd name="T22" fmla="*/ 2147483647 w 696"/>
              <a:gd name="T23" fmla="*/ 2147483647 h 570"/>
              <a:gd name="T24" fmla="*/ 2147483647 w 696"/>
              <a:gd name="T25" fmla="*/ 2147483647 h 570"/>
              <a:gd name="T26" fmla="*/ 2147483647 w 696"/>
              <a:gd name="T27" fmla="*/ 2147483647 h 570"/>
              <a:gd name="T28" fmla="*/ 2147483647 w 696"/>
              <a:gd name="T29" fmla="*/ 2147483647 h 570"/>
              <a:gd name="T30" fmla="*/ 2147483647 w 696"/>
              <a:gd name="T31" fmla="*/ 2147483647 h 570"/>
              <a:gd name="T32" fmla="*/ 2147483647 w 696"/>
              <a:gd name="T33" fmla="*/ 2147483647 h 570"/>
              <a:gd name="T34" fmla="*/ 2147483647 w 696"/>
              <a:gd name="T35" fmla="*/ 2147483647 h 570"/>
              <a:gd name="T36" fmla="*/ 2147483647 w 696"/>
              <a:gd name="T37" fmla="*/ 2147483647 h 570"/>
              <a:gd name="T38" fmla="*/ 2147483647 w 696"/>
              <a:gd name="T39" fmla="*/ 2147483647 h 570"/>
              <a:gd name="T40" fmla="*/ 2147483647 w 696"/>
              <a:gd name="T41" fmla="*/ 2147483647 h 570"/>
              <a:gd name="T42" fmla="*/ 2147483647 w 696"/>
              <a:gd name="T43" fmla="*/ 2147483647 h 570"/>
              <a:gd name="T44" fmla="*/ 2147483647 w 696"/>
              <a:gd name="T45" fmla="*/ 2147483647 h 570"/>
              <a:gd name="T46" fmla="*/ 2147483647 w 696"/>
              <a:gd name="T47" fmla="*/ 2147483647 h 570"/>
              <a:gd name="T48" fmla="*/ 2147483647 w 696"/>
              <a:gd name="T49" fmla="*/ 2147483647 h 5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96"/>
              <a:gd name="T76" fmla="*/ 0 h 570"/>
              <a:gd name="T77" fmla="*/ 696 w 696"/>
              <a:gd name="T78" fmla="*/ 570 h 57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96" h="570">
                <a:moveTo>
                  <a:pt x="78" y="3"/>
                </a:moveTo>
                <a:cubicBezTo>
                  <a:pt x="28" y="21"/>
                  <a:pt x="0" y="72"/>
                  <a:pt x="68" y="95"/>
                </a:cubicBezTo>
                <a:cubicBezTo>
                  <a:pt x="83" y="136"/>
                  <a:pt x="93" y="127"/>
                  <a:pt x="132" y="141"/>
                </a:cubicBezTo>
                <a:cubicBezTo>
                  <a:pt x="157" y="165"/>
                  <a:pt x="162" y="184"/>
                  <a:pt x="196" y="195"/>
                </a:cubicBezTo>
                <a:cubicBezTo>
                  <a:pt x="210" y="209"/>
                  <a:pt x="232" y="215"/>
                  <a:pt x="242" y="232"/>
                </a:cubicBezTo>
                <a:cubicBezTo>
                  <a:pt x="291" y="311"/>
                  <a:pt x="214" y="281"/>
                  <a:pt x="324" y="296"/>
                </a:cubicBezTo>
                <a:cubicBezTo>
                  <a:pt x="346" y="355"/>
                  <a:pt x="316" y="296"/>
                  <a:pt x="361" y="333"/>
                </a:cubicBezTo>
                <a:cubicBezTo>
                  <a:pt x="369" y="340"/>
                  <a:pt x="374" y="350"/>
                  <a:pt x="379" y="360"/>
                </a:cubicBezTo>
                <a:cubicBezTo>
                  <a:pt x="383" y="368"/>
                  <a:pt x="381" y="380"/>
                  <a:pt x="388" y="387"/>
                </a:cubicBezTo>
                <a:cubicBezTo>
                  <a:pt x="402" y="401"/>
                  <a:pt x="441" y="406"/>
                  <a:pt x="462" y="433"/>
                </a:cubicBezTo>
                <a:cubicBezTo>
                  <a:pt x="513" y="501"/>
                  <a:pt x="472" y="482"/>
                  <a:pt x="535" y="497"/>
                </a:cubicBezTo>
                <a:cubicBezTo>
                  <a:pt x="541" y="506"/>
                  <a:pt x="544" y="519"/>
                  <a:pt x="553" y="525"/>
                </a:cubicBezTo>
                <a:cubicBezTo>
                  <a:pt x="569" y="535"/>
                  <a:pt x="608" y="543"/>
                  <a:pt x="608" y="543"/>
                </a:cubicBezTo>
                <a:cubicBezTo>
                  <a:pt x="617" y="549"/>
                  <a:pt x="624" y="559"/>
                  <a:pt x="635" y="561"/>
                </a:cubicBezTo>
                <a:cubicBezTo>
                  <a:pt x="696" y="570"/>
                  <a:pt x="672" y="507"/>
                  <a:pt x="654" y="479"/>
                </a:cubicBezTo>
                <a:cubicBezTo>
                  <a:pt x="647" y="467"/>
                  <a:pt x="617" y="449"/>
                  <a:pt x="608" y="442"/>
                </a:cubicBezTo>
                <a:cubicBezTo>
                  <a:pt x="571" y="386"/>
                  <a:pt x="613" y="437"/>
                  <a:pt x="562" y="406"/>
                </a:cubicBezTo>
                <a:cubicBezTo>
                  <a:pt x="555" y="401"/>
                  <a:pt x="551" y="392"/>
                  <a:pt x="544" y="387"/>
                </a:cubicBezTo>
                <a:cubicBezTo>
                  <a:pt x="503" y="354"/>
                  <a:pt x="531" y="381"/>
                  <a:pt x="489" y="360"/>
                </a:cubicBezTo>
                <a:cubicBezTo>
                  <a:pt x="444" y="338"/>
                  <a:pt x="478" y="349"/>
                  <a:pt x="443" y="323"/>
                </a:cubicBezTo>
                <a:cubicBezTo>
                  <a:pt x="399" y="290"/>
                  <a:pt x="363" y="269"/>
                  <a:pt x="324" y="232"/>
                </a:cubicBezTo>
                <a:cubicBezTo>
                  <a:pt x="310" y="191"/>
                  <a:pt x="319" y="166"/>
                  <a:pt x="343" y="131"/>
                </a:cubicBezTo>
                <a:cubicBezTo>
                  <a:pt x="346" y="122"/>
                  <a:pt x="354" y="113"/>
                  <a:pt x="352" y="104"/>
                </a:cubicBezTo>
                <a:cubicBezTo>
                  <a:pt x="346" y="66"/>
                  <a:pt x="247" y="6"/>
                  <a:pt x="206" y="3"/>
                </a:cubicBezTo>
                <a:cubicBezTo>
                  <a:pt x="163" y="0"/>
                  <a:pt x="121" y="3"/>
                  <a:pt x="78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565" name="Rectangle 12"/>
          <p:cNvSpPr>
            <a:spLocks noChangeArrowheads="1"/>
          </p:cNvSpPr>
          <p:nvPr/>
        </p:nvSpPr>
        <p:spPr bwMode="auto">
          <a:xfrm>
            <a:off x="6229350" y="1779588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Scales of cm</a:t>
            </a:r>
            <a:r>
              <a:rPr lang="en-US" sz="1400"/>
              <a:t>s</a:t>
            </a:r>
          </a:p>
        </p:txBody>
      </p:sp>
      <p:sp>
        <p:nvSpPr>
          <p:cNvPr id="23566" name="Rectangle 13"/>
          <p:cNvSpPr>
            <a:spLocks noChangeArrowheads="1"/>
          </p:cNvSpPr>
          <p:nvPr/>
        </p:nvSpPr>
        <p:spPr bwMode="auto">
          <a:xfrm>
            <a:off x="1301750" y="1778000"/>
            <a:ext cx="277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Scales of fractions of AU</a:t>
            </a:r>
            <a:r>
              <a:rPr lang="en-US" sz="1400"/>
              <a:t>s</a:t>
            </a:r>
          </a:p>
        </p:txBody>
      </p:sp>
      <p:sp>
        <p:nvSpPr>
          <p:cNvPr id="23567" name="Text Box 14"/>
          <p:cNvSpPr txBox="1">
            <a:spLocks noChangeArrowheads="1"/>
          </p:cNvSpPr>
          <p:nvPr/>
        </p:nvSpPr>
        <p:spPr bwMode="auto">
          <a:xfrm>
            <a:off x="363538" y="5554663"/>
            <a:ext cx="40211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/>
              <a:t>A typical IMF power spectrum in </a:t>
            </a:r>
            <a:r>
              <a:rPr lang="en-US" sz="1600" u="sng"/>
              <a:t>interplanetary space</a:t>
            </a:r>
            <a:r>
              <a:rPr lang="en-US" sz="1600"/>
              <a:t> at 1 AU</a:t>
            </a:r>
          </a:p>
          <a:p>
            <a:pPr eaLnBrk="1" hangingPunct="1"/>
            <a:r>
              <a:rPr lang="en-US" sz="900"/>
              <a:t>[Low frequency from Bruno et al., 1985, high freq. tail from Leamon et al, 1999]</a:t>
            </a:r>
          </a:p>
        </p:txBody>
      </p:sp>
      <p:sp>
        <p:nvSpPr>
          <p:cNvPr id="23568" name="Text Box 15"/>
          <p:cNvSpPr txBox="1">
            <a:spLocks noChangeArrowheads="1"/>
          </p:cNvSpPr>
          <p:nvPr/>
        </p:nvSpPr>
        <p:spPr bwMode="auto">
          <a:xfrm>
            <a:off x="3095625" y="3087688"/>
            <a:ext cx="50958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f</a:t>
            </a:r>
            <a:r>
              <a:rPr lang="en-US" sz="1800" baseline="30000"/>
              <a:t>-5/3</a:t>
            </a:r>
          </a:p>
        </p:txBody>
      </p:sp>
      <p:sp>
        <p:nvSpPr>
          <p:cNvPr id="23569" name="Line 16"/>
          <p:cNvSpPr>
            <a:spLocks noChangeShapeType="1"/>
          </p:cNvSpPr>
          <p:nvPr/>
        </p:nvSpPr>
        <p:spPr bwMode="auto">
          <a:xfrm>
            <a:off x="2457450" y="2895600"/>
            <a:ext cx="1250950" cy="1092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4DF7F-820D-48A8-A41C-D12C27CB00E8}" type="slidenum">
              <a:rPr lang="en-US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24579" name="Picture 25" descr="leo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2478" r="4454" b="1239"/>
          <a:stretch>
            <a:fillRect/>
          </a:stretch>
        </p:blipFill>
        <p:spPr bwMode="auto">
          <a:xfrm>
            <a:off x="4187825" y="2386013"/>
            <a:ext cx="4321175" cy="328295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5186363" y="2763838"/>
            <a:ext cx="4445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/>
              <a:t>~</a:t>
            </a:r>
            <a:r>
              <a:rPr lang="en-US" sz="1200">
                <a:latin typeface="Comic Sans MS" pitchFamily="66" charset="0"/>
              </a:rPr>
              <a:t>k</a:t>
            </a:r>
            <a:r>
              <a:rPr lang="en-US" sz="1200" baseline="30000">
                <a:latin typeface="Comic Sans MS" pitchFamily="66" charset="0"/>
              </a:rPr>
              <a:t>-1</a:t>
            </a:r>
          </a:p>
        </p:txBody>
      </p:sp>
      <p:sp>
        <p:nvSpPr>
          <p:cNvPr id="24581" name="AutoShape 10"/>
          <p:cNvSpPr>
            <a:spLocks noChangeArrowheads="1"/>
          </p:cNvSpPr>
          <p:nvPr/>
        </p:nvSpPr>
        <p:spPr bwMode="auto">
          <a:xfrm rot="5158351">
            <a:off x="5367338" y="2093913"/>
            <a:ext cx="630237" cy="115887"/>
          </a:xfrm>
          <a:prstGeom prst="rightArrow">
            <a:avLst>
              <a:gd name="adj1" fmla="val 50000"/>
              <a:gd name="adj2" fmla="val 135959"/>
            </a:avLst>
          </a:prstGeom>
          <a:solidFill>
            <a:srgbClr val="FFFF00"/>
          </a:solidFill>
          <a:ln w="22225">
            <a:solidFill>
              <a:srgbClr val="FF5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582" name="AutoShape 11"/>
          <p:cNvSpPr>
            <a:spLocks noChangeArrowheads="1"/>
          </p:cNvSpPr>
          <p:nvPr/>
        </p:nvSpPr>
        <p:spPr bwMode="auto">
          <a:xfrm rot="1841667" flipV="1">
            <a:off x="6805613" y="3205163"/>
            <a:ext cx="879475" cy="127000"/>
          </a:xfrm>
          <a:prstGeom prst="rightArrow">
            <a:avLst>
              <a:gd name="adj1" fmla="val 50000"/>
              <a:gd name="adj2" fmla="val 173125"/>
            </a:avLst>
          </a:prstGeom>
          <a:solidFill>
            <a:srgbClr val="FFFF00"/>
          </a:solidFill>
          <a:ln w="22225">
            <a:solidFill>
              <a:srgbClr val="FF5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583" name="Text Box 12"/>
          <p:cNvSpPr txBox="1">
            <a:spLocks noChangeArrowheads="1"/>
          </p:cNvSpPr>
          <p:nvPr/>
        </p:nvSpPr>
        <p:spPr bwMode="auto">
          <a:xfrm>
            <a:off x="5738813" y="1857375"/>
            <a:ext cx="31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omic Sans MS" pitchFamily="66" charset="0"/>
                <a:sym typeface="Symbol" pitchFamily="18" charset="2"/>
              </a:rPr>
              <a:t></a:t>
            </a:r>
          </a:p>
        </p:txBody>
      </p:sp>
      <p:sp>
        <p:nvSpPr>
          <p:cNvPr id="24584" name="Text Box 13"/>
          <p:cNvSpPr txBox="1">
            <a:spLocks noChangeArrowheads="1"/>
          </p:cNvSpPr>
          <p:nvPr/>
        </p:nvSpPr>
        <p:spPr bwMode="auto">
          <a:xfrm>
            <a:off x="7529513" y="3052763"/>
            <a:ext cx="31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omic Sans MS" pitchFamily="66" charset="0"/>
                <a:sym typeface="Symbol" pitchFamily="18" charset="2"/>
              </a:rPr>
              <a:t></a:t>
            </a:r>
          </a:p>
        </p:txBody>
      </p:sp>
      <p:sp>
        <p:nvSpPr>
          <p:cNvPr id="24585" name="Text Box 14"/>
          <p:cNvSpPr txBox="1">
            <a:spLocks noChangeArrowheads="1"/>
          </p:cNvSpPr>
          <p:nvPr/>
        </p:nvSpPr>
        <p:spPr bwMode="auto">
          <a:xfrm>
            <a:off x="8294688" y="4095750"/>
            <a:ext cx="31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omic Sans MS" pitchFamily="66" charset="0"/>
                <a:sym typeface="Symbol" pitchFamily="18" charset="2"/>
              </a:rPr>
              <a:t></a:t>
            </a:r>
          </a:p>
        </p:txBody>
      </p:sp>
      <p:sp>
        <p:nvSpPr>
          <p:cNvPr id="24586" name="Text Box 16"/>
          <p:cNvSpPr txBox="1">
            <a:spLocks noChangeArrowheads="1"/>
          </p:cNvSpPr>
          <p:nvPr/>
        </p:nvSpPr>
        <p:spPr bwMode="auto">
          <a:xfrm>
            <a:off x="4916488" y="1866900"/>
            <a:ext cx="785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integral scales</a:t>
            </a:r>
          </a:p>
        </p:txBody>
      </p:sp>
      <p:sp>
        <p:nvSpPr>
          <p:cNvPr id="24587" name="Text Box 17"/>
          <p:cNvSpPr txBox="1">
            <a:spLocks noChangeArrowheads="1"/>
          </p:cNvSpPr>
          <p:nvPr/>
        </p:nvSpPr>
        <p:spPr bwMode="auto">
          <a:xfrm>
            <a:off x="7019925" y="2673350"/>
            <a:ext cx="10695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u="sng" dirty="0"/>
              <a:t>inertial range</a:t>
            </a:r>
          </a:p>
        </p:txBody>
      </p:sp>
      <p:sp>
        <p:nvSpPr>
          <p:cNvPr id="24588" name="Text Box 18"/>
          <p:cNvSpPr txBox="1">
            <a:spLocks noChangeArrowheads="1"/>
          </p:cNvSpPr>
          <p:nvPr/>
        </p:nvSpPr>
        <p:spPr bwMode="auto">
          <a:xfrm>
            <a:off x="7888288" y="3605213"/>
            <a:ext cx="10445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u="sng" dirty="0"/>
              <a:t>dissipation scales</a:t>
            </a:r>
          </a:p>
        </p:txBody>
      </p:sp>
      <p:sp>
        <p:nvSpPr>
          <p:cNvPr id="24589" name="Text Box 19"/>
          <p:cNvSpPr txBox="1">
            <a:spLocks noChangeArrowheads="1"/>
          </p:cNvSpPr>
          <p:nvPr/>
        </p:nvSpPr>
        <p:spPr bwMode="auto">
          <a:xfrm>
            <a:off x="6757988" y="1928813"/>
            <a:ext cx="1665287" cy="409575"/>
          </a:xfrm>
          <a:prstGeom prst="rect">
            <a:avLst/>
          </a:prstGeom>
          <a:solidFill>
            <a:schemeClr val="bg1"/>
          </a:solidFill>
          <a:ln w="12700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>
                <a:sym typeface="Symbol" pitchFamily="18" charset="2"/>
              </a:rPr>
              <a:t></a:t>
            </a:r>
            <a:r>
              <a:rPr lang="en-US" sz="2000">
                <a:sym typeface="Symbol" pitchFamily="18" charset="2"/>
              </a:rPr>
              <a:t> </a:t>
            </a:r>
            <a:r>
              <a:rPr lang="en-US" sz="1000">
                <a:sym typeface="Symbol" pitchFamily="18" charset="2"/>
              </a:rPr>
              <a:t>= energy transfer rate</a:t>
            </a:r>
          </a:p>
        </p:txBody>
      </p:sp>
      <p:sp>
        <p:nvSpPr>
          <p:cNvPr id="24590" name="AutoShape 20"/>
          <p:cNvSpPr>
            <a:spLocks noChangeArrowheads="1"/>
          </p:cNvSpPr>
          <p:nvPr/>
        </p:nvSpPr>
        <p:spPr bwMode="auto">
          <a:xfrm rot="3900386">
            <a:off x="7959725" y="4368800"/>
            <a:ext cx="630238" cy="115888"/>
          </a:xfrm>
          <a:prstGeom prst="rightArrow">
            <a:avLst>
              <a:gd name="adj1" fmla="val 50000"/>
              <a:gd name="adj2" fmla="val 135958"/>
            </a:avLst>
          </a:prstGeom>
          <a:solidFill>
            <a:srgbClr val="FFFF00"/>
          </a:solidFill>
          <a:ln w="22225">
            <a:solidFill>
              <a:srgbClr val="FF5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4591" name="Picture 21" descr="richard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9448" r="19292" b="7349"/>
          <a:stretch>
            <a:fillRect/>
          </a:stretch>
        </p:blipFill>
        <p:spPr bwMode="auto">
          <a:xfrm>
            <a:off x="509588" y="2378075"/>
            <a:ext cx="3046412" cy="3309938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2" name="Text Box 22"/>
          <p:cNvSpPr txBox="1">
            <a:spLocks noChangeArrowheads="1"/>
          </p:cNvSpPr>
          <p:nvPr/>
        </p:nvSpPr>
        <p:spPr bwMode="auto">
          <a:xfrm>
            <a:off x="454025" y="430213"/>
            <a:ext cx="8320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The phenomenology at the basis of these observations follows the energy cascade </a:t>
            </a:r>
            <a:r>
              <a:rPr lang="en-US" i="1"/>
              <a:t>á la</a:t>
            </a:r>
            <a:r>
              <a:rPr lang="en-US"/>
              <a:t> Richardson in the hypothesis of homogeneous and isotropic turbulence</a:t>
            </a:r>
          </a:p>
        </p:txBody>
      </p:sp>
      <p:sp>
        <p:nvSpPr>
          <p:cNvPr id="24593" name="Text Box 23"/>
          <p:cNvSpPr txBox="1">
            <a:spLocks noChangeArrowheads="1"/>
          </p:cNvSpPr>
          <p:nvPr/>
        </p:nvSpPr>
        <p:spPr bwMode="auto">
          <a:xfrm>
            <a:off x="466725" y="6075363"/>
            <a:ext cx="5910263" cy="561975"/>
          </a:xfrm>
          <a:prstGeom prst="rect">
            <a:avLst/>
          </a:prstGeom>
          <a:solidFill>
            <a:schemeClr val="bg1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homogeneous=statistically invariant under space translation</a:t>
            </a:r>
          </a:p>
          <a:p>
            <a:pPr eaLnBrk="1" hangingPunct="1"/>
            <a:r>
              <a:rPr lang="en-US" sz="1400"/>
              <a:t>isotropic=statistically invariant under simultaneous rotation of  </a:t>
            </a:r>
            <a:r>
              <a:rPr lang="en-US" sz="1600">
                <a:latin typeface="Symbol" pitchFamily="18" charset="2"/>
              </a:rPr>
              <a:t>d</a:t>
            </a:r>
            <a:r>
              <a:rPr lang="en-US" sz="1600"/>
              <a:t>v</a:t>
            </a:r>
            <a:r>
              <a:rPr lang="en-US" sz="1400">
                <a:sym typeface="Symbol" pitchFamily="18" charset="2"/>
              </a:rPr>
              <a:t> </a:t>
            </a:r>
            <a:r>
              <a:rPr lang="en-US" sz="1400"/>
              <a:t>and </a:t>
            </a:r>
            <a:r>
              <a:rPr lang="en-US" sz="1400">
                <a:sym typeface="MT Extra" pitchFamily="18" charset="2"/>
              </a:rPr>
              <a:t>     </a:t>
            </a:r>
          </a:p>
        </p:txBody>
      </p:sp>
      <p:graphicFrame>
        <p:nvGraphicFramePr>
          <p:cNvPr id="24594" name="Object 24"/>
          <p:cNvGraphicFramePr>
            <a:graphicFrameLocks noChangeAspect="1"/>
          </p:cNvGraphicFramePr>
          <p:nvPr/>
        </p:nvGraphicFramePr>
        <p:xfrm>
          <a:off x="6018213" y="6208713"/>
          <a:ext cx="269875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3" name="Equation" r:id="rId6" imgW="114102" imgH="177492" progId="Equation.3">
                  <p:embed/>
                </p:oleObj>
              </mc:Choice>
              <mc:Fallback>
                <p:oleObj name="Equation" r:id="rId6" imgW="114102" imgH="177492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8213" y="6208713"/>
                        <a:ext cx="269875" cy="42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BB390-29DA-4AB2-9D42-55DFC3E76387}" type="slidenum">
              <a:rPr lang="en-US">
                <a:solidFill>
                  <a:schemeClr val="tx1"/>
                </a:solidFill>
              </a:rPr>
              <a:pPr>
                <a:defRPr/>
              </a:pPr>
              <a:t>18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5603" name="Object 2"/>
          <p:cNvGraphicFramePr>
            <a:graphicFrameLocks noChangeAspect="1"/>
          </p:cNvGraphicFramePr>
          <p:nvPr/>
        </p:nvGraphicFramePr>
        <p:xfrm>
          <a:off x="3108325" y="1303338"/>
          <a:ext cx="306070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82" name="Equation" r:id="rId4" imgW="1104900" imgH="228600" progId="Equation.3">
                  <p:embed/>
                </p:oleObj>
              </mc:Choice>
              <mc:Fallback>
                <p:oleObj name="Equation" r:id="rId4" imgW="11049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1303338"/>
                        <a:ext cx="3060700" cy="631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3"/>
          <p:cNvGraphicFramePr>
            <a:graphicFrameLocks noChangeAspect="1"/>
          </p:cNvGraphicFramePr>
          <p:nvPr/>
        </p:nvGraphicFramePr>
        <p:xfrm>
          <a:off x="989013" y="3109913"/>
          <a:ext cx="25209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83" name="Equation" r:id="rId6" imgW="1155700" imgH="571500" progId="Equation.3">
                  <p:embed/>
                </p:oleObj>
              </mc:Choice>
              <mc:Fallback>
                <p:oleObj name="Equation" r:id="rId6" imgW="1155700" imgH="571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3109913"/>
                        <a:ext cx="2520950" cy="1244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921988"/>
              </p:ext>
            </p:extLst>
          </p:nvPr>
        </p:nvGraphicFramePr>
        <p:xfrm>
          <a:off x="1131888" y="5463988"/>
          <a:ext cx="264795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84" name="Equation" r:id="rId8" imgW="1053643" imgH="215806" progId="Equation.3">
                  <p:embed/>
                </p:oleObj>
              </mc:Choice>
              <mc:Fallback>
                <p:oleObj name="Equation" r:id="rId8" imgW="1053643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5463988"/>
                        <a:ext cx="2647950" cy="6016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947738" y="4970275"/>
            <a:ext cx="27366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if </a:t>
            </a:r>
            <a:r>
              <a:rPr lang="en-US" sz="2000" dirty="0">
                <a:latin typeface="Symbol" pitchFamily="18" charset="2"/>
                <a:cs typeface="Arial" pitchFamily="34" charset="0"/>
              </a:rPr>
              <a:t>e</a:t>
            </a:r>
            <a:r>
              <a:rPr lang="en-US" sz="1600" dirty="0">
                <a:cs typeface="Arial" pitchFamily="34" charset="0"/>
              </a:rPr>
              <a:t> doesn’t depend </a:t>
            </a:r>
            <a:r>
              <a:rPr lang="en-US" sz="1600" dirty="0" smtClean="0">
                <a:cs typeface="Arial" pitchFamily="34" charset="0"/>
              </a:rPr>
              <a:t>on </a:t>
            </a:r>
            <a:r>
              <a:rPr lang="en-US" sz="1600" dirty="0">
                <a:cs typeface="Arial" pitchFamily="34" charset="0"/>
              </a:rPr>
              <a:t>scale</a:t>
            </a:r>
          </a:p>
        </p:txBody>
      </p:sp>
      <p:graphicFrame>
        <p:nvGraphicFramePr>
          <p:cNvPr id="2560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984252"/>
              </p:ext>
            </p:extLst>
          </p:nvPr>
        </p:nvGraphicFramePr>
        <p:xfrm>
          <a:off x="5753100" y="4832103"/>
          <a:ext cx="277177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85" name="Equation" r:id="rId10" imgW="1143000" imgH="914400" progId="Equation.3">
                  <p:embed/>
                </p:oleObj>
              </mc:Choice>
              <mc:Fallback>
                <p:oleObj name="Equation" r:id="rId10" imgW="1143000" imgH="914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0" y="4832103"/>
                        <a:ext cx="2771775" cy="1752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279775" y="2047875"/>
            <a:ext cx="2743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/>
              <a:t>eddy turnover time (generation of new scales)</a:t>
            </a:r>
          </a:p>
        </p:txBody>
      </p:sp>
      <p:sp>
        <p:nvSpPr>
          <p:cNvPr id="607241" name="Rectangle 9"/>
          <p:cNvSpPr>
            <a:spLocks noChangeArrowheads="1"/>
          </p:cNvSpPr>
          <p:nvPr/>
        </p:nvSpPr>
        <p:spPr bwMode="auto">
          <a:xfrm>
            <a:off x="700087" y="46375"/>
            <a:ext cx="74120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K41</a:t>
            </a:r>
            <a:r>
              <a:rPr lang="en-US" b="1" i="1" dirty="0"/>
              <a:t> </a:t>
            </a:r>
            <a:r>
              <a:rPr lang="en-US" dirty="0"/>
              <a:t>theory and k</a:t>
            </a:r>
            <a:r>
              <a:rPr lang="en-US" baseline="30000" dirty="0"/>
              <a:t>-5/3</a:t>
            </a:r>
            <a:r>
              <a:rPr lang="en-US" dirty="0"/>
              <a:t> scaling (A.N. Kolmogorov,1941</a:t>
            </a:r>
            <a:r>
              <a:rPr lang="en-US" dirty="0" smtClean="0"/>
              <a:t>) based on dimensional analysis</a:t>
            </a:r>
            <a:endParaRPr lang="en-US" dirty="0"/>
          </a:p>
        </p:txBody>
      </p:sp>
      <p:sp>
        <p:nvSpPr>
          <p:cNvPr id="607242" name="Oval 10"/>
          <p:cNvSpPr>
            <a:spLocks noChangeArrowheads="1"/>
          </p:cNvSpPr>
          <p:nvPr/>
        </p:nvSpPr>
        <p:spPr bwMode="auto">
          <a:xfrm>
            <a:off x="1152525" y="1268413"/>
            <a:ext cx="1044575" cy="987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607243" name="Oval 11"/>
          <p:cNvSpPr>
            <a:spLocks noChangeArrowheads="1"/>
          </p:cNvSpPr>
          <p:nvPr/>
        </p:nvSpPr>
        <p:spPr bwMode="auto">
          <a:xfrm rot="-1711244">
            <a:off x="7272338" y="1049338"/>
            <a:ext cx="684212" cy="14525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5616" name="Oval 12"/>
          <p:cNvSpPr>
            <a:spLocks noChangeArrowheads="1"/>
          </p:cNvSpPr>
          <p:nvPr/>
        </p:nvSpPr>
        <p:spPr bwMode="auto">
          <a:xfrm>
            <a:off x="1616075" y="120808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17" name="Oval 13"/>
          <p:cNvSpPr>
            <a:spLocks noChangeArrowheads="1"/>
          </p:cNvSpPr>
          <p:nvPr/>
        </p:nvSpPr>
        <p:spPr bwMode="auto">
          <a:xfrm>
            <a:off x="1624013" y="2201863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18" name="Oval 14"/>
          <p:cNvSpPr>
            <a:spLocks noChangeArrowheads="1"/>
          </p:cNvSpPr>
          <p:nvPr/>
        </p:nvSpPr>
        <p:spPr bwMode="auto">
          <a:xfrm>
            <a:off x="1117600" y="172402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19" name="Oval 15"/>
          <p:cNvSpPr>
            <a:spLocks noChangeArrowheads="1"/>
          </p:cNvSpPr>
          <p:nvPr/>
        </p:nvSpPr>
        <p:spPr bwMode="auto">
          <a:xfrm>
            <a:off x="2154238" y="1731963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20" name="Text Box 16"/>
          <p:cNvSpPr txBox="1">
            <a:spLocks noChangeArrowheads="1"/>
          </p:cNvSpPr>
          <p:nvPr/>
        </p:nvSpPr>
        <p:spPr bwMode="auto">
          <a:xfrm>
            <a:off x="1495425" y="8874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1</a:t>
            </a:r>
          </a:p>
        </p:txBody>
      </p:sp>
      <p:sp>
        <p:nvSpPr>
          <p:cNvPr id="25621" name="Text Box 17"/>
          <p:cNvSpPr txBox="1">
            <a:spLocks noChangeArrowheads="1"/>
          </p:cNvSpPr>
          <p:nvPr/>
        </p:nvSpPr>
        <p:spPr bwMode="auto">
          <a:xfrm>
            <a:off x="2270125" y="15843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4</a:t>
            </a:r>
          </a:p>
        </p:txBody>
      </p:sp>
      <p:sp>
        <p:nvSpPr>
          <p:cNvPr id="25622" name="Text Box 18"/>
          <p:cNvSpPr txBox="1">
            <a:spLocks noChangeArrowheads="1"/>
          </p:cNvSpPr>
          <p:nvPr/>
        </p:nvSpPr>
        <p:spPr bwMode="auto">
          <a:xfrm>
            <a:off x="793750" y="15621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3</a:t>
            </a:r>
          </a:p>
        </p:txBody>
      </p:sp>
      <p:sp>
        <p:nvSpPr>
          <p:cNvPr id="25623" name="Text Box 19"/>
          <p:cNvSpPr txBox="1">
            <a:spLocks noChangeArrowheads="1"/>
          </p:cNvSpPr>
          <p:nvPr/>
        </p:nvSpPr>
        <p:spPr bwMode="auto">
          <a:xfrm>
            <a:off x="1511300" y="22494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2</a:t>
            </a:r>
          </a:p>
        </p:txBody>
      </p:sp>
      <p:sp>
        <p:nvSpPr>
          <p:cNvPr id="25624" name="Line 20"/>
          <p:cNvSpPr>
            <a:spLocks noChangeShapeType="1"/>
          </p:cNvSpPr>
          <p:nvPr/>
        </p:nvSpPr>
        <p:spPr bwMode="auto">
          <a:xfrm flipV="1">
            <a:off x="1660525" y="1020763"/>
            <a:ext cx="493713" cy="219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25" name="Line 21"/>
          <p:cNvSpPr>
            <a:spLocks noChangeShapeType="1"/>
          </p:cNvSpPr>
          <p:nvPr/>
        </p:nvSpPr>
        <p:spPr bwMode="auto">
          <a:xfrm>
            <a:off x="1693863" y="2246313"/>
            <a:ext cx="101600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26" name="Text Box 22"/>
          <p:cNvSpPr txBox="1">
            <a:spLocks noChangeArrowheads="1"/>
          </p:cNvSpPr>
          <p:nvPr/>
        </p:nvSpPr>
        <p:spPr bwMode="auto">
          <a:xfrm>
            <a:off x="1989138" y="1009650"/>
            <a:ext cx="382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v</a:t>
            </a:r>
            <a:r>
              <a:rPr lang="en-US" sz="1800" baseline="-25000"/>
              <a:t>1</a:t>
            </a:r>
          </a:p>
        </p:txBody>
      </p:sp>
      <p:sp>
        <p:nvSpPr>
          <p:cNvPr id="25627" name="Text Box 23"/>
          <p:cNvSpPr txBox="1">
            <a:spLocks noChangeArrowheads="1"/>
          </p:cNvSpPr>
          <p:nvPr/>
        </p:nvSpPr>
        <p:spPr bwMode="auto">
          <a:xfrm>
            <a:off x="2019300" y="22352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v</a:t>
            </a:r>
            <a:r>
              <a:rPr lang="en-US" sz="1800" baseline="-25000"/>
              <a:t>2</a:t>
            </a:r>
          </a:p>
        </p:txBody>
      </p:sp>
      <p:sp>
        <p:nvSpPr>
          <p:cNvPr id="25628" name="Oval 24"/>
          <p:cNvSpPr>
            <a:spLocks noChangeArrowheads="1"/>
          </p:cNvSpPr>
          <p:nvPr/>
        </p:nvSpPr>
        <p:spPr bwMode="auto">
          <a:xfrm>
            <a:off x="7210425" y="110172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29" name="Oval 25"/>
          <p:cNvSpPr>
            <a:spLocks noChangeArrowheads="1"/>
          </p:cNvSpPr>
          <p:nvPr/>
        </p:nvSpPr>
        <p:spPr bwMode="auto">
          <a:xfrm>
            <a:off x="7956550" y="23558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30" name="Oval 26"/>
          <p:cNvSpPr>
            <a:spLocks noChangeArrowheads="1"/>
          </p:cNvSpPr>
          <p:nvPr/>
        </p:nvSpPr>
        <p:spPr bwMode="auto">
          <a:xfrm>
            <a:off x="7197725" y="171767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31" name="Oval 27"/>
          <p:cNvSpPr>
            <a:spLocks noChangeArrowheads="1"/>
          </p:cNvSpPr>
          <p:nvPr/>
        </p:nvSpPr>
        <p:spPr bwMode="auto">
          <a:xfrm>
            <a:off x="7954963" y="173037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32" name="Line 28"/>
          <p:cNvSpPr>
            <a:spLocks noChangeShapeType="1"/>
          </p:cNvSpPr>
          <p:nvPr/>
        </p:nvSpPr>
        <p:spPr bwMode="auto">
          <a:xfrm>
            <a:off x="1660525" y="1295400"/>
            <a:ext cx="14288" cy="873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25633" name="Object 29"/>
          <p:cNvGraphicFramePr>
            <a:graphicFrameLocks noChangeAspect="1"/>
          </p:cNvGraphicFramePr>
          <p:nvPr/>
        </p:nvGraphicFramePr>
        <p:xfrm>
          <a:off x="1628775" y="1474788"/>
          <a:ext cx="287338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86" name="Equation" r:id="rId12" imgW="114120" imgH="177480" progId="Equation.3">
                  <p:embed/>
                </p:oleObj>
              </mc:Choice>
              <mc:Fallback>
                <p:oleObj name="Equation" r:id="rId12" imgW="114120" imgH="1774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5" y="1474788"/>
                        <a:ext cx="287338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3333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34" name="Text Box 30"/>
          <p:cNvSpPr txBox="1">
            <a:spLocks noChangeArrowheads="1"/>
          </p:cNvSpPr>
          <p:nvPr/>
        </p:nvSpPr>
        <p:spPr bwMode="auto">
          <a:xfrm>
            <a:off x="8101013" y="15462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4</a:t>
            </a:r>
          </a:p>
        </p:txBody>
      </p:sp>
      <p:sp>
        <p:nvSpPr>
          <p:cNvPr id="25635" name="Text Box 31"/>
          <p:cNvSpPr txBox="1">
            <a:spLocks noChangeArrowheads="1"/>
          </p:cNvSpPr>
          <p:nvPr/>
        </p:nvSpPr>
        <p:spPr bwMode="auto">
          <a:xfrm>
            <a:off x="6827838" y="15811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3</a:t>
            </a:r>
          </a:p>
        </p:txBody>
      </p:sp>
      <p:sp>
        <p:nvSpPr>
          <p:cNvPr id="25636" name="Text Box 32"/>
          <p:cNvSpPr txBox="1">
            <a:spLocks noChangeArrowheads="1"/>
          </p:cNvSpPr>
          <p:nvPr/>
        </p:nvSpPr>
        <p:spPr bwMode="auto">
          <a:xfrm>
            <a:off x="7069138" y="7747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1</a:t>
            </a:r>
          </a:p>
        </p:txBody>
      </p:sp>
      <p:sp>
        <p:nvSpPr>
          <p:cNvPr id="25637" name="Text Box 33"/>
          <p:cNvSpPr txBox="1">
            <a:spLocks noChangeArrowheads="1"/>
          </p:cNvSpPr>
          <p:nvPr/>
        </p:nvSpPr>
        <p:spPr bwMode="auto">
          <a:xfrm>
            <a:off x="8112125" y="223996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2</a:t>
            </a:r>
          </a:p>
        </p:txBody>
      </p:sp>
      <p:sp>
        <p:nvSpPr>
          <p:cNvPr id="25638" name="TextBox 35"/>
          <p:cNvSpPr txBox="1">
            <a:spLocks noChangeArrowheads="1"/>
          </p:cNvSpPr>
          <p:nvPr/>
        </p:nvSpPr>
        <p:spPr bwMode="auto">
          <a:xfrm>
            <a:off x="5385824" y="4349993"/>
            <a:ext cx="33666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/>
              <a:t>Scaling of power </a:t>
            </a:r>
            <a:r>
              <a:rPr lang="en-US" sz="1600" dirty="0"/>
              <a:t>density </a:t>
            </a:r>
            <a:r>
              <a:rPr lang="en-US" sz="1600" dirty="0" smtClean="0"/>
              <a:t>spectrum</a:t>
            </a:r>
            <a:endParaRPr lang="en-US" sz="1600" dirty="0"/>
          </a:p>
        </p:txBody>
      </p:sp>
      <p:sp>
        <p:nvSpPr>
          <p:cNvPr id="37" name="Notched Right Arrow 36"/>
          <p:cNvSpPr/>
          <p:nvPr/>
        </p:nvSpPr>
        <p:spPr>
          <a:xfrm>
            <a:off x="4635500" y="5421125"/>
            <a:ext cx="825500" cy="571500"/>
          </a:xfrm>
          <a:prstGeom prst="notched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7A172-E939-4106-99F7-253BDE436E4E}" type="slidenum">
              <a:rPr lang="en-US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6627" name="Object 9"/>
          <p:cNvGraphicFramePr>
            <a:graphicFrameLocks noGrp="1" noChangeAspect="1"/>
          </p:cNvGraphicFramePr>
          <p:nvPr>
            <p:ph idx="4294967295"/>
          </p:nvPr>
        </p:nvGraphicFramePr>
        <p:xfrm>
          <a:off x="1600200" y="3614738"/>
          <a:ext cx="2560638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01" name="Equation" r:id="rId4" imgW="1447800" imgH="419100" progId="Equation.3">
                  <p:embed/>
                </p:oleObj>
              </mc:Choice>
              <mc:Fallback>
                <p:oleObj name="Equation" r:id="rId4" imgW="1447800" imgH="4191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614738"/>
                        <a:ext cx="2560638" cy="741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2"/>
          <p:cNvGraphicFramePr>
            <a:graphicFrameLocks noChangeAspect="1"/>
          </p:cNvGraphicFramePr>
          <p:nvPr/>
        </p:nvGraphicFramePr>
        <p:xfrm>
          <a:off x="1062038" y="1733550"/>
          <a:ext cx="32099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02" name="Equation" r:id="rId6" imgW="1726451" imgH="393529" progId="Equation.3">
                  <p:embed/>
                </p:oleObj>
              </mc:Choice>
              <mc:Fallback>
                <p:oleObj name="Equation" r:id="rId6" imgW="1726451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1733550"/>
                        <a:ext cx="3209925" cy="733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6115050" y="1746250"/>
            <a:ext cx="28892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000"/>
              <a:t>Incompressible </a:t>
            </a:r>
          </a:p>
          <a:p>
            <a:r>
              <a:rPr lang="en-GB" sz="2000"/>
              <a:t>Navier-Stokes equation</a:t>
            </a:r>
          </a:p>
          <a:p>
            <a:r>
              <a:rPr lang="en-GB" sz="2000"/>
              <a:t>u </a:t>
            </a:r>
            <a:r>
              <a:rPr lang="en-GB" sz="2000">
                <a:sym typeface="Symbol" pitchFamily="18" charset="2"/>
              </a:rPr>
              <a:t> velocity field</a:t>
            </a:r>
          </a:p>
          <a:p>
            <a:r>
              <a:rPr lang="en-GB" sz="2000">
                <a:sym typeface="Symbol" pitchFamily="18" charset="2"/>
              </a:rPr>
              <a:t>P  pressure</a:t>
            </a:r>
          </a:p>
          <a:p>
            <a:r>
              <a:rPr lang="en-GB" sz="2000">
                <a:latin typeface="Symbol" pitchFamily="18" charset="2"/>
                <a:sym typeface="Symbol" pitchFamily="18" charset="2"/>
              </a:rPr>
              <a:t>n</a:t>
            </a:r>
            <a:r>
              <a:rPr lang="en-GB" sz="2000">
                <a:sym typeface="Symbol" pitchFamily="18" charset="2"/>
              </a:rPr>
              <a:t>   kinematic viscosity</a:t>
            </a:r>
            <a:endParaRPr lang="en-GB">
              <a:sym typeface="Symbol" pitchFamily="18" charset="2"/>
            </a:endParaRPr>
          </a:p>
        </p:txBody>
      </p:sp>
      <p:graphicFrame>
        <p:nvGraphicFramePr>
          <p:cNvPr id="26630" name="Object 4"/>
          <p:cNvGraphicFramePr>
            <a:graphicFrameLocks noChangeAspect="1"/>
          </p:cNvGraphicFramePr>
          <p:nvPr/>
        </p:nvGraphicFramePr>
        <p:xfrm>
          <a:off x="4733925" y="1763713"/>
          <a:ext cx="1046163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03" name="Equation" r:id="rId8" imgW="532937" imgH="215713" progId="Equation.3">
                  <p:embed/>
                </p:oleObj>
              </mc:Choice>
              <mc:Fallback>
                <p:oleObj name="Equation" r:id="rId8" imgW="532937" imgH="2157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5" y="1763713"/>
                        <a:ext cx="1046163" cy="423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505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1" name="Text Box 5"/>
          <p:cNvSpPr txBox="1">
            <a:spLocks noChangeArrowheads="1"/>
          </p:cNvSpPr>
          <p:nvPr/>
        </p:nvSpPr>
        <p:spPr bwMode="auto">
          <a:xfrm>
            <a:off x="757238" y="439738"/>
            <a:ext cx="77263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/>
              <a:t>Turbulence is the result of nonlinear dynamics and is described by the NS eq.</a:t>
            </a:r>
          </a:p>
        </p:txBody>
      </p:sp>
      <p:sp>
        <p:nvSpPr>
          <p:cNvPr id="26632" name="AutoShape 6"/>
          <p:cNvSpPr>
            <a:spLocks noChangeArrowheads="1"/>
          </p:cNvSpPr>
          <p:nvPr/>
        </p:nvSpPr>
        <p:spPr bwMode="auto">
          <a:xfrm>
            <a:off x="482600" y="2921000"/>
            <a:ext cx="1701800" cy="519113"/>
          </a:xfrm>
          <a:prstGeom prst="wedgeEllipseCallout">
            <a:avLst>
              <a:gd name="adj1" fmla="val 42630"/>
              <a:gd name="adj2" fmla="val -163296"/>
            </a:avLst>
          </a:prstGeom>
          <a:solidFill>
            <a:srgbClr val="66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non-linear</a:t>
            </a:r>
          </a:p>
        </p:txBody>
      </p:sp>
      <p:sp>
        <p:nvSpPr>
          <p:cNvPr id="26633" name="AutoShape 7"/>
          <p:cNvSpPr>
            <a:spLocks noChangeArrowheads="1"/>
          </p:cNvSpPr>
          <p:nvPr/>
        </p:nvSpPr>
        <p:spPr bwMode="auto">
          <a:xfrm>
            <a:off x="4002088" y="2960688"/>
            <a:ext cx="1841500" cy="596900"/>
          </a:xfrm>
          <a:prstGeom prst="wedgeEllipseCallout">
            <a:avLst>
              <a:gd name="adj1" fmla="val -54741"/>
              <a:gd name="adj2" fmla="val -169681"/>
            </a:avLst>
          </a:prstGeom>
          <a:solidFill>
            <a:srgbClr val="66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dissipative</a:t>
            </a:r>
          </a:p>
        </p:txBody>
      </p:sp>
      <p:sp>
        <p:nvSpPr>
          <p:cNvPr id="26634" name="Rectangle 8" descr="turbflux"/>
          <p:cNvSpPr>
            <a:spLocks noChangeArrowheads="1"/>
          </p:cNvSpPr>
          <p:nvPr/>
        </p:nvSpPr>
        <p:spPr bwMode="auto">
          <a:xfrm>
            <a:off x="5343525" y="4462463"/>
            <a:ext cx="3440113" cy="1611312"/>
          </a:xfrm>
          <a:prstGeom prst="rect">
            <a:avLst/>
          </a:prstGeom>
          <a:blipFill dpi="0" rotWithShape="0">
            <a:blip r:embed="rId10"/>
            <a:srcRect/>
            <a:stretch>
              <a:fillRect/>
            </a:stretch>
          </a:blip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Pentagon 12"/>
          <p:cNvSpPr/>
          <p:nvPr/>
        </p:nvSpPr>
        <p:spPr>
          <a:xfrm>
            <a:off x="1447800" y="4876800"/>
            <a:ext cx="3797300" cy="787400"/>
          </a:xfrm>
          <a:prstGeom prst="homePlat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large R</a:t>
            </a:r>
            <a:r>
              <a:rPr lang="en-US" sz="1800" baseline="-25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non-linear regime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9"/>
          <p:cNvSpPr txBox="1">
            <a:spLocks noChangeArrowheads="1"/>
          </p:cNvSpPr>
          <p:nvPr/>
        </p:nvSpPr>
        <p:spPr bwMode="auto">
          <a:xfrm>
            <a:off x="1257300" y="50150"/>
            <a:ext cx="662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dirty="0">
                <a:solidFill>
                  <a:srgbClr val="002060"/>
                </a:solidFill>
                <a:latin typeface="Calibri" pitchFamily="34" charset="0"/>
              </a:rPr>
              <a:t>Solar wind large scale structure </a:t>
            </a:r>
            <a:endParaRPr lang="en-GB" sz="32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9091" name="Text Box 14"/>
          <p:cNvSpPr txBox="1">
            <a:spLocks noChangeArrowheads="1"/>
          </p:cNvSpPr>
          <p:nvPr/>
        </p:nvSpPr>
        <p:spPr bwMode="auto">
          <a:xfrm>
            <a:off x="5856589" y="2459619"/>
            <a:ext cx="314851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sym typeface="Wingdings" pitchFamily="2" charset="2"/>
              </a:rPr>
              <a:t>Solar minimum: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fast 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steady wind 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at high latitudes </a:t>
            </a:r>
            <a:endParaRPr lang="en-US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Fast and 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slow 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streams in 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the ecliptic.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3275" y="1093815"/>
            <a:ext cx="5187416" cy="4913454"/>
            <a:chOff x="2340000" y="781290"/>
            <a:chExt cx="5187416" cy="4913454"/>
          </a:xfrm>
        </p:grpSpPr>
        <p:pic>
          <p:nvPicPr>
            <p:cNvPr id="89093" name="Picture 14" descr="swmnmx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12" r="45368" b="35036"/>
            <a:stretch/>
          </p:blipFill>
          <p:spPr bwMode="auto">
            <a:xfrm>
              <a:off x="2340000" y="781290"/>
              <a:ext cx="5184000" cy="491345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7106919" y="781290"/>
              <a:ext cx="420497" cy="4913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094" name="Text Box 15"/>
            <p:cNvSpPr txBox="1">
              <a:spLocks noChangeArrowheads="1"/>
            </p:cNvSpPr>
            <p:nvPr/>
          </p:nvSpPr>
          <p:spPr bwMode="auto">
            <a:xfrm rot="5400000">
              <a:off x="6265582" y="4033162"/>
              <a:ext cx="2079967" cy="3048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it-IT" sz="1400" i="1" dirty="0">
                  <a:solidFill>
                    <a:srgbClr val="FFFF00"/>
                  </a:solidFill>
                  <a:latin typeface="Calibri" pitchFamily="34" charset="0"/>
                </a:rPr>
                <a:t>McComas et al, GRL, 2003</a:t>
              </a:r>
              <a:endParaRPr lang="en-US" sz="1400" b="1" dirty="0">
                <a:solidFill>
                  <a:srgbClr val="FFFF00"/>
                </a:solidFill>
                <a:latin typeface="Calibri" pitchFamily="34" charset="0"/>
              </a:endParaRPr>
            </a:p>
          </p:txBody>
        </p:sp>
      </p:grp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70F2-6F44-47E8-8D8B-FCF93C9F458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95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27025" y="244475"/>
            <a:ext cx="6303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j-lt"/>
                <a:cs typeface="+mn-cs"/>
              </a:rPr>
              <a:t>Characteristic </a:t>
            </a:r>
            <a:r>
              <a:rPr lang="en-US" sz="2400" dirty="0">
                <a:latin typeface="+mj-lt"/>
                <a:cs typeface="+mn-cs"/>
              </a:rPr>
              <a:t>scales in </a:t>
            </a:r>
            <a:r>
              <a:rPr lang="en-US" sz="2400" dirty="0" smtClean="0">
                <a:latin typeface="+mj-lt"/>
                <a:cs typeface="+mn-cs"/>
              </a:rPr>
              <a:t>turbulence</a:t>
            </a:r>
            <a:endParaRPr lang="en-US" sz="2400" dirty="0">
              <a:latin typeface="+mj-lt"/>
              <a:cs typeface="+mn-cs"/>
            </a:endParaRPr>
          </a:p>
        </p:txBody>
      </p:sp>
      <p:sp>
        <p:nvSpPr>
          <p:cNvPr id="37892" name="Text Box 14"/>
          <p:cNvSpPr txBox="1">
            <a:spLocks noChangeArrowheads="1"/>
          </p:cNvSpPr>
          <p:nvPr/>
        </p:nvSpPr>
        <p:spPr bwMode="auto">
          <a:xfrm>
            <a:off x="839788" y="4903788"/>
            <a:ext cx="40211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cs typeface="+mn-cs"/>
              </a:rPr>
              <a:t>typical IMF power spectrum in at 1 AU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+mn-cs"/>
              </a:rPr>
              <a:t>[Low frequency from Bruno et al., 1985, high freq. tail from </a:t>
            </a:r>
            <a:r>
              <a:rPr lang="en-US" sz="900" dirty="0" err="1">
                <a:latin typeface="+mj-lt"/>
                <a:cs typeface="+mn-cs"/>
              </a:rPr>
              <a:t>Leamon</a:t>
            </a:r>
            <a:r>
              <a:rPr lang="en-US" sz="900" dirty="0">
                <a:latin typeface="+mj-lt"/>
                <a:cs typeface="+mn-cs"/>
              </a:rPr>
              <a:t> et al, 1999]</a:t>
            </a:r>
          </a:p>
        </p:txBody>
      </p:sp>
      <p:sp>
        <p:nvSpPr>
          <p:cNvPr id="37893" name="Rectangle 5"/>
          <p:cNvSpPr txBox="1">
            <a:spLocks noChangeArrowheads="1"/>
          </p:cNvSpPr>
          <p:nvPr/>
        </p:nvSpPr>
        <p:spPr bwMode="auto">
          <a:xfrm>
            <a:off x="4992688" y="1173163"/>
            <a:ext cx="4073525" cy="428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dirty="0">
                <a:latin typeface="+mj-lt"/>
                <a:cs typeface="+mn-cs"/>
              </a:rPr>
              <a:t>Correlative Scale/Integral Scale:</a:t>
            </a:r>
          </a:p>
          <a:p>
            <a:pPr marL="639763" lvl="1" indent="-246063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1600" dirty="0">
                <a:latin typeface="+mj-lt"/>
                <a:cs typeface="+mn-cs"/>
              </a:rPr>
              <a:t>the largest separation distance over which eddies are still correlated.    i.e. the largest </a:t>
            </a:r>
            <a:r>
              <a:rPr lang="en-US" sz="1600" dirty="0" err="1">
                <a:latin typeface="+mj-lt"/>
                <a:cs typeface="+mn-cs"/>
              </a:rPr>
              <a:t>turb</a:t>
            </a:r>
            <a:r>
              <a:rPr lang="en-US" sz="1600" dirty="0">
                <a:latin typeface="+mj-lt"/>
                <a:cs typeface="+mn-cs"/>
              </a:rPr>
              <a:t>. eddy size.</a:t>
            </a:r>
          </a:p>
          <a:p>
            <a:pPr marL="273050" indent="-27305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dirty="0">
                <a:latin typeface="+mj-lt"/>
                <a:cs typeface="+mn-cs"/>
              </a:rPr>
              <a:t>Taylor scale:</a:t>
            </a:r>
          </a:p>
          <a:p>
            <a:pPr marL="639763" lvl="1" indent="-246063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1600" dirty="0">
                <a:latin typeface="+mj-lt"/>
                <a:cs typeface="+mn-cs"/>
              </a:rPr>
              <a:t>The scale size at which viscous dissipation begins to affect the eddies.</a:t>
            </a:r>
          </a:p>
          <a:p>
            <a:pPr marL="639763" lvl="1" indent="-246063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1600" dirty="0">
                <a:latin typeface="+mj-lt"/>
                <a:cs typeface="+mn-cs"/>
              </a:rPr>
              <a:t>Several times larger than Kolmogorov scale</a:t>
            </a:r>
          </a:p>
          <a:p>
            <a:pPr marL="639763" lvl="1" indent="-246063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1600" dirty="0">
                <a:latin typeface="+mj-lt"/>
                <a:cs typeface="+mn-cs"/>
              </a:rPr>
              <a:t>it marks the transition from the inertial range to the dissipation range. </a:t>
            </a:r>
          </a:p>
          <a:p>
            <a:pPr marL="273050" indent="-27305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dirty="0">
                <a:latin typeface="+mj-lt"/>
                <a:cs typeface="+mn-cs"/>
              </a:rPr>
              <a:t>Kolmogorov scale:</a:t>
            </a:r>
          </a:p>
          <a:p>
            <a:pPr marL="639763" lvl="1" indent="-246063" fontAlgn="auto"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1600" dirty="0">
                <a:latin typeface="+mj-lt"/>
                <a:cs typeface="+mn-cs"/>
              </a:rPr>
              <a:t>The scale size that characterizes the smallest dissipation-scale eddies</a:t>
            </a:r>
          </a:p>
          <a:p>
            <a:pPr marL="639763" lvl="1" indent="-246063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endParaRPr lang="en-US" sz="1600" dirty="0">
              <a:latin typeface="+mj-lt"/>
              <a:cs typeface="+mn-cs"/>
            </a:endParaRPr>
          </a:p>
        </p:txBody>
      </p:sp>
      <p:pic>
        <p:nvPicPr>
          <p:cNvPr id="37894" name="Picture 26" descr="spettro_H2_ACE.wmf"/>
          <p:cNvPicPr>
            <a:picLocks noChangeAspect="1"/>
          </p:cNvPicPr>
          <p:nvPr/>
        </p:nvPicPr>
        <p:blipFill>
          <a:blip r:embed="rId4" cstate="print"/>
          <a:srcRect l="25591" t="26772" r="30708" b="28871"/>
          <a:stretch>
            <a:fillRect/>
          </a:stretch>
        </p:blipFill>
        <p:spPr bwMode="auto">
          <a:xfrm>
            <a:off x="225425" y="1196975"/>
            <a:ext cx="4702175" cy="357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6" name="CasellaDiTesto 8"/>
          <p:cNvSpPr txBox="1">
            <a:spLocks noChangeArrowheads="1"/>
          </p:cNvSpPr>
          <p:nvPr/>
        </p:nvSpPr>
        <p:spPr bwMode="auto">
          <a:xfrm>
            <a:off x="4349750" y="6332779"/>
            <a:ext cx="128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>
                <a:latin typeface="Calibri" pitchFamily="34" charset="0"/>
              </a:rPr>
              <a:t>(Batchelor, 1970)</a:t>
            </a: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619645"/>
              </p:ext>
            </p:extLst>
          </p:nvPr>
        </p:nvGraphicFramePr>
        <p:xfrm>
          <a:off x="2520950" y="5511800"/>
          <a:ext cx="1773238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93" name="Equation" r:id="rId5" imgW="812520" imgH="507960" progId="Equation.3">
                  <p:embed/>
                </p:oleObj>
              </mc:Choice>
              <mc:Fallback>
                <p:oleObj name="Equation" r:id="rId5" imgW="812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950" y="5511800"/>
                        <a:ext cx="1773238" cy="1108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70F2-6F44-47E8-8D8B-FCF93C9F458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2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4" descr="TS_C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-3053" t="-2213" r="-1526" b="-2213"/>
          <a:stretch>
            <a:fillRect/>
          </a:stretch>
        </p:blipFill>
        <p:spPr>
          <a:xfrm>
            <a:off x="3570288" y="2103438"/>
            <a:ext cx="5418137" cy="3732212"/>
          </a:xfrm>
          <a:solidFill>
            <a:schemeClr val="bg1"/>
          </a:solidFill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6688" y="2022475"/>
            <a:ext cx="3516312" cy="2363788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Taylor scale: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+mj-lt"/>
              </a:rPr>
              <a:t>Radius of curvature of the Correlation function at the origin.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18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Correlative/Integral scale: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+mj-lt"/>
              </a:rPr>
              <a:t>Scale at which turbulent fluctuation are no longer correlated.</a:t>
            </a:r>
          </a:p>
        </p:txBody>
      </p:sp>
      <p:sp>
        <p:nvSpPr>
          <p:cNvPr id="8198" name="CasellaDiTesto 5"/>
          <p:cNvSpPr txBox="1">
            <a:spLocks noChangeArrowheads="1"/>
          </p:cNvSpPr>
          <p:nvPr/>
        </p:nvSpPr>
        <p:spPr bwMode="auto">
          <a:xfrm>
            <a:off x="7069138" y="5861050"/>
            <a:ext cx="19113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900">
                <a:latin typeface="Calibri" pitchFamily="34" charset="0"/>
              </a:rPr>
              <a:t>(adapted from Weygand et al., 2007)</a:t>
            </a:r>
          </a:p>
        </p:txBody>
      </p:sp>
      <p:sp>
        <p:nvSpPr>
          <p:cNvPr id="8199" name="CasellaDiTesto 6"/>
          <p:cNvSpPr txBox="1">
            <a:spLocks noChangeArrowheads="1"/>
          </p:cNvSpPr>
          <p:nvPr/>
        </p:nvSpPr>
        <p:spPr bwMode="auto">
          <a:xfrm>
            <a:off x="309563" y="309563"/>
            <a:ext cx="8615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dirty="0">
                <a:latin typeface="Calibri" pitchFamily="34" charset="0"/>
              </a:rPr>
              <a:t>The </a:t>
            </a:r>
            <a:r>
              <a:rPr lang="it-IT" sz="2400" i="1" dirty="0">
                <a:latin typeface="Calibri" pitchFamily="34" charset="0"/>
              </a:rPr>
              <a:t>Taylor Scale </a:t>
            </a:r>
            <a:r>
              <a:rPr lang="it-IT" sz="2400" dirty="0">
                <a:latin typeface="Calibri" pitchFamily="34" charset="0"/>
              </a:rPr>
              <a:t>and </a:t>
            </a:r>
            <a:r>
              <a:rPr lang="it-IT" sz="2400" i="1" dirty="0">
                <a:latin typeface="Calibri" pitchFamily="34" charset="0"/>
              </a:rPr>
              <a:t>Correlative Scale </a:t>
            </a:r>
            <a:r>
              <a:rPr lang="it-IT" sz="2400" dirty="0">
                <a:latin typeface="Calibri" pitchFamily="34" charset="0"/>
              </a:rPr>
              <a:t>can be obtained from the two point correlation function</a:t>
            </a:r>
          </a:p>
        </p:txBody>
      </p:sp>
      <p:sp>
        <p:nvSpPr>
          <p:cNvPr id="8200" name="CasellaDiTesto 7"/>
          <p:cNvSpPr txBox="1">
            <a:spLocks noChangeArrowheads="1"/>
          </p:cNvSpPr>
          <p:nvPr/>
        </p:nvSpPr>
        <p:spPr bwMode="auto">
          <a:xfrm>
            <a:off x="6889750" y="2292350"/>
            <a:ext cx="1931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latin typeface="Calibri" pitchFamily="34" charset="0"/>
              </a:rPr>
              <a:t>Main features of the correlation function   </a:t>
            </a:r>
            <a:r>
              <a:rPr lang="it-IT" sz="1200" i="1">
                <a:latin typeface="Calibri" pitchFamily="34" charset="0"/>
              </a:rPr>
              <a:t>R(r) </a:t>
            </a:r>
          </a:p>
        </p:txBody>
      </p:sp>
      <p:graphicFrame>
        <p:nvGraphicFramePr>
          <p:cNvPr id="8194" name="Object 1"/>
          <p:cNvGraphicFramePr>
            <a:graphicFrameLocks noChangeAspect="1"/>
          </p:cNvGraphicFramePr>
          <p:nvPr/>
        </p:nvGraphicFramePr>
        <p:xfrm>
          <a:off x="7043738" y="2779713"/>
          <a:ext cx="1255712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00" name="Equation" r:id="rId5" imgW="927000" imgH="914400" progId="Equation.3">
                  <p:embed/>
                </p:oleObj>
              </mc:Choice>
              <mc:Fallback>
                <p:oleObj name="Equation" r:id="rId5" imgW="9270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3738" y="2779713"/>
                        <a:ext cx="1255712" cy="123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CasellaDiTesto 9"/>
          <p:cNvSpPr txBox="1">
            <a:spLocks noChangeArrowheads="1"/>
          </p:cNvSpPr>
          <p:nvPr/>
        </p:nvSpPr>
        <p:spPr bwMode="auto">
          <a:xfrm rot="-5400000">
            <a:off x="2848769" y="3829844"/>
            <a:ext cx="204311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latin typeface="Calibri" pitchFamily="34" charset="0"/>
              </a:rPr>
              <a:t>Correlation function  </a:t>
            </a:r>
            <a:r>
              <a:rPr lang="it-IT" sz="1400" b="1" i="1">
                <a:latin typeface="Calibri" pitchFamily="34" charset="0"/>
              </a:rPr>
              <a:t>R(r)</a:t>
            </a:r>
          </a:p>
        </p:txBody>
      </p:sp>
      <p:graphicFrame>
        <p:nvGraphicFramePr>
          <p:cNvPr id="8195" name="Object 2"/>
          <p:cNvGraphicFramePr>
            <a:graphicFrameLocks noChangeAspect="1"/>
          </p:cNvGraphicFramePr>
          <p:nvPr/>
        </p:nvGraphicFramePr>
        <p:xfrm>
          <a:off x="3971925" y="1222375"/>
          <a:ext cx="41433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01" name="Equation" r:id="rId7" imgW="2349360" imgH="241200" progId="Equation.3">
                  <p:embed/>
                </p:oleObj>
              </mc:Choice>
              <mc:Fallback>
                <p:oleObj name="Equation" r:id="rId7" imgW="234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1925" y="1222375"/>
                        <a:ext cx="4143375" cy="425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AB90D-E0ED-4299-8DBB-4F0615DE988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63658" cy="457200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25786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409700"/>
            <a:ext cx="8328025" cy="4007251"/>
          </a:xfrm>
        </p:spPr>
        <p:txBody>
          <a:bodyPr>
            <a:spAutoFit/>
          </a:bodyPr>
          <a:lstStyle/>
          <a:p>
            <a:pPr eaLnBrk="1" hangingPunct="1"/>
            <a:r>
              <a:rPr lang="en-US" sz="2000" dirty="0" smtClean="0"/>
              <a:t>the </a:t>
            </a:r>
            <a:r>
              <a:rPr lang="en-US" sz="2000" i="1" dirty="0" smtClean="0"/>
              <a:t>Taylor Scale </a:t>
            </a:r>
            <a:r>
              <a:rPr lang="en-US" sz="2000" dirty="0" smtClean="0"/>
              <a:t>from Taylor expansion of  the  two-point correlation function for   r</a:t>
            </a:r>
            <a:r>
              <a:rPr lang="en-US" sz="2000" dirty="0" smtClean="0">
                <a:sym typeface="Symbol" pitchFamily="18" charset="2"/>
              </a:rPr>
              <a:t>0</a:t>
            </a:r>
            <a:r>
              <a:rPr lang="en-US" sz="2000" dirty="0" smtClean="0"/>
              <a:t>:</a:t>
            </a:r>
          </a:p>
          <a:p>
            <a:pPr eaLnBrk="1" hangingPunct="1">
              <a:buFont typeface="Wingdings 2" pitchFamily="18" charset="2"/>
              <a:buNone/>
            </a:pPr>
            <a:endParaRPr lang="en-US" sz="12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sz="2400" dirty="0" smtClean="0"/>
              <a:t>						            </a:t>
            </a:r>
            <a:r>
              <a:rPr lang="en-US" sz="1200" dirty="0" smtClean="0"/>
              <a:t>(</a:t>
            </a:r>
            <a:r>
              <a:rPr lang="en-US" sz="1200" dirty="0" err="1" smtClean="0"/>
              <a:t>Tennekes</a:t>
            </a:r>
            <a:r>
              <a:rPr lang="en-US" sz="1200" dirty="0" smtClean="0"/>
              <a:t>, and Lumley , 1972)</a:t>
            </a:r>
          </a:p>
          <a:p>
            <a:pPr eaLnBrk="1" hangingPunct="1">
              <a:buFont typeface="Wingdings 2" pitchFamily="18" charset="2"/>
              <a:buNone/>
            </a:pPr>
            <a:endParaRPr lang="en-US" sz="1800" dirty="0" smtClean="0"/>
          </a:p>
          <a:p>
            <a:pPr eaLnBrk="1" hangingPunct="1">
              <a:buNone/>
            </a:pPr>
            <a:r>
              <a:rPr lang="en-US" sz="2000" dirty="0" smtClean="0"/>
              <a:t>where </a:t>
            </a:r>
            <a:r>
              <a:rPr lang="en-US" sz="2000" i="1" dirty="0" smtClean="0"/>
              <a:t>r</a:t>
            </a:r>
            <a:r>
              <a:rPr lang="en-US" sz="2000" dirty="0" smtClean="0"/>
              <a:t> is the spacecraft separation and </a:t>
            </a:r>
            <a:r>
              <a:rPr lang="en-US" sz="2000" i="1" dirty="0" smtClean="0"/>
              <a:t>R(r)</a:t>
            </a:r>
            <a:r>
              <a:rPr lang="en-US" sz="2000" dirty="0" smtClean="0"/>
              <a:t> is the two-point </a:t>
            </a:r>
            <a:r>
              <a:rPr lang="en-US" sz="2000" dirty="0"/>
              <a:t>correlation </a:t>
            </a:r>
            <a:r>
              <a:rPr lang="en-US" sz="2000" dirty="0" smtClean="0"/>
              <a:t>function.</a:t>
            </a:r>
          </a:p>
          <a:p>
            <a:pPr eaLnBrk="1" hangingPunct="1"/>
            <a:r>
              <a:rPr lang="en-US" sz="2000" dirty="0" smtClean="0"/>
              <a:t>the</a:t>
            </a:r>
            <a:r>
              <a:rPr lang="en-US" sz="2000" i="1" dirty="0" smtClean="0"/>
              <a:t> Correlative Scale </a:t>
            </a:r>
            <a:r>
              <a:rPr lang="en-US" sz="2000" dirty="0" smtClean="0"/>
              <a:t>from: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000" dirty="0" smtClean="0"/>
              <a:t>the</a:t>
            </a:r>
            <a:r>
              <a:rPr lang="en-US" sz="2000" i="1" dirty="0" smtClean="0"/>
              <a:t> effective </a:t>
            </a:r>
            <a:r>
              <a:rPr lang="it-IT" sz="2000" dirty="0" err="1" smtClean="0"/>
              <a:t>magnetic</a:t>
            </a:r>
            <a:r>
              <a:rPr lang="it-IT" sz="2000" dirty="0" smtClean="0"/>
              <a:t> Reynolds </a:t>
            </a:r>
            <a:r>
              <a:rPr lang="it-IT" sz="2000" dirty="0" err="1" smtClean="0"/>
              <a:t>number</a:t>
            </a:r>
            <a:r>
              <a:rPr lang="it-IT" sz="2000" dirty="0" smtClean="0"/>
              <a:t> from:</a:t>
            </a: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111500" y="2082800"/>
          <a:ext cx="2208213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90" name="Equation" r:id="rId4" imgW="1218960" imgH="469800" progId="Equation.3">
                  <p:embed/>
                </p:oleObj>
              </mc:Choice>
              <mc:Fallback>
                <p:oleObj name="Equation" r:id="rId4" imgW="1218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0" y="2082800"/>
                        <a:ext cx="2208213" cy="850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76648890"/>
              </p:ext>
            </p:extLst>
          </p:nvPr>
        </p:nvGraphicFramePr>
        <p:xfrm>
          <a:off x="2887663" y="4274115"/>
          <a:ext cx="26701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91" name="Equation" r:id="rId6" imgW="1333440" imgH="228600" progId="Equation.3">
                  <p:embed/>
                </p:oleObj>
              </mc:Choice>
              <mc:Fallback>
                <p:oleObj name="Equation" r:id="rId6" imgW="1333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63" y="4274115"/>
                        <a:ext cx="2670175" cy="45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92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016028"/>
              </p:ext>
            </p:extLst>
          </p:nvPr>
        </p:nvGraphicFramePr>
        <p:xfrm>
          <a:off x="3262313" y="5499100"/>
          <a:ext cx="1773237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93" name="Equation" r:id="rId10" imgW="812520" imgH="507960" progId="Equation.3">
                  <p:embed/>
                </p:oleObj>
              </mc:Choice>
              <mc:Fallback>
                <p:oleObj name="Equation" r:id="rId10" imgW="812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2313" y="5499100"/>
                        <a:ext cx="1773237" cy="1108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CasellaDiTesto 8"/>
          <p:cNvSpPr txBox="1">
            <a:spLocks noChangeArrowheads="1"/>
          </p:cNvSpPr>
          <p:nvPr/>
        </p:nvSpPr>
        <p:spPr bwMode="auto">
          <a:xfrm>
            <a:off x="5100638" y="6194425"/>
            <a:ext cx="12858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>
                <a:latin typeface="Calibri" pitchFamily="34" charset="0"/>
              </a:rPr>
              <a:t>(Batchelor, 1970)</a:t>
            </a:r>
          </a:p>
        </p:txBody>
      </p:sp>
      <p:sp>
        <p:nvSpPr>
          <p:cNvPr id="9224" name="CasellaDiTesto 7"/>
          <p:cNvSpPr txBox="1">
            <a:spLocks noChangeArrowheads="1"/>
          </p:cNvSpPr>
          <p:nvPr/>
        </p:nvSpPr>
        <p:spPr bwMode="auto">
          <a:xfrm>
            <a:off x="836613" y="708025"/>
            <a:ext cx="2563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>
                <a:latin typeface="Calibri" pitchFamily="34" charset="0"/>
              </a:rPr>
              <a:t>We can determine: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6078538" y="4347140"/>
            <a:ext cx="12509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(Batchelor, 1970)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7CEB7-76D2-4CC8-BFC9-F72F0951E74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1" descr="MySWCorr_vs_se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695" r="6554" b="-3750"/>
          <a:stretch>
            <a:fillRect/>
          </a:stretch>
        </p:blipFill>
        <p:spPr>
          <a:xfrm>
            <a:off x="1319213" y="1492250"/>
            <a:ext cx="5592762" cy="4416425"/>
          </a:xfrm>
          <a:solidFill>
            <a:schemeClr val="bg1"/>
          </a:solidFill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5" name="Text Box 8"/>
          <p:cNvSpPr txBox="1">
            <a:spLocks noChangeArrowheads="1"/>
          </p:cNvSpPr>
          <p:nvPr/>
        </p:nvSpPr>
        <p:spPr bwMode="auto">
          <a:xfrm>
            <a:off x="3321050" y="5564188"/>
            <a:ext cx="210978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j-lt"/>
                <a:cs typeface="+mn-cs"/>
              </a:rPr>
              <a:t>Separations (km)</a:t>
            </a:r>
          </a:p>
        </p:txBody>
      </p:sp>
      <p:sp>
        <p:nvSpPr>
          <p:cNvPr id="54276" name="Text Box 9"/>
          <p:cNvSpPr txBox="1">
            <a:spLocks noChangeArrowheads="1"/>
          </p:cNvSpPr>
          <p:nvPr/>
        </p:nvSpPr>
        <p:spPr bwMode="auto">
          <a:xfrm>
            <a:off x="2144713" y="2476500"/>
            <a:ext cx="163195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3333FF"/>
                </a:solidFill>
                <a:latin typeface="Calibri" pitchFamily="34" charset="0"/>
              </a:rPr>
              <a:t>Cluster in the SW</a:t>
            </a:r>
          </a:p>
        </p:txBody>
      </p:sp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4541838" y="3592513"/>
            <a:ext cx="124618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CC3300"/>
                </a:solidFill>
                <a:latin typeface="+mj-lt"/>
                <a:cs typeface="+mn-cs"/>
              </a:rPr>
              <a:t>Geotail+IMP</a:t>
            </a:r>
            <a:r>
              <a:rPr lang="en-US" sz="1400" b="1" dirty="0">
                <a:solidFill>
                  <a:srgbClr val="CC3300"/>
                </a:solidFill>
                <a:latin typeface="+mj-lt"/>
                <a:cs typeface="+mn-cs"/>
              </a:rPr>
              <a:t> 8</a:t>
            </a:r>
          </a:p>
        </p:txBody>
      </p:sp>
      <p:sp>
        <p:nvSpPr>
          <p:cNvPr id="38918" name="Text Box 11"/>
          <p:cNvSpPr txBox="1">
            <a:spLocks noChangeArrowheads="1"/>
          </p:cNvSpPr>
          <p:nvPr/>
        </p:nvSpPr>
        <p:spPr bwMode="auto">
          <a:xfrm>
            <a:off x="5106988" y="4224338"/>
            <a:ext cx="9652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00B050"/>
                </a:solidFill>
                <a:latin typeface="+mj-lt"/>
                <a:cs typeface="+mn-cs"/>
              </a:rPr>
              <a:t>ACE+Wind</a:t>
            </a:r>
            <a:endParaRPr lang="en-US" sz="1400" b="1" dirty="0">
              <a:solidFill>
                <a:srgbClr val="00B050"/>
              </a:solidFill>
              <a:latin typeface="+mj-lt"/>
              <a:cs typeface="+mn-cs"/>
            </a:endParaRPr>
          </a:p>
        </p:txBody>
      </p:sp>
      <p:sp>
        <p:nvSpPr>
          <p:cNvPr id="54279" name="TextBox 4"/>
          <p:cNvSpPr txBox="1">
            <a:spLocks noChangeArrowheads="1"/>
          </p:cNvSpPr>
          <p:nvPr/>
        </p:nvSpPr>
        <p:spPr bwMode="auto">
          <a:xfrm>
            <a:off x="219919" y="117475"/>
            <a:ext cx="8646289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>
                <a:latin typeface="Calibri" pitchFamily="34" charset="0"/>
              </a:rPr>
              <a:t>First experimental estimate of the </a:t>
            </a:r>
            <a:r>
              <a:rPr lang="en-US" sz="1600" dirty="0" smtClean="0">
                <a:latin typeface="Calibri" pitchFamily="34" charset="0"/>
              </a:rPr>
              <a:t>effective Reynolds </a:t>
            </a:r>
            <a:r>
              <a:rPr lang="en-US" sz="1600" dirty="0">
                <a:latin typeface="Calibri" pitchFamily="34" charset="0"/>
              </a:rPr>
              <a:t>number  in the solar wind  (previous estimates obtained only from single spacecraft observations using </a:t>
            </a:r>
            <a:r>
              <a:rPr lang="en-US" sz="1600" dirty="0" err="1">
                <a:latin typeface="Calibri" pitchFamily="34" charset="0"/>
              </a:rPr>
              <a:t>theTaylor</a:t>
            </a:r>
            <a:r>
              <a:rPr lang="en-US" sz="1600" dirty="0">
                <a:latin typeface="Calibri" pitchFamily="34" charset="0"/>
              </a:rPr>
              <a:t> hypothesis)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>
                <a:latin typeface="Calibri" pitchFamily="34" charset="0"/>
              </a:rPr>
              <a:t>First evaluation the two-point correlation functions using simultaneous measurements from  Wind, ACE, </a:t>
            </a:r>
            <a:r>
              <a:rPr lang="en-US" sz="1600" dirty="0" err="1">
                <a:latin typeface="Calibri" pitchFamily="34" charset="0"/>
              </a:rPr>
              <a:t>Geotail</a:t>
            </a:r>
            <a:r>
              <a:rPr lang="en-US" sz="1600" dirty="0">
                <a:latin typeface="Calibri" pitchFamily="34" charset="0"/>
              </a:rPr>
              <a:t>, IMP8 and Cluster spacecraft (</a:t>
            </a:r>
            <a:r>
              <a:rPr lang="it-IT" sz="1600" dirty="0" err="1">
                <a:latin typeface="Calibri" pitchFamily="34" charset="0"/>
              </a:rPr>
              <a:t>Matthaeus</a:t>
            </a:r>
            <a:r>
              <a:rPr lang="it-IT" sz="1600" dirty="0">
                <a:latin typeface="Calibri" pitchFamily="34" charset="0"/>
              </a:rPr>
              <a:t> </a:t>
            </a:r>
            <a:r>
              <a:rPr lang="it-IT" sz="1600" dirty="0" err="1">
                <a:latin typeface="Calibri" pitchFamily="34" charset="0"/>
              </a:rPr>
              <a:t>et</a:t>
            </a:r>
            <a:r>
              <a:rPr lang="it-IT" sz="1600" dirty="0">
                <a:latin typeface="Calibri" pitchFamily="34" charset="0"/>
              </a:rPr>
              <a:t> al., 2005</a:t>
            </a:r>
            <a:r>
              <a:rPr lang="en-US" sz="1600" dirty="0">
                <a:latin typeface="Calibri" pitchFamily="34" charset="0"/>
              </a:rPr>
              <a:t>).</a:t>
            </a:r>
          </a:p>
        </p:txBody>
      </p:sp>
      <p:sp>
        <p:nvSpPr>
          <p:cNvPr id="54280" name="CasellaDiTesto 10"/>
          <p:cNvSpPr txBox="1">
            <a:spLocks noChangeArrowheads="1"/>
          </p:cNvSpPr>
          <p:nvPr/>
        </p:nvSpPr>
        <p:spPr bwMode="auto">
          <a:xfrm>
            <a:off x="3287713" y="5945188"/>
            <a:ext cx="3868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(Matthaeus et al., 2005, Weygand et al., 2007)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074863" y="2425700"/>
            <a:ext cx="2425700" cy="1588"/>
          </a:xfrm>
          <a:prstGeom prst="line">
            <a:avLst/>
          </a:prstGeom>
          <a:ln w="63500">
            <a:solidFill>
              <a:srgbClr val="2D32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13338" y="3435350"/>
            <a:ext cx="484187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75300" y="4127500"/>
            <a:ext cx="603250" cy="7938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61816B-0BA7-47AE-B6FF-A16F138F3DA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077262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7888" y="1365250"/>
            <a:ext cx="4270375" cy="320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63" y="1365250"/>
            <a:ext cx="4414837" cy="318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5" name="CasellaDiTesto 7"/>
          <p:cNvSpPr txBox="1">
            <a:spLocks noChangeArrowheads="1"/>
          </p:cNvSpPr>
          <p:nvPr/>
        </p:nvSpPr>
        <p:spPr bwMode="auto">
          <a:xfrm>
            <a:off x="6992938" y="1236663"/>
            <a:ext cx="1690847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+mj-lt"/>
              </a:rPr>
              <a:t>Wind &amp; ACE</a:t>
            </a:r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794121"/>
              </p:ext>
            </p:extLst>
          </p:nvPr>
        </p:nvGraphicFramePr>
        <p:xfrm>
          <a:off x="3008313" y="4803775"/>
          <a:ext cx="32099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65" name="Equation" r:id="rId6" imgW="1422360" imgH="507960" progId="Equation.3">
                  <p:embed/>
                </p:oleObj>
              </mc:Choice>
              <mc:Fallback>
                <p:oleObj name="Equation" r:id="rId6" imgW="14223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4803775"/>
                        <a:ext cx="3209925" cy="1146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umetto 3 8"/>
          <p:cNvSpPr/>
          <p:nvPr/>
        </p:nvSpPr>
        <p:spPr>
          <a:xfrm>
            <a:off x="4017963" y="4829175"/>
            <a:ext cx="503237" cy="566738"/>
          </a:xfrm>
          <a:prstGeom prst="wedgeEllipseCallout">
            <a:avLst>
              <a:gd name="adj1" fmla="val 634295"/>
              <a:gd name="adj2" fmla="val -4883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sp>
        <p:nvSpPr>
          <p:cNvPr id="10" name="Fumetto 3 9"/>
          <p:cNvSpPr/>
          <p:nvPr/>
        </p:nvSpPr>
        <p:spPr>
          <a:xfrm>
            <a:off x="4029075" y="5394325"/>
            <a:ext cx="501650" cy="566738"/>
          </a:xfrm>
          <a:prstGeom prst="wedgeEllipseCallout">
            <a:avLst>
              <a:gd name="adj1" fmla="val -463140"/>
              <a:gd name="adj2" fmla="val -42701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sp>
        <p:nvSpPr>
          <p:cNvPr id="4104" name="CasellaDiTesto 10"/>
          <p:cNvSpPr txBox="1">
            <a:spLocks noChangeArrowheads="1"/>
          </p:cNvSpPr>
          <p:nvPr/>
        </p:nvSpPr>
        <p:spPr bwMode="auto">
          <a:xfrm>
            <a:off x="477838" y="261938"/>
            <a:ext cx="795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 err="1">
                <a:latin typeface="+mj-lt"/>
                <a:cs typeface="+mn-cs"/>
              </a:rPr>
              <a:t>Experimental</a:t>
            </a:r>
            <a:r>
              <a:rPr lang="it-IT" sz="2400" dirty="0">
                <a:latin typeface="+mj-lt"/>
                <a:cs typeface="+mn-cs"/>
              </a:rPr>
              <a:t> </a:t>
            </a:r>
            <a:r>
              <a:rPr lang="it-IT" sz="2400" dirty="0" err="1">
                <a:latin typeface="+mj-lt"/>
                <a:cs typeface="+mn-cs"/>
              </a:rPr>
              <a:t>evaluation</a:t>
            </a:r>
            <a:r>
              <a:rPr lang="it-IT" sz="2400" dirty="0">
                <a:latin typeface="+mj-lt"/>
                <a:cs typeface="+mn-cs"/>
              </a:rPr>
              <a:t> </a:t>
            </a:r>
            <a:r>
              <a:rPr lang="it-IT" sz="2400" dirty="0" err="1">
                <a:latin typeface="+mj-lt"/>
                <a:cs typeface="+mn-cs"/>
              </a:rPr>
              <a:t>of</a:t>
            </a:r>
            <a:r>
              <a:rPr lang="it-IT" sz="2400" dirty="0">
                <a:latin typeface="+mj-lt"/>
                <a:cs typeface="+mn-cs"/>
              </a:rPr>
              <a:t> </a:t>
            </a:r>
            <a:r>
              <a:rPr lang="it-IT" sz="2400" dirty="0" err="1">
                <a:latin typeface="Symbol" pitchFamily="18" charset="2"/>
              </a:rPr>
              <a:t>l</a:t>
            </a:r>
            <a:r>
              <a:rPr lang="it-IT" sz="2400" baseline="-25000" dirty="0" err="1">
                <a:latin typeface="+mj-lt"/>
                <a:cs typeface="+mn-cs"/>
              </a:rPr>
              <a:t>C</a:t>
            </a:r>
            <a:r>
              <a:rPr lang="it-IT" sz="2400" dirty="0">
                <a:latin typeface="+mj-lt"/>
                <a:cs typeface="+mn-cs"/>
              </a:rPr>
              <a:t> and </a:t>
            </a:r>
            <a:r>
              <a:rPr lang="it-IT" sz="2400" dirty="0" err="1">
                <a:latin typeface="Symbol" pitchFamily="18" charset="2"/>
              </a:rPr>
              <a:t>l</a:t>
            </a:r>
            <a:r>
              <a:rPr lang="it-IT" sz="2400" baseline="-25000" dirty="0" err="1">
                <a:latin typeface="+mj-lt"/>
                <a:cs typeface="+mn-cs"/>
              </a:rPr>
              <a:t>T</a:t>
            </a:r>
            <a:r>
              <a:rPr lang="it-IT" sz="2400" dirty="0">
                <a:latin typeface="+mj-lt"/>
                <a:cs typeface="+mn-cs"/>
              </a:rPr>
              <a:t> in the </a:t>
            </a:r>
            <a:r>
              <a:rPr lang="it-IT" sz="2400" dirty="0" err="1">
                <a:latin typeface="+mj-lt"/>
                <a:cs typeface="+mn-cs"/>
              </a:rPr>
              <a:t>solar</a:t>
            </a:r>
            <a:r>
              <a:rPr lang="it-IT" sz="2400" dirty="0">
                <a:latin typeface="+mj-lt"/>
                <a:cs typeface="+mn-cs"/>
              </a:rPr>
              <a:t> </a:t>
            </a:r>
            <a:r>
              <a:rPr lang="it-IT" sz="2400" dirty="0" err="1">
                <a:latin typeface="+mj-lt"/>
                <a:cs typeface="+mn-cs"/>
              </a:rPr>
              <a:t>wind</a:t>
            </a:r>
            <a:r>
              <a:rPr lang="it-IT" sz="2400" dirty="0">
                <a:latin typeface="+mj-lt"/>
                <a:cs typeface="+mn-cs"/>
              </a:rPr>
              <a:t> at 1 AU</a:t>
            </a:r>
          </a:p>
        </p:txBody>
      </p:sp>
      <p:sp>
        <p:nvSpPr>
          <p:cNvPr id="10249" name="CasellaDiTesto 13"/>
          <p:cNvSpPr txBox="1">
            <a:spLocks noChangeArrowheads="1"/>
          </p:cNvSpPr>
          <p:nvPr/>
        </p:nvSpPr>
        <p:spPr bwMode="auto">
          <a:xfrm>
            <a:off x="2962275" y="1184275"/>
            <a:ext cx="1057918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latin typeface="+mj-lt"/>
              </a:rPr>
              <a:t>Cluster</a:t>
            </a:r>
          </a:p>
        </p:txBody>
      </p:sp>
      <p:sp>
        <p:nvSpPr>
          <p:cNvPr id="10250" name="CasellaDiTesto 15"/>
          <p:cNvSpPr txBox="1">
            <a:spLocks noChangeArrowheads="1"/>
          </p:cNvSpPr>
          <p:nvPr/>
        </p:nvSpPr>
        <p:spPr bwMode="auto">
          <a:xfrm>
            <a:off x="5472113" y="1839913"/>
            <a:ext cx="1057918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+mj-lt"/>
              </a:rPr>
              <a:t>Cluster</a:t>
            </a:r>
          </a:p>
        </p:txBody>
      </p:sp>
      <p:sp>
        <p:nvSpPr>
          <p:cNvPr id="10251" name="CasellaDiTesto 11"/>
          <p:cNvSpPr txBox="1">
            <a:spLocks noChangeArrowheads="1"/>
          </p:cNvSpPr>
          <p:nvPr/>
        </p:nvSpPr>
        <p:spPr bwMode="auto">
          <a:xfrm>
            <a:off x="6826250" y="4622800"/>
            <a:ext cx="1689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>
                <a:latin typeface="+mj-lt"/>
              </a:rPr>
              <a:t>(Matthaeus et al., 2005</a:t>
            </a:r>
          </a:p>
          <a:p>
            <a:r>
              <a:rPr lang="it-IT" sz="1200">
                <a:latin typeface="+mj-lt"/>
              </a:rPr>
              <a:t>Weygand et al., 2007)</a:t>
            </a:r>
          </a:p>
        </p:txBody>
      </p:sp>
      <p:sp>
        <p:nvSpPr>
          <p:cNvPr id="10252" name="CasellaDiTesto 12"/>
          <p:cNvSpPr txBox="1">
            <a:spLocks noChangeArrowheads="1"/>
          </p:cNvSpPr>
          <p:nvPr/>
        </p:nvSpPr>
        <p:spPr bwMode="auto">
          <a:xfrm>
            <a:off x="939800" y="1893888"/>
            <a:ext cx="11652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+mj-lt"/>
              </a:rPr>
              <a:t>(parabolic fit)</a:t>
            </a:r>
          </a:p>
        </p:txBody>
      </p:sp>
      <p:sp>
        <p:nvSpPr>
          <p:cNvPr id="10253" name="CasellaDiTesto 14"/>
          <p:cNvSpPr txBox="1">
            <a:spLocks noChangeArrowheads="1"/>
          </p:cNvSpPr>
          <p:nvPr/>
        </p:nvSpPr>
        <p:spPr bwMode="auto">
          <a:xfrm>
            <a:off x="5432425" y="2497138"/>
            <a:ext cx="13537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+mj-lt"/>
              </a:rPr>
              <a:t>(exponential fit)</a:t>
            </a:r>
          </a:p>
        </p:txBody>
      </p:sp>
      <p:sp>
        <p:nvSpPr>
          <p:cNvPr id="4110" name="Rettangolo 16"/>
          <p:cNvSpPr>
            <a:spLocks noChangeArrowheads="1"/>
          </p:cNvSpPr>
          <p:nvPr/>
        </p:nvSpPr>
        <p:spPr bwMode="auto">
          <a:xfrm>
            <a:off x="103188" y="4716463"/>
            <a:ext cx="2536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  <a:sym typeface="Symbol"/>
              </a:rPr>
              <a:t></a:t>
            </a:r>
            <a:r>
              <a:rPr lang="en-US" sz="2000" baseline="-25000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>
                <a:latin typeface="+mj-lt"/>
                <a:sym typeface="Symbol" pitchFamily="18" charset="2"/>
              </a:rPr>
              <a:t></a:t>
            </a:r>
            <a:r>
              <a:rPr lang="en-US" sz="2000" dirty="0">
                <a:latin typeface="+mj-lt"/>
              </a:rPr>
              <a:t> 2.4</a:t>
            </a:r>
            <a:r>
              <a:rPr lang="en-US" sz="2000" dirty="0">
                <a:latin typeface="+mj-lt"/>
                <a:cs typeface="Times New Roman" pitchFamily="18" charset="0"/>
              </a:rPr>
              <a:t>∙10</a:t>
            </a:r>
            <a:r>
              <a:rPr lang="en-US" sz="2000" baseline="30000" dirty="0">
                <a:latin typeface="+mj-lt"/>
                <a:cs typeface="Times New Roman" pitchFamily="18" charset="0"/>
              </a:rPr>
              <a:t>3</a:t>
            </a:r>
            <a:r>
              <a:rPr lang="en-US" sz="2000" dirty="0">
                <a:latin typeface="+mj-lt"/>
              </a:rPr>
              <a:t> km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  <a:sym typeface="Symbol"/>
              </a:rPr>
              <a:t></a:t>
            </a:r>
            <a:r>
              <a:rPr lang="en-US" sz="2000" baseline="-25000" dirty="0">
                <a:latin typeface="+mj-lt"/>
              </a:rPr>
              <a:t>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>
                <a:latin typeface="+mj-lt"/>
                <a:sym typeface="Symbol" pitchFamily="18" charset="2"/>
              </a:rPr>
              <a:t></a:t>
            </a:r>
            <a:r>
              <a:rPr lang="en-US" sz="2000" dirty="0">
                <a:latin typeface="+mj-lt"/>
              </a:rPr>
              <a:t> 1.3</a:t>
            </a:r>
            <a:r>
              <a:rPr lang="en-US" sz="2000" dirty="0">
                <a:latin typeface="+mj-lt"/>
                <a:cs typeface="Times New Roman" pitchFamily="18" charset="0"/>
              </a:rPr>
              <a:t>∙10</a:t>
            </a:r>
            <a:r>
              <a:rPr lang="en-US" sz="2000" baseline="30000" dirty="0">
                <a:latin typeface="+mj-lt"/>
                <a:cs typeface="Times New Roman" pitchFamily="18" charset="0"/>
              </a:rPr>
              <a:t>6</a:t>
            </a:r>
            <a:r>
              <a:rPr lang="en-US" sz="2000" dirty="0">
                <a:latin typeface="+mj-lt"/>
                <a:cs typeface="Times New Roman" pitchFamily="18" charset="0"/>
              </a:rPr>
              <a:t> km </a:t>
            </a:r>
            <a:endParaRPr lang="it-IT" sz="1600" dirty="0">
              <a:latin typeface="+mj-lt"/>
            </a:endParaRPr>
          </a:p>
        </p:txBody>
      </p: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682180" y="6156772"/>
            <a:ext cx="8148513" cy="40011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 smtClean="0">
                <a:latin typeface="+mj-lt"/>
              </a:rPr>
              <a:t>high Reynolds </a:t>
            </a:r>
            <a:r>
              <a:rPr lang="it-IT" sz="2000" dirty="0" err="1" smtClean="0">
                <a:latin typeface="+mj-lt"/>
              </a:rPr>
              <a:t>number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smtClean="0">
                <a:latin typeface="+mj-lt"/>
                <a:sym typeface="Symbol"/>
              </a:rPr>
              <a:t> </a:t>
            </a:r>
            <a:r>
              <a:rPr lang="it-IT" sz="2000" dirty="0" err="1" smtClean="0">
                <a:latin typeface="+mj-lt"/>
                <a:sym typeface="Symbol"/>
              </a:rPr>
              <a:t>turbulent</a:t>
            </a:r>
            <a:r>
              <a:rPr lang="it-IT" sz="2000" dirty="0" smtClean="0">
                <a:latin typeface="+mj-lt"/>
                <a:sym typeface="Symbol"/>
              </a:rPr>
              <a:t> </a:t>
            </a:r>
            <a:r>
              <a:rPr lang="it-IT" sz="2000" dirty="0" err="1" smtClean="0">
                <a:latin typeface="+mj-lt"/>
                <a:sym typeface="Symbol"/>
              </a:rPr>
              <a:t>fluid</a:t>
            </a:r>
            <a:r>
              <a:rPr lang="it-IT" sz="2000" dirty="0" smtClean="0">
                <a:latin typeface="+mj-lt"/>
                <a:sym typeface="Symbol"/>
              </a:rPr>
              <a:t>  </a:t>
            </a:r>
            <a:r>
              <a:rPr lang="it-IT" sz="2000" dirty="0" err="1" smtClean="0">
                <a:latin typeface="+mj-lt"/>
                <a:sym typeface="Symbol"/>
              </a:rPr>
              <a:t>non-linear</a:t>
            </a:r>
            <a:r>
              <a:rPr lang="it-IT" sz="2000" dirty="0" smtClean="0">
                <a:latin typeface="+mj-lt"/>
                <a:sym typeface="Symbol"/>
              </a:rPr>
              <a:t> </a:t>
            </a:r>
            <a:r>
              <a:rPr lang="it-IT" sz="2000" dirty="0" err="1" smtClean="0">
                <a:latin typeface="+mj-lt"/>
                <a:sym typeface="Symbol"/>
              </a:rPr>
              <a:t>interactions</a:t>
            </a:r>
            <a:r>
              <a:rPr lang="it-IT" sz="2000" dirty="0" smtClean="0">
                <a:latin typeface="+mj-lt"/>
                <a:sym typeface="Symbol"/>
              </a:rPr>
              <a:t> </a:t>
            </a:r>
            <a:r>
              <a:rPr lang="it-IT" sz="2000" dirty="0" err="1" smtClean="0">
                <a:latin typeface="+mj-lt"/>
                <a:sym typeface="Symbol"/>
              </a:rPr>
              <a:t>expected</a:t>
            </a:r>
            <a:endParaRPr lang="it-IT" sz="20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61581-4B3E-4D5D-9466-CFA15EE4838D}" type="slidenum">
              <a:rPr lang="en-US" smtClean="0">
                <a:latin typeface="+mj-lt"/>
              </a:rPr>
              <a:pPr>
                <a:defRPr/>
              </a:pPr>
              <a:t>24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449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087438"/>
            <a:ext cx="74326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 Box 3"/>
          <p:cNvSpPr txBox="1">
            <a:spLocks noChangeArrowheads="1"/>
          </p:cNvSpPr>
          <p:nvPr/>
        </p:nvSpPr>
        <p:spPr bwMode="auto">
          <a:xfrm>
            <a:off x="242888" y="200025"/>
            <a:ext cx="86090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200"/>
              <a:t>Solar wind turbulence: first experimental evidence for the existence of a spectral radial evolution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61581-4B3E-4D5D-9466-CFA15EE4838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70543" y="6337604"/>
            <a:ext cx="18838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[Bruno and Carbone, 2013]</a:t>
            </a:r>
            <a:endParaRPr lang="it-IT" sz="11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527146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0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95608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1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61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087438"/>
            <a:ext cx="74326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9420215">
            <a:off x="1803400" y="3009900"/>
            <a:ext cx="2690813" cy="731838"/>
          </a:xfrm>
          <a:prstGeom prst="ellipse">
            <a:avLst/>
          </a:prstGeom>
          <a:solidFill>
            <a:srgbClr val="FFFF00">
              <a:alpha val="39000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Fumetto 2 6"/>
          <p:cNvSpPr/>
          <p:nvPr/>
        </p:nvSpPr>
        <p:spPr>
          <a:xfrm>
            <a:off x="215900" y="5215335"/>
            <a:ext cx="3052763" cy="1021556"/>
          </a:xfrm>
          <a:prstGeom prst="wedgeRoundRectCallout">
            <a:avLst>
              <a:gd name="adj1" fmla="val 26455"/>
              <a:gd name="adj2" fmla="val -15616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it-I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Non linear  </a:t>
            </a:r>
            <a:r>
              <a:rPr lang="it-IT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interactions</a:t>
            </a:r>
            <a:r>
              <a:rPr lang="it-I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it-IT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still</a:t>
            </a:r>
            <a:r>
              <a:rPr lang="it-I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active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defRPr/>
            </a:pPr>
            <a:endParaRPr lang="it-IT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84" name="Text Box 3"/>
          <p:cNvSpPr txBox="1">
            <a:spLocks noChangeArrowheads="1"/>
          </p:cNvSpPr>
          <p:nvPr/>
        </p:nvSpPr>
        <p:spPr bwMode="auto">
          <a:xfrm>
            <a:off x="242888" y="200025"/>
            <a:ext cx="86090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200"/>
              <a:t>Solar wind turbulence: first experimental evidence for the existence of a spectral radial evolution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61581-4B3E-4D5D-9466-CFA15EE4838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70543" y="6337604"/>
            <a:ext cx="18838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[Bruno and Carbone, 2013]</a:t>
            </a:r>
            <a:endParaRPr lang="it-IT" sz="1100" dirty="0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405821"/>
              </p:ext>
            </p:extLst>
          </p:nvPr>
        </p:nvGraphicFramePr>
        <p:xfrm>
          <a:off x="1494631" y="5647129"/>
          <a:ext cx="16541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74" name="Equation" r:id="rId5" imgW="876240" imgH="228600" progId="Equation.3">
                  <p:embed/>
                </p:oleObj>
              </mc:Choice>
              <mc:Fallback>
                <p:oleObj name="Equation" r:id="rId5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4631" y="5647129"/>
                        <a:ext cx="1654175" cy="390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527146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75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95608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76" name="Equation" r:id="rId9" imgW="114120" imgH="215640" progId="Equation.3">
                  <p:embed/>
                </p:oleObj>
              </mc:Choice>
              <mc:Fallback>
                <p:oleObj name="Equation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017F7-516A-4F65-BD5B-34A86D9F5495}" type="slidenum">
              <a:rPr lang="en-US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27651" name="Object 2"/>
          <p:cNvGraphicFramePr>
            <a:graphicFrameLocks noChangeAspect="1"/>
          </p:cNvGraphicFramePr>
          <p:nvPr/>
        </p:nvGraphicFramePr>
        <p:xfrm>
          <a:off x="1062038" y="1733550"/>
          <a:ext cx="32099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38" name="Equation" r:id="rId4" imgW="1726451" imgH="393529" progId="Equation.3">
                  <p:embed/>
                </p:oleObj>
              </mc:Choice>
              <mc:Fallback>
                <p:oleObj name="Equation" r:id="rId4" imgW="1726451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1733550"/>
                        <a:ext cx="3209925" cy="733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6115050" y="1746250"/>
            <a:ext cx="28892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000"/>
              <a:t>Incompressible </a:t>
            </a:r>
          </a:p>
          <a:p>
            <a:r>
              <a:rPr lang="en-GB" sz="2000"/>
              <a:t>Navier-Stokes equation</a:t>
            </a:r>
          </a:p>
          <a:p>
            <a:r>
              <a:rPr lang="en-GB" sz="2000"/>
              <a:t>u </a:t>
            </a:r>
            <a:r>
              <a:rPr lang="en-GB" sz="2000">
                <a:sym typeface="Symbol" pitchFamily="18" charset="2"/>
              </a:rPr>
              <a:t> velocity field</a:t>
            </a:r>
          </a:p>
          <a:p>
            <a:r>
              <a:rPr lang="en-GB" sz="2000">
                <a:sym typeface="Symbol" pitchFamily="18" charset="2"/>
              </a:rPr>
              <a:t>P  pressure</a:t>
            </a:r>
          </a:p>
          <a:p>
            <a:r>
              <a:rPr lang="en-GB" sz="2000">
                <a:latin typeface="Symbol" pitchFamily="18" charset="2"/>
                <a:sym typeface="Symbol" pitchFamily="18" charset="2"/>
              </a:rPr>
              <a:t>n</a:t>
            </a:r>
            <a:r>
              <a:rPr lang="en-GB" sz="2000">
                <a:sym typeface="Symbol" pitchFamily="18" charset="2"/>
              </a:rPr>
              <a:t>   kinematic viscosity</a:t>
            </a:r>
            <a:endParaRPr lang="en-GB">
              <a:sym typeface="Symbol" pitchFamily="18" charset="2"/>
            </a:endParaRPr>
          </a:p>
        </p:txBody>
      </p:sp>
      <p:graphicFrame>
        <p:nvGraphicFramePr>
          <p:cNvPr id="27653" name="Object 4"/>
          <p:cNvGraphicFramePr>
            <a:graphicFrameLocks noChangeAspect="1"/>
          </p:cNvGraphicFramePr>
          <p:nvPr/>
        </p:nvGraphicFramePr>
        <p:xfrm>
          <a:off x="4733925" y="1763713"/>
          <a:ext cx="1046163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39" name="Equation" r:id="rId6" imgW="532937" imgH="215713" progId="Equation.3">
                  <p:embed/>
                </p:oleObj>
              </mc:Choice>
              <mc:Fallback>
                <p:oleObj name="Equation" r:id="rId6" imgW="532937" imgH="2157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5" y="1763713"/>
                        <a:ext cx="1046163" cy="423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757238" y="439738"/>
            <a:ext cx="83867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Turbulence is the result of nonlinear dynamics and is described by the NS eq.</a:t>
            </a:r>
          </a:p>
        </p:txBody>
      </p:sp>
      <p:graphicFrame>
        <p:nvGraphicFramePr>
          <p:cNvPr id="27655" name="Object 6"/>
          <p:cNvGraphicFramePr>
            <a:graphicFrameLocks noChangeAspect="1"/>
          </p:cNvGraphicFramePr>
          <p:nvPr/>
        </p:nvGraphicFramePr>
        <p:xfrm>
          <a:off x="180975" y="4292600"/>
          <a:ext cx="4289425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40" name="Equation" r:id="rId8" imgW="2273300" imgH="685800" progId="Equation.3">
                  <p:embed/>
                </p:oleObj>
              </mc:Choice>
              <mc:Fallback>
                <p:oleObj name="Equation" r:id="rId8" imgW="2273300" imgH="685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4292600"/>
                        <a:ext cx="4289425" cy="12906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Line 9"/>
          <p:cNvSpPr>
            <a:spLocks noChangeShapeType="1"/>
          </p:cNvSpPr>
          <p:nvPr/>
        </p:nvSpPr>
        <p:spPr bwMode="auto">
          <a:xfrm>
            <a:off x="6024150" y="614045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5955888" y="5265738"/>
            <a:ext cx="446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z</a:t>
            </a:r>
            <a:r>
              <a:rPr lang="en-GB" baseline="30000">
                <a:solidFill>
                  <a:srgbClr val="FF0000"/>
                </a:solidFill>
                <a:latin typeface="Comic Sans MS" pitchFamily="66" charset="0"/>
              </a:rPr>
              <a:t>+</a:t>
            </a:r>
            <a:endParaRPr lang="en-GB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7310025" y="5226050"/>
            <a:ext cx="447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>
                <a:solidFill>
                  <a:srgbClr val="002060"/>
                </a:solidFill>
                <a:latin typeface="Comic Sans MS" pitchFamily="66" charset="0"/>
              </a:rPr>
              <a:t>z</a:t>
            </a:r>
            <a:r>
              <a:rPr lang="en-GB" sz="2800" baseline="30000">
                <a:solidFill>
                  <a:srgbClr val="002060"/>
                </a:solidFill>
                <a:latin typeface="Comic Sans MS" pitchFamily="66" charset="0"/>
              </a:rPr>
              <a:t>-</a:t>
            </a:r>
            <a:endParaRPr lang="en-GB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659" name="Text Box 14"/>
          <p:cNvSpPr txBox="1">
            <a:spLocks noChangeArrowheads="1"/>
          </p:cNvSpPr>
          <p:nvPr/>
        </p:nvSpPr>
        <p:spPr bwMode="auto">
          <a:xfrm>
            <a:off x="4795838" y="4016375"/>
            <a:ext cx="3371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000"/>
              <a:t>Hydromagnetic flows: same </a:t>
            </a:r>
          </a:p>
          <a:p>
            <a:r>
              <a:rPr lang="en-GB" sz="2000"/>
              <a:t>“structure” of NS equations</a:t>
            </a:r>
          </a:p>
        </p:txBody>
      </p:sp>
      <p:sp>
        <p:nvSpPr>
          <p:cNvPr id="27660" name="Text Box 15"/>
          <p:cNvSpPr txBox="1">
            <a:spLocks noChangeArrowheads="1"/>
          </p:cNvSpPr>
          <p:nvPr/>
        </p:nvSpPr>
        <p:spPr bwMode="auto">
          <a:xfrm>
            <a:off x="6022563" y="4960938"/>
            <a:ext cx="215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it-IT" sz="1800"/>
              <a:t>Els</a:t>
            </a:r>
            <a:r>
              <a:rPr lang="en-US" sz="1800"/>
              <a:t>ä</a:t>
            </a:r>
            <a:r>
              <a:rPr lang="it-IT" sz="1800"/>
              <a:t>sser variables</a:t>
            </a:r>
          </a:p>
        </p:txBody>
      </p:sp>
      <p:sp>
        <p:nvSpPr>
          <p:cNvPr id="27661" name="AutoShape 18"/>
          <p:cNvSpPr>
            <a:spLocks noChangeArrowheads="1"/>
          </p:cNvSpPr>
          <p:nvPr/>
        </p:nvSpPr>
        <p:spPr bwMode="auto">
          <a:xfrm>
            <a:off x="471488" y="2922588"/>
            <a:ext cx="1701800" cy="519112"/>
          </a:xfrm>
          <a:prstGeom prst="wedgeEllipseCallout">
            <a:avLst>
              <a:gd name="adj1" fmla="val 1583"/>
              <a:gd name="adj2" fmla="val 234676"/>
            </a:avLst>
          </a:prstGeom>
          <a:solidFill>
            <a:srgbClr val="66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nonlinear</a:t>
            </a:r>
          </a:p>
        </p:txBody>
      </p:sp>
      <p:sp>
        <p:nvSpPr>
          <p:cNvPr id="27662" name="AutoShape 19"/>
          <p:cNvSpPr>
            <a:spLocks noChangeArrowheads="1"/>
          </p:cNvSpPr>
          <p:nvPr/>
        </p:nvSpPr>
        <p:spPr bwMode="auto">
          <a:xfrm>
            <a:off x="3990975" y="2962275"/>
            <a:ext cx="1841500" cy="596900"/>
          </a:xfrm>
          <a:prstGeom prst="wedgeEllipseCallout">
            <a:avLst>
              <a:gd name="adj1" fmla="val -57500"/>
              <a:gd name="adj2" fmla="val 198403"/>
            </a:avLst>
          </a:prstGeom>
          <a:solidFill>
            <a:srgbClr val="66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dissipative</a:t>
            </a:r>
          </a:p>
        </p:txBody>
      </p:sp>
      <p:sp>
        <p:nvSpPr>
          <p:cNvPr id="27663" name="Text Box 20"/>
          <p:cNvSpPr txBox="1">
            <a:spLocks noChangeArrowheads="1"/>
          </p:cNvSpPr>
          <p:nvPr/>
        </p:nvSpPr>
        <p:spPr bwMode="auto">
          <a:xfrm>
            <a:off x="6697250" y="6172200"/>
            <a:ext cx="6778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800">
                <a:latin typeface="Comic Sans MS" pitchFamily="66" charset="0"/>
              </a:rPr>
              <a:t>&lt;</a:t>
            </a:r>
            <a:r>
              <a:rPr lang="en-GB" sz="2800" u="sng">
                <a:latin typeface="Comic Sans MS" pitchFamily="66" charset="0"/>
              </a:rPr>
              <a:t>B</a:t>
            </a:r>
            <a:r>
              <a:rPr lang="en-GB" sz="2800">
                <a:latin typeface="Comic Sans MS" pitchFamily="66" charset="0"/>
              </a:rPr>
              <a:t>&gt;</a:t>
            </a:r>
          </a:p>
        </p:txBody>
      </p:sp>
      <p:sp>
        <p:nvSpPr>
          <p:cNvPr id="27664" name="AutoShape 21"/>
          <p:cNvSpPr>
            <a:spLocks noChangeArrowheads="1"/>
          </p:cNvSpPr>
          <p:nvPr/>
        </p:nvSpPr>
        <p:spPr bwMode="auto">
          <a:xfrm>
            <a:off x="482600" y="2921000"/>
            <a:ext cx="1701800" cy="519113"/>
          </a:xfrm>
          <a:prstGeom prst="wedgeEllipseCallout">
            <a:avLst>
              <a:gd name="adj1" fmla="val 42630"/>
              <a:gd name="adj2" fmla="val -163296"/>
            </a:avLst>
          </a:prstGeom>
          <a:solidFill>
            <a:srgbClr val="66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non-linear</a:t>
            </a:r>
          </a:p>
        </p:txBody>
      </p:sp>
      <p:sp>
        <p:nvSpPr>
          <p:cNvPr id="27665" name="AutoShape 22"/>
          <p:cNvSpPr>
            <a:spLocks noChangeArrowheads="1"/>
          </p:cNvSpPr>
          <p:nvPr/>
        </p:nvSpPr>
        <p:spPr bwMode="auto">
          <a:xfrm>
            <a:off x="4002088" y="2960688"/>
            <a:ext cx="1841500" cy="596900"/>
          </a:xfrm>
          <a:prstGeom prst="wedgeEllipseCallout">
            <a:avLst>
              <a:gd name="adj1" fmla="val -54741"/>
              <a:gd name="adj2" fmla="val -169681"/>
            </a:avLst>
          </a:prstGeom>
          <a:solidFill>
            <a:srgbClr val="66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dissipative</a:t>
            </a:r>
          </a:p>
        </p:txBody>
      </p:sp>
      <p:sp>
        <p:nvSpPr>
          <p:cNvPr id="27666" name="Rectangle 23"/>
          <p:cNvSpPr>
            <a:spLocks noChangeArrowheads="1"/>
          </p:cNvSpPr>
          <p:nvPr/>
        </p:nvSpPr>
        <p:spPr bwMode="auto">
          <a:xfrm>
            <a:off x="5579650" y="4902200"/>
            <a:ext cx="2921000" cy="1765300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" name="Freeform 27"/>
          <p:cNvSpPr/>
          <p:nvPr/>
        </p:nvSpPr>
        <p:spPr>
          <a:xfrm>
            <a:off x="5833650" y="5727699"/>
            <a:ext cx="774700" cy="241301"/>
          </a:xfrm>
          <a:custGeom>
            <a:avLst/>
            <a:gdLst>
              <a:gd name="connsiteX0" fmla="*/ 0 w 2070100"/>
              <a:gd name="connsiteY0" fmla="*/ 347133 h 675216"/>
              <a:gd name="connsiteX1" fmla="*/ 76200 w 2070100"/>
              <a:gd name="connsiteY1" fmla="*/ 105833 h 675216"/>
              <a:gd name="connsiteX2" fmla="*/ 266700 w 2070100"/>
              <a:gd name="connsiteY2" fmla="*/ 80433 h 675216"/>
              <a:gd name="connsiteX3" fmla="*/ 342900 w 2070100"/>
              <a:gd name="connsiteY3" fmla="*/ 512233 h 675216"/>
              <a:gd name="connsiteX4" fmla="*/ 520700 w 2070100"/>
              <a:gd name="connsiteY4" fmla="*/ 588433 h 675216"/>
              <a:gd name="connsiteX5" fmla="*/ 622300 w 2070100"/>
              <a:gd name="connsiteY5" fmla="*/ 321733 h 675216"/>
              <a:gd name="connsiteX6" fmla="*/ 685800 w 2070100"/>
              <a:gd name="connsiteY6" fmla="*/ 118533 h 675216"/>
              <a:gd name="connsiteX7" fmla="*/ 825500 w 2070100"/>
              <a:gd name="connsiteY7" fmla="*/ 55033 h 675216"/>
              <a:gd name="connsiteX8" fmla="*/ 939800 w 2070100"/>
              <a:gd name="connsiteY8" fmla="*/ 270933 h 675216"/>
              <a:gd name="connsiteX9" fmla="*/ 965200 w 2070100"/>
              <a:gd name="connsiteY9" fmla="*/ 588433 h 675216"/>
              <a:gd name="connsiteX10" fmla="*/ 1168400 w 2070100"/>
              <a:gd name="connsiteY10" fmla="*/ 639233 h 675216"/>
              <a:gd name="connsiteX11" fmla="*/ 1308100 w 2070100"/>
              <a:gd name="connsiteY11" fmla="*/ 372533 h 675216"/>
              <a:gd name="connsiteX12" fmla="*/ 1384300 w 2070100"/>
              <a:gd name="connsiteY12" fmla="*/ 93133 h 675216"/>
              <a:gd name="connsiteX13" fmla="*/ 1651000 w 2070100"/>
              <a:gd name="connsiteY13" fmla="*/ 55033 h 675216"/>
              <a:gd name="connsiteX14" fmla="*/ 1714500 w 2070100"/>
              <a:gd name="connsiteY14" fmla="*/ 423333 h 675216"/>
              <a:gd name="connsiteX15" fmla="*/ 2070100 w 2070100"/>
              <a:gd name="connsiteY15" fmla="*/ 461433 h 67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100" h="675216">
                <a:moveTo>
                  <a:pt x="0" y="347133"/>
                </a:moveTo>
                <a:cubicBezTo>
                  <a:pt x="15875" y="248708"/>
                  <a:pt x="31750" y="150283"/>
                  <a:pt x="76200" y="105833"/>
                </a:cubicBezTo>
                <a:cubicBezTo>
                  <a:pt x="120650" y="61383"/>
                  <a:pt x="222250" y="12700"/>
                  <a:pt x="266700" y="80433"/>
                </a:cubicBezTo>
                <a:cubicBezTo>
                  <a:pt x="311150" y="148166"/>
                  <a:pt x="300567" y="427566"/>
                  <a:pt x="342900" y="512233"/>
                </a:cubicBezTo>
                <a:cubicBezTo>
                  <a:pt x="385233" y="596900"/>
                  <a:pt x="474133" y="620183"/>
                  <a:pt x="520700" y="588433"/>
                </a:cubicBezTo>
                <a:cubicBezTo>
                  <a:pt x="567267" y="556683"/>
                  <a:pt x="594783" y="400050"/>
                  <a:pt x="622300" y="321733"/>
                </a:cubicBezTo>
                <a:cubicBezTo>
                  <a:pt x="649817" y="243416"/>
                  <a:pt x="651933" y="162983"/>
                  <a:pt x="685800" y="118533"/>
                </a:cubicBezTo>
                <a:cubicBezTo>
                  <a:pt x="719667" y="74083"/>
                  <a:pt x="783167" y="29633"/>
                  <a:pt x="825500" y="55033"/>
                </a:cubicBezTo>
                <a:cubicBezTo>
                  <a:pt x="867833" y="80433"/>
                  <a:pt x="916517" y="182033"/>
                  <a:pt x="939800" y="270933"/>
                </a:cubicBezTo>
                <a:cubicBezTo>
                  <a:pt x="963083" y="359833"/>
                  <a:pt x="927100" y="527050"/>
                  <a:pt x="965200" y="588433"/>
                </a:cubicBezTo>
                <a:cubicBezTo>
                  <a:pt x="1003300" y="649816"/>
                  <a:pt x="1111250" y="675216"/>
                  <a:pt x="1168400" y="639233"/>
                </a:cubicBezTo>
                <a:cubicBezTo>
                  <a:pt x="1225550" y="603250"/>
                  <a:pt x="1272117" y="463550"/>
                  <a:pt x="1308100" y="372533"/>
                </a:cubicBezTo>
                <a:cubicBezTo>
                  <a:pt x="1344083" y="281516"/>
                  <a:pt x="1327150" y="146050"/>
                  <a:pt x="1384300" y="93133"/>
                </a:cubicBezTo>
                <a:cubicBezTo>
                  <a:pt x="1441450" y="40216"/>
                  <a:pt x="1595967" y="0"/>
                  <a:pt x="1651000" y="55033"/>
                </a:cubicBezTo>
                <a:cubicBezTo>
                  <a:pt x="1706033" y="110066"/>
                  <a:pt x="1644650" y="355600"/>
                  <a:pt x="1714500" y="423333"/>
                </a:cubicBezTo>
                <a:cubicBezTo>
                  <a:pt x="1784350" y="491066"/>
                  <a:pt x="1927225" y="476249"/>
                  <a:pt x="2070100" y="461433"/>
                </a:cubicBezTo>
              </a:path>
            </a:pathLst>
          </a:custGeom>
          <a:ln w="63500" cmpd="sng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rgbClr val="00206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Freeform 28"/>
          <p:cNvSpPr/>
          <p:nvPr/>
        </p:nvSpPr>
        <p:spPr>
          <a:xfrm rot="10800000">
            <a:off x="7014750" y="5702299"/>
            <a:ext cx="774700" cy="241301"/>
          </a:xfrm>
          <a:custGeom>
            <a:avLst/>
            <a:gdLst>
              <a:gd name="connsiteX0" fmla="*/ 0 w 2070100"/>
              <a:gd name="connsiteY0" fmla="*/ 347133 h 675216"/>
              <a:gd name="connsiteX1" fmla="*/ 76200 w 2070100"/>
              <a:gd name="connsiteY1" fmla="*/ 105833 h 675216"/>
              <a:gd name="connsiteX2" fmla="*/ 266700 w 2070100"/>
              <a:gd name="connsiteY2" fmla="*/ 80433 h 675216"/>
              <a:gd name="connsiteX3" fmla="*/ 342900 w 2070100"/>
              <a:gd name="connsiteY3" fmla="*/ 512233 h 675216"/>
              <a:gd name="connsiteX4" fmla="*/ 520700 w 2070100"/>
              <a:gd name="connsiteY4" fmla="*/ 588433 h 675216"/>
              <a:gd name="connsiteX5" fmla="*/ 622300 w 2070100"/>
              <a:gd name="connsiteY5" fmla="*/ 321733 h 675216"/>
              <a:gd name="connsiteX6" fmla="*/ 685800 w 2070100"/>
              <a:gd name="connsiteY6" fmla="*/ 118533 h 675216"/>
              <a:gd name="connsiteX7" fmla="*/ 825500 w 2070100"/>
              <a:gd name="connsiteY7" fmla="*/ 55033 h 675216"/>
              <a:gd name="connsiteX8" fmla="*/ 939800 w 2070100"/>
              <a:gd name="connsiteY8" fmla="*/ 270933 h 675216"/>
              <a:gd name="connsiteX9" fmla="*/ 965200 w 2070100"/>
              <a:gd name="connsiteY9" fmla="*/ 588433 h 675216"/>
              <a:gd name="connsiteX10" fmla="*/ 1168400 w 2070100"/>
              <a:gd name="connsiteY10" fmla="*/ 639233 h 675216"/>
              <a:gd name="connsiteX11" fmla="*/ 1308100 w 2070100"/>
              <a:gd name="connsiteY11" fmla="*/ 372533 h 675216"/>
              <a:gd name="connsiteX12" fmla="*/ 1384300 w 2070100"/>
              <a:gd name="connsiteY12" fmla="*/ 93133 h 675216"/>
              <a:gd name="connsiteX13" fmla="*/ 1651000 w 2070100"/>
              <a:gd name="connsiteY13" fmla="*/ 55033 h 675216"/>
              <a:gd name="connsiteX14" fmla="*/ 1714500 w 2070100"/>
              <a:gd name="connsiteY14" fmla="*/ 423333 h 675216"/>
              <a:gd name="connsiteX15" fmla="*/ 2070100 w 2070100"/>
              <a:gd name="connsiteY15" fmla="*/ 461433 h 67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100" h="675216">
                <a:moveTo>
                  <a:pt x="0" y="347133"/>
                </a:moveTo>
                <a:cubicBezTo>
                  <a:pt x="15875" y="248708"/>
                  <a:pt x="31750" y="150283"/>
                  <a:pt x="76200" y="105833"/>
                </a:cubicBezTo>
                <a:cubicBezTo>
                  <a:pt x="120650" y="61383"/>
                  <a:pt x="222250" y="12700"/>
                  <a:pt x="266700" y="80433"/>
                </a:cubicBezTo>
                <a:cubicBezTo>
                  <a:pt x="311150" y="148166"/>
                  <a:pt x="300567" y="427566"/>
                  <a:pt x="342900" y="512233"/>
                </a:cubicBezTo>
                <a:cubicBezTo>
                  <a:pt x="385233" y="596900"/>
                  <a:pt x="474133" y="620183"/>
                  <a:pt x="520700" y="588433"/>
                </a:cubicBezTo>
                <a:cubicBezTo>
                  <a:pt x="567267" y="556683"/>
                  <a:pt x="594783" y="400050"/>
                  <a:pt x="622300" y="321733"/>
                </a:cubicBezTo>
                <a:cubicBezTo>
                  <a:pt x="649817" y="243416"/>
                  <a:pt x="651933" y="162983"/>
                  <a:pt x="685800" y="118533"/>
                </a:cubicBezTo>
                <a:cubicBezTo>
                  <a:pt x="719667" y="74083"/>
                  <a:pt x="783167" y="29633"/>
                  <a:pt x="825500" y="55033"/>
                </a:cubicBezTo>
                <a:cubicBezTo>
                  <a:pt x="867833" y="80433"/>
                  <a:pt x="916517" y="182033"/>
                  <a:pt x="939800" y="270933"/>
                </a:cubicBezTo>
                <a:cubicBezTo>
                  <a:pt x="963083" y="359833"/>
                  <a:pt x="927100" y="527050"/>
                  <a:pt x="965200" y="588433"/>
                </a:cubicBezTo>
                <a:cubicBezTo>
                  <a:pt x="1003300" y="649816"/>
                  <a:pt x="1111250" y="675216"/>
                  <a:pt x="1168400" y="639233"/>
                </a:cubicBezTo>
                <a:cubicBezTo>
                  <a:pt x="1225550" y="603250"/>
                  <a:pt x="1272117" y="463550"/>
                  <a:pt x="1308100" y="372533"/>
                </a:cubicBezTo>
                <a:cubicBezTo>
                  <a:pt x="1344083" y="281516"/>
                  <a:pt x="1327150" y="146050"/>
                  <a:pt x="1384300" y="93133"/>
                </a:cubicBezTo>
                <a:cubicBezTo>
                  <a:pt x="1441450" y="40216"/>
                  <a:pt x="1595967" y="0"/>
                  <a:pt x="1651000" y="55033"/>
                </a:cubicBezTo>
                <a:cubicBezTo>
                  <a:pt x="1706033" y="110066"/>
                  <a:pt x="1644650" y="355600"/>
                  <a:pt x="1714500" y="423333"/>
                </a:cubicBezTo>
                <a:cubicBezTo>
                  <a:pt x="1784350" y="491066"/>
                  <a:pt x="1927225" y="476249"/>
                  <a:pt x="2070100" y="461433"/>
                </a:cubicBezTo>
              </a:path>
            </a:pathLst>
          </a:custGeom>
          <a:ln w="63500" cmpd="sng">
            <a:solidFill>
              <a:srgbClr val="000099"/>
            </a:solidFill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73" name="Text Box 5"/>
          <p:cNvSpPr txBox="1">
            <a:spLocks noChangeArrowheads="1"/>
          </p:cNvSpPr>
          <p:nvPr/>
        </p:nvSpPr>
        <p:spPr bwMode="auto">
          <a:xfrm>
            <a:off x="757238" y="439738"/>
            <a:ext cx="7726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dirty="0" smtClean="0"/>
              <a:t>NS equations for the </a:t>
            </a:r>
            <a:r>
              <a:rPr lang="en-GB" dirty="0" err="1" smtClean="0"/>
              <a:t>hydromagnetic</a:t>
            </a:r>
            <a:r>
              <a:rPr lang="en-GB" dirty="0" smtClean="0"/>
              <a:t> case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D1D4-B40D-4EF0-89F7-3FDC07FEAAF1}" type="slidenum">
              <a:rPr lang="en-US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8675" name="Object 2"/>
          <p:cNvGraphicFramePr>
            <a:graphicFrameLocks noChangeAspect="1"/>
          </p:cNvGraphicFramePr>
          <p:nvPr/>
        </p:nvGraphicFramePr>
        <p:xfrm>
          <a:off x="1062038" y="1733550"/>
          <a:ext cx="32099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4" name="Equation" r:id="rId4" imgW="1726451" imgH="393529" progId="Equation.3">
                  <p:embed/>
                </p:oleObj>
              </mc:Choice>
              <mc:Fallback>
                <p:oleObj name="Equation" r:id="rId4" imgW="1726451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1733550"/>
                        <a:ext cx="3209925" cy="733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6115050" y="1746250"/>
            <a:ext cx="28892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000" dirty="0"/>
              <a:t>Incompressible </a:t>
            </a:r>
          </a:p>
          <a:p>
            <a:r>
              <a:rPr lang="en-GB" sz="2000" dirty="0" err="1"/>
              <a:t>Navier</a:t>
            </a:r>
            <a:r>
              <a:rPr lang="en-GB" sz="2000" dirty="0"/>
              <a:t>-Stokes equation</a:t>
            </a:r>
          </a:p>
          <a:p>
            <a:r>
              <a:rPr lang="en-GB" sz="2000" dirty="0"/>
              <a:t>u </a:t>
            </a:r>
            <a:r>
              <a:rPr lang="en-GB" sz="2000" dirty="0">
                <a:sym typeface="Symbol" pitchFamily="18" charset="2"/>
              </a:rPr>
              <a:t> velocity field</a:t>
            </a:r>
          </a:p>
          <a:p>
            <a:r>
              <a:rPr lang="en-GB" sz="2000" dirty="0">
                <a:sym typeface="Symbol" pitchFamily="18" charset="2"/>
              </a:rPr>
              <a:t>P  pressure</a:t>
            </a:r>
          </a:p>
          <a:p>
            <a:r>
              <a:rPr lang="en-GB" sz="2000" dirty="0">
                <a:latin typeface="Symbol" pitchFamily="18" charset="2"/>
                <a:sym typeface="Symbol" pitchFamily="18" charset="2"/>
              </a:rPr>
              <a:t>n</a:t>
            </a:r>
            <a:r>
              <a:rPr lang="en-GB" sz="2000" dirty="0">
                <a:sym typeface="Symbol" pitchFamily="18" charset="2"/>
              </a:rPr>
              <a:t>   kinematic viscosity</a:t>
            </a:r>
            <a:endParaRPr lang="en-GB" dirty="0">
              <a:sym typeface="Symbol" pitchFamily="18" charset="2"/>
            </a:endParaRPr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4733925" y="1763713"/>
          <a:ext cx="1046163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5" name="Equation" r:id="rId6" imgW="532937" imgH="215713" progId="Equation.3">
                  <p:embed/>
                </p:oleObj>
              </mc:Choice>
              <mc:Fallback>
                <p:oleObj name="Equation" r:id="rId6" imgW="532937" imgH="2157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5" y="1763713"/>
                        <a:ext cx="1046163" cy="423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9" name="Object 6"/>
          <p:cNvGraphicFramePr>
            <a:graphicFrameLocks noChangeAspect="1"/>
          </p:cNvGraphicFramePr>
          <p:nvPr/>
        </p:nvGraphicFramePr>
        <p:xfrm>
          <a:off x="180975" y="4292600"/>
          <a:ext cx="4289425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6" name="Equation" r:id="rId8" imgW="2273300" imgH="685800" progId="Equation.3">
                  <p:embed/>
                </p:oleObj>
              </mc:Choice>
              <mc:Fallback>
                <p:oleObj name="Equation" r:id="rId8" imgW="2273300" imgH="685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4292600"/>
                        <a:ext cx="4289425" cy="12906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4795838" y="4016375"/>
            <a:ext cx="3371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000"/>
              <a:t>Hydromagnetic flows: same </a:t>
            </a:r>
          </a:p>
          <a:p>
            <a:r>
              <a:rPr lang="en-GB" sz="2000"/>
              <a:t>“structure” of NS equations</a:t>
            </a:r>
          </a:p>
        </p:txBody>
      </p:sp>
      <p:sp>
        <p:nvSpPr>
          <p:cNvPr id="28681" name="AutoShape 32"/>
          <p:cNvSpPr>
            <a:spLocks noChangeArrowheads="1"/>
          </p:cNvSpPr>
          <p:nvPr/>
        </p:nvSpPr>
        <p:spPr bwMode="auto">
          <a:xfrm>
            <a:off x="871538" y="4165600"/>
            <a:ext cx="1219200" cy="987425"/>
          </a:xfrm>
          <a:prstGeom prst="wedgeEllipseCallout">
            <a:avLst>
              <a:gd name="adj1" fmla="val 125389"/>
              <a:gd name="adj2" fmla="val 133120"/>
            </a:avLst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1600">
              <a:latin typeface="Symbol" pitchFamily="18" charset="2"/>
            </a:endParaRPr>
          </a:p>
        </p:txBody>
      </p:sp>
      <p:sp>
        <p:nvSpPr>
          <p:cNvPr id="28682" name="Text Box 33"/>
          <p:cNvSpPr txBox="1">
            <a:spLocks noChangeArrowheads="1"/>
          </p:cNvSpPr>
          <p:nvPr/>
        </p:nvSpPr>
        <p:spPr bwMode="auto">
          <a:xfrm>
            <a:off x="900113" y="6034088"/>
            <a:ext cx="5473700" cy="65405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800" dirty="0"/>
              <a:t>Nonlinear interactions and the consequent energy cascade need both Z</a:t>
            </a:r>
            <a:r>
              <a:rPr lang="en-GB" sz="1800" baseline="30000" dirty="0"/>
              <a:t>+</a:t>
            </a:r>
            <a:r>
              <a:rPr lang="en-GB" sz="1800" dirty="0"/>
              <a:t> and Z</a:t>
            </a:r>
            <a:r>
              <a:rPr lang="en-GB" sz="1800" baseline="30000" dirty="0"/>
              <a:t>-</a:t>
            </a:r>
          </a:p>
        </p:txBody>
      </p:sp>
      <p:sp>
        <p:nvSpPr>
          <p:cNvPr id="28683" name="AutoShape 18"/>
          <p:cNvSpPr>
            <a:spLocks noChangeArrowheads="1"/>
          </p:cNvSpPr>
          <p:nvPr/>
        </p:nvSpPr>
        <p:spPr bwMode="auto">
          <a:xfrm>
            <a:off x="471488" y="2922588"/>
            <a:ext cx="1701800" cy="519112"/>
          </a:xfrm>
          <a:prstGeom prst="wedgeEllipseCallout">
            <a:avLst>
              <a:gd name="adj1" fmla="val 1583"/>
              <a:gd name="adj2" fmla="val 234676"/>
            </a:avLst>
          </a:prstGeom>
          <a:solidFill>
            <a:srgbClr val="66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nonlinear</a:t>
            </a:r>
          </a:p>
        </p:txBody>
      </p:sp>
      <p:sp>
        <p:nvSpPr>
          <p:cNvPr id="28684" name="AutoShape 19"/>
          <p:cNvSpPr>
            <a:spLocks noChangeArrowheads="1"/>
          </p:cNvSpPr>
          <p:nvPr/>
        </p:nvSpPr>
        <p:spPr bwMode="auto">
          <a:xfrm>
            <a:off x="3990975" y="2962275"/>
            <a:ext cx="1841500" cy="596900"/>
          </a:xfrm>
          <a:prstGeom prst="wedgeEllipseCallout">
            <a:avLst>
              <a:gd name="adj1" fmla="val -57500"/>
              <a:gd name="adj2" fmla="val 198403"/>
            </a:avLst>
          </a:prstGeom>
          <a:solidFill>
            <a:srgbClr val="66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dissipative</a:t>
            </a:r>
          </a:p>
        </p:txBody>
      </p:sp>
      <p:sp>
        <p:nvSpPr>
          <p:cNvPr id="28685" name="AutoShape 21"/>
          <p:cNvSpPr>
            <a:spLocks noChangeArrowheads="1"/>
          </p:cNvSpPr>
          <p:nvPr/>
        </p:nvSpPr>
        <p:spPr bwMode="auto">
          <a:xfrm>
            <a:off x="482600" y="2921000"/>
            <a:ext cx="1701800" cy="519113"/>
          </a:xfrm>
          <a:prstGeom prst="wedgeEllipseCallout">
            <a:avLst>
              <a:gd name="adj1" fmla="val 42630"/>
              <a:gd name="adj2" fmla="val -163296"/>
            </a:avLst>
          </a:prstGeom>
          <a:solidFill>
            <a:srgbClr val="66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non-linear</a:t>
            </a:r>
          </a:p>
        </p:txBody>
      </p:sp>
      <p:sp>
        <p:nvSpPr>
          <p:cNvPr id="28686" name="AutoShape 22"/>
          <p:cNvSpPr>
            <a:spLocks noChangeArrowheads="1"/>
          </p:cNvSpPr>
          <p:nvPr/>
        </p:nvSpPr>
        <p:spPr bwMode="auto">
          <a:xfrm>
            <a:off x="4002088" y="2960688"/>
            <a:ext cx="1841500" cy="596900"/>
          </a:xfrm>
          <a:prstGeom prst="wedgeEllipseCallout">
            <a:avLst>
              <a:gd name="adj1" fmla="val -54741"/>
              <a:gd name="adj2" fmla="val -169681"/>
            </a:avLst>
          </a:prstGeom>
          <a:solidFill>
            <a:srgbClr val="66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dissipative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57238" y="439738"/>
            <a:ext cx="7726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dirty="0" smtClean="0"/>
              <a:t>NS equations for the </a:t>
            </a:r>
            <a:r>
              <a:rPr lang="en-GB" dirty="0" err="1" smtClean="0"/>
              <a:t>hydromagnetic</a:t>
            </a:r>
            <a:r>
              <a:rPr lang="en-GB" dirty="0" smtClean="0"/>
              <a:t> case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E9539-4812-42BF-9DC1-4950E44CCFAB}" type="slidenum">
              <a:rPr lang="en-US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9699" name="Object 4"/>
          <p:cNvGraphicFramePr>
            <a:graphicFrameLocks noChangeAspect="1"/>
          </p:cNvGraphicFramePr>
          <p:nvPr/>
        </p:nvGraphicFramePr>
        <p:xfrm>
          <a:off x="1693863" y="1150938"/>
          <a:ext cx="2447925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70" name="Equation" r:id="rId4" imgW="761669" imgH="368140" progId="Equation.3">
                  <p:embed/>
                </p:oleObj>
              </mc:Choice>
              <mc:Fallback>
                <p:oleObj name="Equation" r:id="rId4" imgW="761669" imgH="3681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3" y="1150938"/>
                        <a:ext cx="2447925" cy="1182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AutoShape 5"/>
          <p:cNvSpPr>
            <a:spLocks noChangeArrowheads="1"/>
          </p:cNvSpPr>
          <p:nvPr/>
        </p:nvSpPr>
        <p:spPr bwMode="auto">
          <a:xfrm>
            <a:off x="2884488" y="1547813"/>
            <a:ext cx="304800" cy="350837"/>
          </a:xfrm>
          <a:prstGeom prst="wedgeEllipseCallout">
            <a:avLst>
              <a:gd name="adj1" fmla="val 885940"/>
              <a:gd name="adj2" fmla="val 85745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>
              <a:latin typeface="Symbol" pitchFamily="18" charset="2"/>
            </a:endParaRPr>
          </a:p>
        </p:txBody>
      </p:sp>
      <p:sp>
        <p:nvSpPr>
          <p:cNvPr id="29701" name="Line 9"/>
          <p:cNvSpPr>
            <a:spLocks noChangeShapeType="1"/>
          </p:cNvSpPr>
          <p:nvPr/>
        </p:nvSpPr>
        <p:spPr bwMode="auto">
          <a:xfrm flipV="1">
            <a:off x="669925" y="3565525"/>
            <a:ext cx="2446338" cy="135890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1863725" y="3578225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u="sng"/>
              <a:t>B</a:t>
            </a:r>
            <a:r>
              <a:rPr lang="en-US" baseline="-25000"/>
              <a:t>0</a:t>
            </a:r>
          </a:p>
        </p:txBody>
      </p:sp>
      <p:sp>
        <p:nvSpPr>
          <p:cNvPr id="29703" name="Line 11"/>
          <p:cNvSpPr>
            <a:spLocks noChangeShapeType="1"/>
          </p:cNvSpPr>
          <p:nvPr/>
        </p:nvSpPr>
        <p:spPr bwMode="auto">
          <a:xfrm flipV="1">
            <a:off x="1774825" y="3810000"/>
            <a:ext cx="1368425" cy="7493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704" name="Text Box 12"/>
          <p:cNvSpPr txBox="1">
            <a:spLocks noChangeArrowheads="1"/>
          </p:cNvSpPr>
          <p:nvPr/>
        </p:nvSpPr>
        <p:spPr bwMode="auto">
          <a:xfrm>
            <a:off x="2309813" y="4191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u="sng"/>
              <a:t>k</a:t>
            </a:r>
            <a:endParaRPr lang="en-US" u="sng" baseline="-25000"/>
          </a:p>
        </p:txBody>
      </p:sp>
      <p:graphicFrame>
        <p:nvGraphicFramePr>
          <p:cNvPr id="29705" name="Object 13"/>
          <p:cNvGraphicFramePr>
            <a:graphicFrameLocks noChangeAspect="1"/>
          </p:cNvGraphicFramePr>
          <p:nvPr/>
        </p:nvGraphicFramePr>
        <p:xfrm>
          <a:off x="3525838" y="3197225"/>
          <a:ext cx="21558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71" name="Equation" r:id="rId6" imgW="1091726" imgH="482391" progId="Equation.3">
                  <p:embed/>
                </p:oleObj>
              </mc:Choice>
              <mc:Fallback>
                <p:oleObj name="Equation" r:id="rId6" imgW="1091726" imgH="482391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5838" y="3197225"/>
                        <a:ext cx="2155825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6" name="Line 14"/>
          <p:cNvSpPr>
            <a:spLocks noChangeShapeType="1"/>
          </p:cNvSpPr>
          <p:nvPr/>
        </p:nvSpPr>
        <p:spPr bwMode="auto">
          <a:xfrm>
            <a:off x="682625" y="4929188"/>
            <a:ext cx="2573338" cy="85090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707" name="Text Box 15"/>
          <p:cNvSpPr txBox="1">
            <a:spLocks noChangeArrowheads="1"/>
          </p:cNvSpPr>
          <p:nvPr/>
        </p:nvSpPr>
        <p:spPr bwMode="auto">
          <a:xfrm>
            <a:off x="2459038" y="5094288"/>
            <a:ext cx="500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u="sng"/>
              <a:t>B</a:t>
            </a:r>
            <a:r>
              <a:rPr lang="en-US" baseline="-25000"/>
              <a:t>0</a:t>
            </a:r>
          </a:p>
        </p:txBody>
      </p:sp>
      <p:sp>
        <p:nvSpPr>
          <p:cNvPr id="29708" name="Line 16"/>
          <p:cNvSpPr>
            <a:spLocks noChangeShapeType="1"/>
          </p:cNvSpPr>
          <p:nvPr/>
        </p:nvSpPr>
        <p:spPr bwMode="auto">
          <a:xfrm>
            <a:off x="1722438" y="5554663"/>
            <a:ext cx="1406525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709" name="Text Box 17"/>
          <p:cNvSpPr txBox="1">
            <a:spLocks noChangeArrowheads="1"/>
          </p:cNvSpPr>
          <p:nvPr/>
        </p:nvSpPr>
        <p:spPr bwMode="auto">
          <a:xfrm>
            <a:off x="1965325" y="5643563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u="sng"/>
              <a:t>k</a:t>
            </a:r>
            <a:endParaRPr lang="en-US" u="sng" baseline="-25000"/>
          </a:p>
        </p:txBody>
      </p:sp>
      <p:sp>
        <p:nvSpPr>
          <p:cNvPr id="9232" name="AutoShape 20"/>
          <p:cNvSpPr>
            <a:spLocks noChangeArrowheads="1"/>
          </p:cNvSpPr>
          <p:nvPr/>
        </p:nvSpPr>
        <p:spPr bwMode="auto">
          <a:xfrm>
            <a:off x="233363" y="4495800"/>
            <a:ext cx="914400" cy="914400"/>
          </a:xfrm>
          <a:prstGeom prst="sun">
            <a:avLst>
              <a:gd name="adj" fmla="val 25000"/>
            </a:avLst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9713" name="Text Box 21"/>
          <p:cNvSpPr txBox="1">
            <a:spLocks noChangeArrowheads="1"/>
          </p:cNvSpPr>
          <p:nvPr/>
        </p:nvSpPr>
        <p:spPr bwMode="auto">
          <a:xfrm>
            <a:off x="6022975" y="3232150"/>
            <a:ext cx="18192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outward propagating wave</a:t>
            </a:r>
          </a:p>
        </p:txBody>
      </p:sp>
      <p:sp>
        <p:nvSpPr>
          <p:cNvPr id="29714" name="Text Box 22"/>
          <p:cNvSpPr txBox="1">
            <a:spLocks noChangeArrowheads="1"/>
          </p:cNvSpPr>
          <p:nvPr/>
        </p:nvSpPr>
        <p:spPr bwMode="auto">
          <a:xfrm>
            <a:off x="6022975" y="5248275"/>
            <a:ext cx="18192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inward propagating wave</a:t>
            </a:r>
          </a:p>
        </p:txBody>
      </p:sp>
      <p:graphicFrame>
        <p:nvGraphicFramePr>
          <p:cNvPr id="29715" name="Object 23"/>
          <p:cNvGraphicFramePr>
            <a:graphicFrameLocks noChangeAspect="1"/>
          </p:cNvGraphicFramePr>
          <p:nvPr/>
        </p:nvGraphicFramePr>
        <p:xfrm>
          <a:off x="3524250" y="5229225"/>
          <a:ext cx="2155825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72" name="Equation" r:id="rId8" imgW="1091726" imgH="482391" progId="Equation.3">
                  <p:embed/>
                </p:oleObj>
              </mc:Choice>
              <mc:Fallback>
                <p:oleObj name="Equation" r:id="rId8" imgW="1091726" imgH="482391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0" y="5229225"/>
                        <a:ext cx="2155825" cy="954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6" name="Object 24"/>
          <p:cNvGraphicFramePr>
            <a:graphicFrameLocks noChangeAspect="1"/>
          </p:cNvGraphicFramePr>
          <p:nvPr/>
        </p:nvGraphicFramePr>
        <p:xfrm>
          <a:off x="6011863" y="1714500"/>
          <a:ext cx="17510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73" name="Equation" r:id="rId10" imgW="533169" imgH="203112" progId="Equation.3">
                  <p:embed/>
                </p:oleObj>
              </mc:Choice>
              <mc:Fallback>
                <p:oleObj name="Equation" r:id="rId10" imgW="533169" imgH="203112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1714500"/>
                        <a:ext cx="1751012" cy="666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7" name="Text Box 25"/>
          <p:cNvSpPr txBox="1">
            <a:spLocks noChangeArrowheads="1"/>
          </p:cNvSpPr>
          <p:nvPr/>
        </p:nvSpPr>
        <p:spPr bwMode="auto">
          <a:xfrm>
            <a:off x="555625" y="407988"/>
            <a:ext cx="486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/>
              <a:t>Definition of the Els</a:t>
            </a:r>
            <a:r>
              <a:rPr lang="en-US">
                <a:cs typeface="Arial" pitchFamily="34" charset="0"/>
              </a:rPr>
              <a:t>ä</a:t>
            </a:r>
            <a:r>
              <a:rPr lang="it-IT"/>
              <a:t>sser variables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A6415-342D-4235-B27A-D5107DA2C0DF}" type="slidenum">
              <a:rPr lang="en-US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57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97550" y="3513138"/>
            <a:ext cx="3346450" cy="939800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Ulysses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03650" y="4886325"/>
            <a:ext cx="5340350" cy="1522413"/>
          </a:xfrm>
        </p:spPr>
        <p:txBody>
          <a:bodyPr/>
          <a:lstStyle/>
          <a:p>
            <a:pPr eaLnBrk="1" hangingPunct="1"/>
            <a:r>
              <a:rPr lang="en-GB" sz="2000" smtClean="0">
                <a:latin typeface="Arial" pitchFamily="34" charset="0"/>
              </a:rPr>
              <a:t>Launched in 1990 and still operating</a:t>
            </a:r>
          </a:p>
          <a:p>
            <a:pPr eaLnBrk="1" hangingPunct="1"/>
            <a:r>
              <a:rPr lang="en-GB" sz="2000" smtClean="0">
                <a:latin typeface="Arial" pitchFamily="34" charset="0"/>
              </a:rPr>
              <a:t>perihelion : 1.3AU </a:t>
            </a:r>
          </a:p>
          <a:p>
            <a:pPr eaLnBrk="1" hangingPunct="1"/>
            <a:r>
              <a:rPr lang="en-GB" sz="2000" smtClean="0">
                <a:latin typeface="Arial" pitchFamily="34" charset="0"/>
              </a:rPr>
              <a:t>aphelion: 5.4 AU</a:t>
            </a:r>
          </a:p>
          <a:p>
            <a:pPr eaLnBrk="1" hangingPunct="1"/>
            <a:r>
              <a:rPr lang="en-GB" sz="2000" smtClean="0">
                <a:latin typeface="Arial" pitchFamily="34" charset="0"/>
              </a:rPr>
              <a:t>Latitudinal excursion: </a:t>
            </a:r>
            <a:r>
              <a:rPr lang="en-GB" sz="2000" smtClean="0">
                <a:latin typeface="Arial" pitchFamily="34" charset="0"/>
                <a:sym typeface="Symbol" pitchFamily="18" charset="2"/>
              </a:rPr>
              <a:t>82°</a:t>
            </a:r>
          </a:p>
        </p:txBody>
      </p:sp>
      <p:pic>
        <p:nvPicPr>
          <p:cNvPr id="73733" name="Picture 9" descr="orb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r="1134"/>
          <a:stretch>
            <a:fillRect/>
          </a:stretch>
        </p:blipFill>
        <p:spPr bwMode="auto">
          <a:xfrm>
            <a:off x="0" y="0"/>
            <a:ext cx="9144000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EA247-6C35-47B1-A2FA-92F21CB42389}" type="slidenum">
              <a:rPr lang="en-US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0723" name="Object 2"/>
          <p:cNvGraphicFramePr>
            <a:graphicFrameLocks noChangeAspect="1"/>
          </p:cNvGraphicFramePr>
          <p:nvPr/>
        </p:nvGraphicFramePr>
        <p:xfrm>
          <a:off x="1693863" y="1150938"/>
          <a:ext cx="2447925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4" name="Equation" r:id="rId4" imgW="761669" imgH="368140" progId="Equation.3">
                  <p:embed/>
                </p:oleObj>
              </mc:Choice>
              <mc:Fallback>
                <p:oleObj name="Equation" r:id="rId4" imgW="761669" imgH="3681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3" y="1150938"/>
                        <a:ext cx="2447925" cy="1182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2884488" y="1547813"/>
            <a:ext cx="304800" cy="350837"/>
          </a:xfrm>
          <a:prstGeom prst="wedgeEllipseCallout">
            <a:avLst>
              <a:gd name="adj1" fmla="val 885940"/>
              <a:gd name="adj2" fmla="val 85745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>
              <a:latin typeface="Symbol" pitchFamily="18" charset="2"/>
            </a:endParaRPr>
          </a:p>
        </p:txBody>
      </p:sp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089025" y="3565525"/>
            <a:ext cx="2027238" cy="110490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1863725" y="3578225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u="sng"/>
              <a:t>B</a:t>
            </a:r>
            <a:r>
              <a:rPr lang="en-US" baseline="-25000"/>
              <a:t>0</a:t>
            </a:r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774825" y="3810000"/>
            <a:ext cx="1368425" cy="7493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2309813" y="4191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u="sng"/>
              <a:t>k</a:t>
            </a:r>
            <a:endParaRPr lang="en-US" u="sng" baseline="-25000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1063625" y="5056188"/>
            <a:ext cx="2192338" cy="72390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2459038" y="5094288"/>
            <a:ext cx="500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u="sng"/>
              <a:t>B</a:t>
            </a:r>
            <a:r>
              <a:rPr lang="en-US" baseline="-25000"/>
              <a:t>0</a:t>
            </a:r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>
            <a:off x="1722438" y="5554663"/>
            <a:ext cx="1406525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965325" y="5643563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u="sng"/>
              <a:t>k</a:t>
            </a:r>
            <a:endParaRPr lang="en-US" u="sng" baseline="-25000"/>
          </a:p>
        </p:txBody>
      </p:sp>
      <p:sp>
        <p:nvSpPr>
          <p:cNvPr id="10256" name="AutoShape 13"/>
          <p:cNvSpPr>
            <a:spLocks noChangeArrowheads="1"/>
          </p:cNvSpPr>
          <p:nvPr/>
        </p:nvSpPr>
        <p:spPr bwMode="auto">
          <a:xfrm>
            <a:off x="233363" y="4495800"/>
            <a:ext cx="914400" cy="914400"/>
          </a:xfrm>
          <a:prstGeom prst="sun">
            <a:avLst>
              <a:gd name="adj" fmla="val 25000"/>
            </a:avLst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graphicFrame>
        <p:nvGraphicFramePr>
          <p:cNvPr id="30736" name="Object 17"/>
          <p:cNvGraphicFramePr>
            <a:graphicFrameLocks noChangeAspect="1"/>
          </p:cNvGraphicFramePr>
          <p:nvPr/>
        </p:nvGraphicFramePr>
        <p:xfrm>
          <a:off x="6011863" y="1714500"/>
          <a:ext cx="17510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5" name="Equation" r:id="rId6" imgW="533169" imgH="203112" progId="Equation.3">
                  <p:embed/>
                </p:oleObj>
              </mc:Choice>
              <mc:Fallback>
                <p:oleObj name="Equation" r:id="rId6" imgW="533169" imgH="203112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1714500"/>
                        <a:ext cx="1751012" cy="666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7" name="Text Box 18"/>
          <p:cNvSpPr txBox="1">
            <a:spLocks noChangeArrowheads="1"/>
          </p:cNvSpPr>
          <p:nvPr/>
        </p:nvSpPr>
        <p:spPr bwMode="auto">
          <a:xfrm>
            <a:off x="555625" y="407988"/>
            <a:ext cx="486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/>
              <a:t>Definition of the Els</a:t>
            </a:r>
            <a:r>
              <a:rPr lang="en-US">
                <a:cs typeface="Arial" pitchFamily="34" charset="0"/>
              </a:rPr>
              <a:t>ä</a:t>
            </a:r>
            <a:r>
              <a:rPr lang="it-IT"/>
              <a:t>sser variables</a:t>
            </a:r>
          </a:p>
        </p:txBody>
      </p:sp>
      <p:graphicFrame>
        <p:nvGraphicFramePr>
          <p:cNvPr id="30738" name="Object 21"/>
          <p:cNvGraphicFramePr>
            <a:graphicFrameLocks noChangeAspect="1"/>
          </p:cNvGraphicFramePr>
          <p:nvPr/>
        </p:nvGraphicFramePr>
        <p:xfrm>
          <a:off x="3525838" y="3197225"/>
          <a:ext cx="21558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6" name="Equation" r:id="rId8" imgW="1091726" imgH="482391" progId="Equation.3">
                  <p:embed/>
                </p:oleObj>
              </mc:Choice>
              <mc:Fallback>
                <p:oleObj name="Equation" r:id="rId8" imgW="1091726" imgH="482391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5838" y="3197225"/>
                        <a:ext cx="2155825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9" name="Text Box 22"/>
          <p:cNvSpPr txBox="1">
            <a:spLocks noChangeArrowheads="1"/>
          </p:cNvSpPr>
          <p:nvPr/>
        </p:nvSpPr>
        <p:spPr bwMode="auto">
          <a:xfrm>
            <a:off x="6022975" y="3232150"/>
            <a:ext cx="18192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outward propagating wave</a:t>
            </a:r>
          </a:p>
        </p:txBody>
      </p:sp>
      <p:sp>
        <p:nvSpPr>
          <p:cNvPr id="30740" name="Text Box 23"/>
          <p:cNvSpPr txBox="1">
            <a:spLocks noChangeArrowheads="1"/>
          </p:cNvSpPr>
          <p:nvPr/>
        </p:nvSpPr>
        <p:spPr bwMode="auto">
          <a:xfrm>
            <a:off x="6022975" y="5248275"/>
            <a:ext cx="18192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inward propagating wave</a:t>
            </a:r>
          </a:p>
        </p:txBody>
      </p:sp>
      <p:graphicFrame>
        <p:nvGraphicFramePr>
          <p:cNvPr id="30741" name="Object 24"/>
          <p:cNvGraphicFramePr>
            <a:graphicFrameLocks noChangeAspect="1"/>
          </p:cNvGraphicFramePr>
          <p:nvPr/>
        </p:nvGraphicFramePr>
        <p:xfrm>
          <a:off x="3536950" y="5229225"/>
          <a:ext cx="2130425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7" name="Equation" r:id="rId10" imgW="1079032" imgH="482391" progId="Equation.3">
                  <p:embed/>
                </p:oleObj>
              </mc:Choice>
              <mc:Fallback>
                <p:oleObj name="Equation" r:id="rId10" imgW="1079032" imgH="482391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6950" y="5229225"/>
                        <a:ext cx="2130425" cy="954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8537" y="2255838"/>
            <a:ext cx="7100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Solar wind turbulence is studied by means of 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the ideal MHD invariants (E, </a:t>
            </a:r>
            <a:r>
              <a:rPr lang="en-US" dirty="0" err="1">
                <a:solidFill>
                  <a:prstClr val="black"/>
                </a:solidFill>
                <a:cs typeface="Arial" pitchFamily="34" charset="0"/>
              </a:rPr>
              <a:t>H</a:t>
            </a:r>
            <a:r>
              <a:rPr lang="en-US" baseline="-25000" dirty="0" err="1">
                <a:solidFill>
                  <a:prstClr val="black"/>
                </a:solidFill>
                <a:cs typeface="Arial" pitchFamily="34" charset="0"/>
              </a:rPr>
              <a:t>c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cs typeface="Arial" pitchFamily="34" charset="0"/>
              </a:rPr>
              <a:t>H</a:t>
            </a:r>
            <a:r>
              <a:rPr lang="en-US" baseline="-25000" dirty="0" err="1">
                <a:solidFill>
                  <a:prstClr val="black"/>
                </a:solidFill>
                <a:cs typeface="Arial" pitchFamily="34" charset="0"/>
              </a:rPr>
              <a:t>m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)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04896-0C8F-4266-8503-F7A0382FFD20}" type="slidenum">
              <a:rPr lang="it-IT">
                <a:solidFill>
                  <a:srgbClr val="002060"/>
                </a:solidFill>
                <a:latin typeface="Calibri"/>
              </a:rPr>
              <a:pPr>
                <a:defRPr/>
              </a:pPr>
              <a:t>32</a:t>
            </a:fld>
            <a:endParaRPr lang="it-IT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14374" y="304800"/>
            <a:ext cx="7762875" cy="107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marL="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Statistical approach to turbulence</a:t>
            </a:r>
          </a:p>
          <a:p>
            <a:pPr marL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The statistical description of MHD turbulence relies on the evaluation of the three quadratic invariants of the ideal system 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(no dissipation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)  </a:t>
            </a:r>
            <a:endParaRPr lang="it-IT" sz="2000" dirty="0">
              <a:solidFill>
                <a:prstClr val="black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03263" y="2417763"/>
            <a:ext cx="3407151" cy="4001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1) total energy per unit density</a:t>
            </a:r>
            <a:endParaRPr lang="en-GB" sz="2000" i="1" dirty="0">
              <a:solidFill>
                <a:prstClr val="black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03263" y="3194050"/>
            <a:ext cx="1849289" cy="4001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2) cross </a:t>
            </a:r>
            <a:r>
              <a:rPr lang="en-GB" sz="20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helicity</a:t>
            </a:r>
            <a:r>
              <a:rPr lang="en-GB" sz="20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 </a:t>
            </a:r>
            <a:endParaRPr lang="en-GB" sz="2000" i="1" baseline="-25000" dirty="0">
              <a:solidFill>
                <a:prstClr val="black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23558" name="Object 12"/>
          <p:cNvGraphicFramePr>
            <a:graphicFrameLocks noChangeAspect="1"/>
          </p:cNvGraphicFramePr>
          <p:nvPr/>
        </p:nvGraphicFramePr>
        <p:xfrm>
          <a:off x="6907213" y="2509838"/>
          <a:ext cx="1517650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58" name="Equation" r:id="rId4" imgW="927100" imgH="419100" progId="Equation.3">
                  <p:embed/>
                </p:oleObj>
              </mc:Choice>
              <mc:Fallback>
                <p:oleObj name="Equation" r:id="rId4" imgW="927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13" y="2509838"/>
                        <a:ext cx="1517650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664325" y="2219325"/>
            <a:ext cx="1995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i="1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where b is in </a:t>
            </a:r>
            <a:r>
              <a:rPr lang="en-GB" sz="1400" i="1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Alfvén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 units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03263" y="4005263"/>
            <a:ext cx="2283254" cy="4001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3) magnetic </a:t>
            </a:r>
            <a:r>
              <a:rPr lang="en-GB" sz="20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helicity</a:t>
            </a:r>
            <a:r>
              <a:rPr lang="en-GB" sz="20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 </a:t>
            </a:r>
            <a:endParaRPr lang="en-GB" sz="2000" i="1" baseline="-25000" dirty="0">
              <a:solidFill>
                <a:prstClr val="black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6769100" y="3905250"/>
            <a:ext cx="1781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where b is defined via</a:t>
            </a:r>
          </a:p>
        </p:txBody>
      </p:sp>
      <p:graphicFrame>
        <p:nvGraphicFramePr>
          <p:cNvPr id="23562" name="Object 18"/>
          <p:cNvGraphicFramePr>
            <a:graphicFrameLocks noChangeAspect="1"/>
          </p:cNvGraphicFramePr>
          <p:nvPr/>
        </p:nvGraphicFramePr>
        <p:xfrm>
          <a:off x="7099300" y="4187825"/>
          <a:ext cx="1233488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59" name="Equation" r:id="rId6" imgW="583693" imgH="215713" progId="Equation.3">
                  <p:embed/>
                </p:oleObj>
              </mc:Choice>
              <mc:Fallback>
                <p:oleObj name="Equation" r:id="rId6" imgW="583693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9300" y="4187825"/>
                        <a:ext cx="1233488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3" name="Object 19"/>
          <p:cNvGraphicFramePr>
            <a:graphicFrameLocks noChangeAspect="1"/>
          </p:cNvGraphicFramePr>
          <p:nvPr>
            <p:extLst/>
          </p:nvPr>
        </p:nvGraphicFramePr>
        <p:xfrm>
          <a:off x="4516438" y="2373312"/>
          <a:ext cx="2053013" cy="217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60" name="Equation" r:id="rId8" imgW="1016000" imgH="1028700" progId="Equation.3">
                  <p:embed/>
                </p:oleObj>
              </mc:Choice>
              <mc:Fallback>
                <p:oleObj name="Equation" r:id="rId8" imgW="1016000" imgH="1028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438" y="2373312"/>
                        <a:ext cx="2053013" cy="2176462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69081" y="5319713"/>
            <a:ext cx="86534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In the following we will use a combination of these invariants to describe the phenomenology of turbulent fluctuations in the solar wind and to understand their nature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9275" y="1900238"/>
            <a:ext cx="8093075" cy="292576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1CDC9-7482-4F56-9327-B537C80EFBC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407988" y="581025"/>
            <a:ext cx="8156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prstClr val="black"/>
                </a:solidFill>
                <a:latin typeface="Calibri" pitchFamily="34" charset="0"/>
              </a:rPr>
              <a:t>Sometimes </a:t>
            </a:r>
            <a:r>
              <a:rPr lang="en-GB" dirty="0">
                <a:solidFill>
                  <a:prstClr val="black"/>
                </a:solidFill>
                <a:latin typeface="Calibri" pitchFamily="34" charset="0"/>
              </a:rPr>
              <a:t>it is more convenient to use the normalized expressions for cross-</a:t>
            </a:r>
            <a:r>
              <a:rPr lang="en-GB" dirty="0" err="1">
                <a:solidFill>
                  <a:prstClr val="black"/>
                </a:solidFill>
                <a:latin typeface="Calibri" pitchFamily="34" charset="0"/>
              </a:rPr>
              <a:t>helicity</a:t>
            </a:r>
            <a:r>
              <a:rPr lang="en-GB" dirty="0">
                <a:solidFill>
                  <a:prstClr val="black"/>
                </a:solidFill>
                <a:latin typeface="Calibri" pitchFamily="34" charset="0"/>
              </a:rPr>
              <a:t> and magnetic </a:t>
            </a:r>
            <a:r>
              <a:rPr lang="en-GB" dirty="0" err="1">
                <a:solidFill>
                  <a:prstClr val="black"/>
                </a:solidFill>
                <a:latin typeface="Calibri" pitchFamily="34" charset="0"/>
              </a:rPr>
              <a:t>helicity</a:t>
            </a:r>
            <a:r>
              <a:rPr lang="en-GB" dirty="0">
                <a:solidFill>
                  <a:prstClr val="black"/>
                </a:solidFill>
                <a:latin typeface="Calibri" pitchFamily="34" charset="0"/>
              </a:rPr>
              <a:t> </a:t>
            </a:r>
          </a:p>
        </p:txBody>
      </p:sp>
      <p:graphicFrame>
        <p:nvGraphicFramePr>
          <p:cNvPr id="24580" name="Object 8"/>
          <p:cNvGraphicFramePr>
            <a:graphicFrameLocks noChangeAspect="1"/>
          </p:cNvGraphicFramePr>
          <p:nvPr/>
        </p:nvGraphicFramePr>
        <p:xfrm>
          <a:off x="844550" y="2085975"/>
          <a:ext cx="2701925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82" name="Equation" r:id="rId4" imgW="914400" imgH="431800" progId="Equation.3">
                  <p:embed/>
                </p:oleObj>
              </mc:Choice>
              <mc:Fallback>
                <p:oleObj name="Equation" r:id="rId4" imgW="914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550" y="2085975"/>
                        <a:ext cx="2701925" cy="1125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9"/>
          <p:cNvGraphicFramePr>
            <a:graphicFrameLocks noChangeAspect="1"/>
          </p:cNvGraphicFramePr>
          <p:nvPr/>
        </p:nvGraphicFramePr>
        <p:xfrm>
          <a:off x="3760788" y="2079625"/>
          <a:ext cx="248285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83" name="Equation" r:id="rId6" imgW="952087" imgH="431613" progId="Equation.3">
                  <p:embed/>
                </p:oleObj>
              </mc:Choice>
              <mc:Fallback>
                <p:oleObj name="Equation" r:id="rId6" imgW="95208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0788" y="2079625"/>
                        <a:ext cx="2482850" cy="1122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587375" y="3881438"/>
            <a:ext cx="8054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σ</a:t>
            </a:r>
            <a:r>
              <a:rPr lang="it-IT" baseline="-25000" dirty="0">
                <a:solidFill>
                  <a:prstClr val="black"/>
                </a:solidFill>
                <a:latin typeface="Calibri" pitchFamily="34" charset="0"/>
              </a:rPr>
              <a:t>c</a:t>
            </a:r>
            <a:r>
              <a:rPr lang="it-IT" dirty="0">
                <a:solidFill>
                  <a:prstClr val="black"/>
                </a:solidFill>
                <a:latin typeface="Calibri" pitchFamily="34" charset="0"/>
              </a:rPr>
              <a:t>  and  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σ</a:t>
            </a:r>
            <a:r>
              <a:rPr lang="it-IT" baseline="-25000" dirty="0">
                <a:solidFill>
                  <a:prstClr val="black"/>
                </a:solidFill>
                <a:latin typeface="Calibri" pitchFamily="34" charset="0"/>
              </a:rPr>
              <a:t>m</a:t>
            </a:r>
            <a:r>
              <a:rPr lang="it-IT" dirty="0">
                <a:solidFill>
                  <a:prstClr val="black"/>
                </a:solidFill>
                <a:latin typeface="Calibri" pitchFamily="34" charset="0"/>
              </a:rPr>
              <a:t> can vary between </a:t>
            </a:r>
            <a:r>
              <a:rPr lang="it-IT" b="1" dirty="0">
                <a:solidFill>
                  <a:prstClr val="black"/>
                </a:solidFill>
                <a:latin typeface="Calibri" pitchFamily="34" charset="0"/>
              </a:rPr>
              <a:t>+1</a:t>
            </a:r>
            <a:r>
              <a:rPr lang="it-IT" dirty="0">
                <a:solidFill>
                  <a:prstClr val="black"/>
                </a:solidFill>
                <a:latin typeface="Calibri" pitchFamily="34" charset="0"/>
              </a:rPr>
              <a:t> and </a:t>
            </a:r>
            <a:r>
              <a:rPr lang="it-IT" b="1" dirty="0">
                <a:solidFill>
                  <a:prstClr val="black"/>
                </a:solidFill>
                <a:latin typeface="Calibri" pitchFamily="34" charset="0"/>
              </a:rPr>
              <a:t>-1</a:t>
            </a:r>
            <a:r>
              <a:rPr lang="it-IT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pPr eaLnBrk="1" hangingPunct="1"/>
            <a:endParaRPr lang="it-IT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eaLnBrk="1" hangingPunct="1">
              <a:buFont typeface="Wingdings" pitchFamily="2" charset="2"/>
              <a:buChar char="q"/>
            </a:pPr>
            <a:r>
              <a:rPr lang="it-IT" dirty="0">
                <a:solidFill>
                  <a:prstClr val="black"/>
                </a:solidFill>
                <a:latin typeface="Calibri" pitchFamily="34" charset="0"/>
              </a:rPr>
              <a:t>the sign of 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σ</a:t>
            </a:r>
            <a:r>
              <a:rPr lang="it-IT" baseline="-25000" dirty="0">
                <a:solidFill>
                  <a:prstClr val="black"/>
                </a:solidFill>
                <a:latin typeface="Calibri" pitchFamily="34" charset="0"/>
              </a:rPr>
              <a:t>c</a:t>
            </a:r>
            <a:r>
              <a:rPr lang="it-IT" dirty="0">
                <a:solidFill>
                  <a:prstClr val="black"/>
                </a:solidFill>
                <a:latin typeface="Calibri" pitchFamily="34" charset="0"/>
              </a:rPr>
              <a:t> indicates correlation or anticorrelation between 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δ</a:t>
            </a:r>
            <a:r>
              <a:rPr lang="it-IT" dirty="0">
                <a:solidFill>
                  <a:prstClr val="black"/>
                </a:solidFill>
                <a:latin typeface="Calibri" pitchFamily="34" charset="0"/>
              </a:rPr>
              <a:t>v and 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δ</a:t>
            </a:r>
            <a:r>
              <a:rPr lang="it-IT" dirty="0" smtClean="0">
                <a:solidFill>
                  <a:prstClr val="black"/>
                </a:solidFill>
                <a:latin typeface="Calibri" pitchFamily="34" charset="0"/>
              </a:rPr>
              <a:t>b</a:t>
            </a:r>
          </a:p>
          <a:p>
            <a:pPr marL="342900" indent="-342900" eaLnBrk="1" hangingPunct="1">
              <a:buFont typeface="Wingdings" pitchFamily="2" charset="2"/>
              <a:buChar char="q"/>
            </a:pPr>
            <a:endParaRPr lang="it-IT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eaLnBrk="1" hangingPunct="1">
              <a:buFont typeface="Wingdings" pitchFamily="2" charset="2"/>
              <a:buChar char="q"/>
            </a:pPr>
            <a:r>
              <a:rPr lang="it-IT" dirty="0">
                <a:solidFill>
                  <a:prstClr val="black"/>
                </a:solidFill>
                <a:latin typeface="Calibri" pitchFamily="34" charset="0"/>
              </a:rPr>
              <a:t>the sign of 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σ</a:t>
            </a:r>
            <a:r>
              <a:rPr lang="it-IT" baseline="-25000" dirty="0">
                <a:solidFill>
                  <a:prstClr val="black"/>
                </a:solidFill>
                <a:latin typeface="Calibri" pitchFamily="34" charset="0"/>
              </a:rPr>
              <a:t>m</a:t>
            </a:r>
            <a:r>
              <a:rPr lang="it-IT" dirty="0">
                <a:solidFill>
                  <a:prstClr val="black"/>
                </a:solidFill>
                <a:latin typeface="Calibri" pitchFamily="34" charset="0"/>
              </a:rPr>
              <a:t> indicates left or right hand polarization</a:t>
            </a:r>
            <a:endParaRPr lang="el-GR" dirty="0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6726238" y="2147888"/>
          <a:ext cx="177482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84" name="Equation" r:id="rId8" imgW="1117115" imgH="583947" progId="Equation.3">
                  <p:embed/>
                </p:oleObj>
              </mc:Choice>
              <mc:Fallback>
                <p:oleObj name="Equation" r:id="rId8" imgW="1117115" imgH="5839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6238" y="2147888"/>
                        <a:ext cx="1774825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53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409575" y="282575"/>
            <a:ext cx="8283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The 2 quadratic invariants  E</a:t>
            </a:r>
            <a:r>
              <a:rPr lang="en-GB" baseline="-2500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GB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and  H</a:t>
            </a:r>
            <a:r>
              <a:rPr lang="en-GB" baseline="-2500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GB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can be expressed in terms of the Elsässer variables </a:t>
            </a: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pPr>
              <a:defRPr/>
            </a:pPr>
            <a:fld id="{D6EAA8C3-1300-433F-89F6-B6D408E181E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936625" y="1490663"/>
            <a:ext cx="85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prstClr val="black"/>
                </a:solidFill>
                <a:latin typeface="Calibri" pitchFamily="34" charset="0"/>
              </a:rPr>
              <a:t>Fields:</a:t>
            </a:r>
          </a:p>
        </p:txBody>
      </p:sp>
      <p:graphicFrame>
        <p:nvGraphicFramePr>
          <p:cNvPr id="25605" name="Object 4"/>
          <p:cNvGraphicFramePr>
            <a:graphicFrameLocks noChangeAspect="1"/>
          </p:cNvGraphicFramePr>
          <p:nvPr/>
        </p:nvGraphicFramePr>
        <p:xfrm>
          <a:off x="941388" y="2022475"/>
          <a:ext cx="154463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66" name="Equation" r:id="rId3" imgW="634725" imgH="203112" progId="Equation.3">
                  <p:embed/>
                </p:oleObj>
              </mc:Choice>
              <mc:Fallback>
                <p:oleObj name="Equation" r:id="rId3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2022475"/>
                        <a:ext cx="1544637" cy="4937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900113" y="2830513"/>
            <a:ext cx="7670800" cy="0"/>
          </a:xfrm>
          <a:prstGeom prst="line">
            <a:avLst/>
          </a:prstGeom>
          <a:noFill/>
          <a:ln w="57150" cmpd="thinThick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938213" y="2925763"/>
            <a:ext cx="2790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prstClr val="black"/>
                </a:solidFill>
                <a:latin typeface="Calibri" pitchFamily="34" charset="0"/>
              </a:rPr>
              <a:t>Second order moments:  </a:t>
            </a:r>
          </a:p>
        </p:txBody>
      </p:sp>
      <p:graphicFrame>
        <p:nvGraphicFramePr>
          <p:cNvPr id="25609" name="Object 9"/>
          <p:cNvGraphicFramePr>
            <a:graphicFrameLocks noChangeAspect="1"/>
          </p:cNvGraphicFramePr>
          <p:nvPr>
            <p:extLst/>
          </p:nvPr>
        </p:nvGraphicFramePr>
        <p:xfrm>
          <a:off x="900113" y="3488872"/>
          <a:ext cx="1966913" cy="313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67" name="Equation" r:id="rId5" imgW="1002960" imgH="1600200" progId="Equation.3">
                  <p:embed/>
                </p:oleObj>
              </mc:Choice>
              <mc:Fallback>
                <p:oleObj name="Equation" r:id="rId5" imgW="100296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488872"/>
                        <a:ext cx="1966913" cy="3130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479730" y="3614054"/>
            <a:ext cx="19208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e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+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and e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-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energy 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3508305" y="4474253"/>
            <a:ext cx="265300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Kinetic energy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Magnetic energy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Cross-</a:t>
            </a:r>
            <a:r>
              <a:rPr lang="en-US" dirty="0" err="1">
                <a:solidFill>
                  <a:prstClr val="black"/>
                </a:solidFill>
                <a:latin typeface="Calibri" pitchFamily="34" charset="0"/>
              </a:rPr>
              <a:t>helicity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pPr>
              <a:defRPr/>
            </a:pPr>
            <a:fld id="{8AA190CB-EB64-46D3-B9BF-70894B5589A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939800" y="2927350"/>
            <a:ext cx="2703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prstClr val="black"/>
                </a:solidFill>
                <a:latin typeface="Calibri" pitchFamily="34" charset="0"/>
              </a:rPr>
              <a:t>Normalized parameters:</a:t>
            </a:r>
          </a:p>
        </p:txBody>
      </p:sp>
      <p:graphicFrame>
        <p:nvGraphicFramePr>
          <p:cNvPr id="26628" name="Object 5"/>
          <p:cNvGraphicFramePr>
            <a:graphicFrameLocks noChangeAspect="1"/>
          </p:cNvGraphicFramePr>
          <p:nvPr/>
        </p:nvGraphicFramePr>
        <p:xfrm>
          <a:off x="889000" y="3351213"/>
          <a:ext cx="2603500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70" name="Equation" r:id="rId3" imgW="1397000" imgH="1079500" progId="Equation.3">
                  <p:embed/>
                </p:oleObj>
              </mc:Choice>
              <mc:Fallback>
                <p:oleObj name="Equation" r:id="rId3" imgW="1397000" imgH="1079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0" y="3351213"/>
                        <a:ext cx="2603500" cy="2012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3743325" y="3656013"/>
            <a:ext cx="27336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latin typeface="Calibri" pitchFamily="34" charset="0"/>
              </a:rPr>
              <a:t>Normalized cross-helicity</a:t>
            </a: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3743325" y="4451350"/>
            <a:ext cx="29749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latin typeface="Calibri" pitchFamily="34" charset="0"/>
              </a:rPr>
              <a:t>Normalized residual energy</a:t>
            </a:r>
          </a:p>
        </p:txBody>
      </p:sp>
      <p:graphicFrame>
        <p:nvGraphicFramePr>
          <p:cNvPr id="26631" name="Object 8"/>
          <p:cNvGraphicFramePr>
            <a:graphicFrameLocks noChangeAspect="1"/>
          </p:cNvGraphicFramePr>
          <p:nvPr>
            <p:extLst/>
          </p:nvPr>
        </p:nvGraphicFramePr>
        <p:xfrm>
          <a:off x="7352400" y="3832225"/>
          <a:ext cx="1263650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71" name="Equation" r:id="rId5" imgW="672808" imgH="418918" progId="Equation.3">
                  <p:embed/>
                </p:oleObj>
              </mc:Choice>
              <mc:Fallback>
                <p:oleObj name="Equation" r:id="rId5" imgW="672808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2400" y="3832225"/>
                        <a:ext cx="1263650" cy="7858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900113" y="2830513"/>
            <a:ext cx="7670800" cy="0"/>
          </a:xfrm>
          <a:prstGeom prst="line">
            <a:avLst/>
          </a:prstGeom>
          <a:noFill/>
          <a:ln w="57150" cmpd="thinThick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6633" name="Text Box 2"/>
          <p:cNvSpPr txBox="1">
            <a:spLocks noChangeArrowheads="1"/>
          </p:cNvSpPr>
          <p:nvPr/>
        </p:nvSpPr>
        <p:spPr bwMode="auto">
          <a:xfrm>
            <a:off x="3743325" y="5741988"/>
            <a:ext cx="13366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latin typeface="Calibri" pitchFamily="34" charset="0"/>
              </a:rPr>
              <a:t>Alfvén ratio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409575" y="282575"/>
            <a:ext cx="8283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The 2 quadratic invariants  E</a:t>
            </a:r>
            <a:r>
              <a:rPr lang="en-GB" baseline="-2500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GB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and  H</a:t>
            </a:r>
            <a:r>
              <a:rPr lang="en-GB" baseline="-2500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GB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can be expressed in terms of the Elsässer variables </a:t>
            </a: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6635" name="Text Box 3"/>
          <p:cNvSpPr txBox="1">
            <a:spLocks noChangeArrowheads="1"/>
          </p:cNvSpPr>
          <p:nvPr/>
        </p:nvSpPr>
        <p:spPr bwMode="auto">
          <a:xfrm>
            <a:off x="936625" y="1490663"/>
            <a:ext cx="85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prstClr val="black"/>
                </a:solidFill>
                <a:latin typeface="Calibri" pitchFamily="34" charset="0"/>
              </a:rPr>
              <a:t>Fields:</a:t>
            </a:r>
          </a:p>
        </p:txBody>
      </p:sp>
      <p:graphicFrame>
        <p:nvGraphicFramePr>
          <p:cNvPr id="26636" name="Object 4"/>
          <p:cNvGraphicFramePr>
            <a:graphicFrameLocks noChangeAspect="1"/>
          </p:cNvGraphicFramePr>
          <p:nvPr/>
        </p:nvGraphicFramePr>
        <p:xfrm>
          <a:off x="941388" y="2022475"/>
          <a:ext cx="154463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72" name="Equation" r:id="rId7" imgW="634725" imgH="203112" progId="Equation.3">
                  <p:embed/>
                </p:oleObj>
              </mc:Choice>
              <mc:Fallback>
                <p:oleObj name="Equation" r:id="rId7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2022475"/>
                        <a:ext cx="1544637" cy="4937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7" name="Text Box 4"/>
          <p:cNvSpPr txBox="1">
            <a:spLocks noChangeArrowheads="1"/>
          </p:cNvSpPr>
          <p:nvPr/>
        </p:nvSpPr>
        <p:spPr bwMode="auto">
          <a:xfrm>
            <a:off x="6411913" y="4986338"/>
            <a:ext cx="2230437" cy="160178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for an Alfvén wave:</a:t>
            </a:r>
          </a:p>
          <a:p>
            <a:pPr eaLnBrk="1" hangingPunct="1"/>
            <a:endParaRPr lang="en-US" sz="140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r</a:t>
            </a:r>
            <a:r>
              <a:rPr lang="en-US" sz="1400" baseline="-2500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=e</a:t>
            </a:r>
            <a:r>
              <a:rPr lang="en-US" sz="1400" baseline="30000">
                <a:solidFill>
                  <a:prstClr val="black"/>
                </a:solidFill>
                <a:latin typeface="Calibri" pitchFamily="34" charset="0"/>
              </a:rPr>
              <a:t>V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/e</a:t>
            </a:r>
            <a:r>
              <a:rPr lang="en-US" sz="1400" baseline="30000">
                <a:solidFill>
                  <a:prstClr val="black"/>
                </a:solidFill>
                <a:latin typeface="Calibri" pitchFamily="34" charset="0"/>
              </a:rPr>
              <a:t>B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=1</a:t>
            </a:r>
          </a:p>
          <a:p>
            <a:pPr eaLnBrk="1" hangingPunct="1"/>
            <a:endParaRPr lang="en-US" sz="140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  <a:sym typeface="Symbol" pitchFamily="18" charset="2"/>
              </a:rPr>
              <a:t></a:t>
            </a:r>
            <a:r>
              <a:rPr lang="en-US" sz="1400" baseline="-25000">
                <a:solidFill>
                  <a:prstClr val="black"/>
                </a:solidFill>
                <a:latin typeface="Calibri" pitchFamily="34" charset="0"/>
              </a:rPr>
              <a:t>C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=(e</a:t>
            </a:r>
            <a:r>
              <a:rPr lang="en-US" sz="1400" baseline="30000">
                <a:solidFill>
                  <a:prstClr val="black"/>
                </a:solidFill>
                <a:latin typeface="Calibri" pitchFamily="34" charset="0"/>
              </a:rPr>
              <a:t>+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-e</a:t>
            </a:r>
            <a:r>
              <a:rPr lang="en-US" sz="1400" baseline="30000">
                <a:solidFill>
                  <a:prstClr val="black"/>
                </a:solidFill>
                <a:latin typeface="Calibri" pitchFamily="34" charset="0"/>
              </a:rPr>
              <a:t>-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)/(e</a:t>
            </a:r>
            <a:r>
              <a:rPr lang="en-US" sz="1400" baseline="30000">
                <a:solidFill>
                  <a:prstClr val="black"/>
                </a:solidFill>
                <a:latin typeface="Calibri" pitchFamily="34" charset="0"/>
              </a:rPr>
              <a:t>+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+e</a:t>
            </a:r>
            <a:r>
              <a:rPr lang="en-US" sz="1400" baseline="30000">
                <a:solidFill>
                  <a:prstClr val="black"/>
                </a:solidFill>
                <a:latin typeface="Calibri" pitchFamily="34" charset="0"/>
              </a:rPr>
              <a:t>-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) =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  <a:sym typeface="Symbol" pitchFamily="18" charset="2"/>
              </a:rPr>
              <a:t>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1</a:t>
            </a:r>
          </a:p>
          <a:p>
            <a:pPr eaLnBrk="1" hangingPunct="1"/>
            <a:endParaRPr lang="en-US" sz="140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  <a:sym typeface="Symbol" pitchFamily="18" charset="2"/>
              </a:rPr>
              <a:t></a:t>
            </a:r>
            <a:r>
              <a:rPr lang="en-US" sz="1400" baseline="-25000">
                <a:solidFill>
                  <a:prstClr val="black"/>
                </a:solidFill>
                <a:latin typeface="Calibri" pitchFamily="34" charset="0"/>
              </a:rPr>
              <a:t>R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=(e</a:t>
            </a:r>
            <a:r>
              <a:rPr lang="en-US" sz="1400" baseline="30000">
                <a:solidFill>
                  <a:prstClr val="black"/>
                </a:solidFill>
                <a:latin typeface="Calibri" pitchFamily="34" charset="0"/>
              </a:rPr>
              <a:t>V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-e</a:t>
            </a:r>
            <a:r>
              <a:rPr lang="en-US" sz="1400" baseline="30000">
                <a:solidFill>
                  <a:prstClr val="black"/>
                </a:solidFill>
                <a:latin typeface="Calibri" pitchFamily="34" charset="0"/>
              </a:rPr>
              <a:t>B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)/(e</a:t>
            </a:r>
            <a:r>
              <a:rPr lang="en-US" sz="1400" baseline="30000">
                <a:solidFill>
                  <a:prstClr val="black"/>
                </a:solidFill>
                <a:latin typeface="Calibri" pitchFamily="34" charset="0"/>
              </a:rPr>
              <a:t>V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+e</a:t>
            </a:r>
            <a:r>
              <a:rPr lang="en-US" sz="1400" baseline="30000">
                <a:solidFill>
                  <a:prstClr val="black"/>
                </a:solidFill>
                <a:latin typeface="Calibri" pitchFamily="34" charset="0"/>
              </a:rPr>
              <a:t>B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)=0</a:t>
            </a:r>
          </a:p>
        </p:txBody>
      </p:sp>
      <p:graphicFrame>
        <p:nvGraphicFramePr>
          <p:cNvPr id="26638" name="Object 6"/>
          <p:cNvGraphicFramePr>
            <a:graphicFrameLocks noChangeAspect="1"/>
          </p:cNvGraphicFramePr>
          <p:nvPr/>
        </p:nvGraphicFramePr>
        <p:xfrm>
          <a:off x="2598738" y="5624513"/>
          <a:ext cx="8985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73" name="Equation" r:id="rId9" imgW="482391" imgH="418918" progId="Equation.3">
                  <p:embed/>
                </p:oleObj>
              </mc:Choice>
              <mc:Fallback>
                <p:oleObj name="Equation" r:id="rId9" imgW="482391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8738" y="5624513"/>
                        <a:ext cx="898525" cy="782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449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920A8-E93E-4E93-A39B-40099D56A5ED}" type="slidenum">
              <a:rPr lang="en-US">
                <a:solidFill>
                  <a:schemeClr val="tx1"/>
                </a:solidFill>
              </a:rPr>
              <a:pPr>
                <a:defRPr/>
              </a:pPr>
              <a:t>36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2687136" y="2212011"/>
            <a:ext cx="38641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dirty="0" smtClean="0"/>
              <a:t>observations in the ecliptic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387257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r="10551"/>
          <a:stretch/>
        </p:blipFill>
        <p:spPr>
          <a:xfrm>
            <a:off x="6019800" y="4855059"/>
            <a:ext cx="2660366" cy="1853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558" y="719795"/>
            <a:ext cx="7862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An overview 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on the main features of solar wind 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fluctuations at MHD scales 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in fast and slow wind and 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their evolution 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during radial 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expansion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794" y="2525740"/>
            <a:ext cx="7792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Fast and slow wind features should never be averaged 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together.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2000" dirty="0" smtClean="0">
              <a:solidFill>
                <a:prstClr val="black"/>
              </a:solidFill>
              <a:latin typeface="Calibri"/>
            </a:endParaRPr>
          </a:p>
          <a:p>
            <a:pPr marL="358775"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«</a:t>
            </a:r>
            <a:r>
              <a:rPr lang="it-IT" sz="2000" i="1" dirty="0" smtClean="0">
                <a:solidFill>
                  <a:prstClr val="black"/>
                </a:solidFill>
                <a:latin typeface="Calibri"/>
              </a:rPr>
              <a:t>Asking for the average solar wind might appear as silly as asking for the taste af an average drink. What is the average between wine and beer? Obviously a mere mixing – and averaging means mixing – does not lead to a meaningful result. </a:t>
            </a:r>
          </a:p>
          <a:p>
            <a:pPr marL="358775" fontAlgn="auto">
              <a:spcBef>
                <a:spcPts val="0"/>
              </a:spcBef>
              <a:spcAft>
                <a:spcPts val="0"/>
              </a:spcAft>
            </a:pPr>
            <a:r>
              <a:rPr lang="it-IT" sz="2000" i="1" dirty="0" smtClean="0">
                <a:solidFill>
                  <a:prstClr val="black"/>
                </a:solidFill>
                <a:latin typeface="Calibri"/>
              </a:rPr>
              <a:t>Better taste and judge separately and then compare, if you wish.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»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750" y="4855059"/>
            <a:ext cx="371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[Rainer Schwenn, Solar Wind 5, 1982]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R. Bruno, International Workshop and School     </a:t>
            </a:r>
            <a:r>
              <a:rPr lang="en-US" dirty="0" err="1" smtClean="0"/>
              <a:t>Mamaia</a:t>
            </a:r>
            <a:r>
              <a:rPr lang="en-US" dirty="0" smtClean="0"/>
              <a:t>, Romania  6-13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2867" y="590489"/>
            <a:ext cx="6202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Differences in 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the spectral signature of fast and slow wind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5677" y="1319312"/>
            <a:ext cx="2263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Magnetic field spectral trace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17037" r="17545" b="8889"/>
          <a:stretch/>
        </p:blipFill>
        <p:spPr>
          <a:xfrm>
            <a:off x="5562134" y="1566333"/>
            <a:ext cx="2887599" cy="4038600"/>
          </a:xfrm>
          <a:prstGeom prst="rect">
            <a:avLst/>
          </a:prstGeom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103533" y="2692400"/>
            <a:ext cx="451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fast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8644" y="3175013"/>
            <a:ext cx="51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slow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192867" y="3657600"/>
            <a:ext cx="5096933" cy="1002974"/>
          </a:xfrm>
          <a:custGeom>
            <a:avLst/>
            <a:gdLst>
              <a:gd name="connsiteX0" fmla="*/ 0 w 5096933"/>
              <a:gd name="connsiteY0" fmla="*/ 270933 h 1002974"/>
              <a:gd name="connsiteX1" fmla="*/ 2175933 w 5096933"/>
              <a:gd name="connsiteY1" fmla="*/ 905933 h 1002974"/>
              <a:gd name="connsiteX2" fmla="*/ 4123266 w 5096933"/>
              <a:gd name="connsiteY2" fmla="*/ 905933 h 1002974"/>
              <a:gd name="connsiteX3" fmla="*/ 5096933 w 5096933"/>
              <a:gd name="connsiteY3" fmla="*/ 0 h 100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6933" h="1002974">
                <a:moveTo>
                  <a:pt x="0" y="270933"/>
                </a:moveTo>
                <a:cubicBezTo>
                  <a:pt x="744361" y="535516"/>
                  <a:pt x="1488722" y="800100"/>
                  <a:pt x="2175933" y="905933"/>
                </a:cubicBezTo>
                <a:cubicBezTo>
                  <a:pt x="2863144" y="1011766"/>
                  <a:pt x="3636433" y="1056922"/>
                  <a:pt x="4123266" y="905933"/>
                </a:cubicBezTo>
                <a:cubicBezTo>
                  <a:pt x="4610099" y="754944"/>
                  <a:pt x="4853516" y="377472"/>
                  <a:pt x="5096933" y="0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158067" y="1791164"/>
            <a:ext cx="4149508" cy="926636"/>
          </a:xfrm>
          <a:custGeom>
            <a:avLst/>
            <a:gdLst>
              <a:gd name="connsiteX0" fmla="*/ 0 w 4149508"/>
              <a:gd name="connsiteY0" fmla="*/ 579503 h 926636"/>
              <a:gd name="connsiteX1" fmla="*/ 2108200 w 4149508"/>
              <a:gd name="connsiteY1" fmla="*/ 12236 h 926636"/>
              <a:gd name="connsiteX2" fmla="*/ 3877733 w 4149508"/>
              <a:gd name="connsiteY2" fmla="*/ 249303 h 926636"/>
              <a:gd name="connsiteX3" fmla="*/ 4114800 w 4149508"/>
              <a:gd name="connsiteY3" fmla="*/ 926636 h 926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508" h="926636">
                <a:moveTo>
                  <a:pt x="0" y="579503"/>
                </a:moveTo>
                <a:cubicBezTo>
                  <a:pt x="730955" y="323386"/>
                  <a:pt x="1461911" y="67269"/>
                  <a:pt x="2108200" y="12236"/>
                </a:cubicBezTo>
                <a:cubicBezTo>
                  <a:pt x="2754489" y="-42797"/>
                  <a:pt x="3543300" y="96903"/>
                  <a:pt x="3877733" y="249303"/>
                </a:cubicBezTo>
                <a:cubicBezTo>
                  <a:pt x="4212166" y="401703"/>
                  <a:pt x="4163483" y="664169"/>
                  <a:pt x="4114800" y="926636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512860" y="3225800"/>
            <a:ext cx="0" cy="176953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11697" y="2921000"/>
            <a:ext cx="0" cy="209126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872529" y="5386193"/>
            <a:ext cx="2398793" cy="1191816"/>
          </a:xfrm>
          <a:prstGeom prst="wedgeRoundRectCallout">
            <a:avLst>
              <a:gd name="adj1" fmla="val 139676"/>
              <a:gd name="adj2" fmla="val -227139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spectral break in the fast wind spectrum suggests shorter correlation lengths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71575" y="1466662"/>
            <a:ext cx="197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660" y="497652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The spectral break in the fast wind spectrum suggests shorter correlation lengths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17778" r="14877" b="8194"/>
          <a:stretch/>
        </p:blipFill>
        <p:spPr>
          <a:xfrm>
            <a:off x="5305425" y="1219200"/>
            <a:ext cx="3838575" cy="507682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151290" y="2429919"/>
            <a:ext cx="3723643" cy="880547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184400" y="3556000"/>
            <a:ext cx="5367867" cy="1340763"/>
          </a:xfrm>
          <a:custGeom>
            <a:avLst/>
            <a:gdLst>
              <a:gd name="connsiteX0" fmla="*/ 0 w 5367867"/>
              <a:gd name="connsiteY0" fmla="*/ 372533 h 1340763"/>
              <a:gd name="connsiteX1" fmla="*/ 2235200 w 5367867"/>
              <a:gd name="connsiteY1" fmla="*/ 1303867 h 1340763"/>
              <a:gd name="connsiteX2" fmla="*/ 4089400 w 5367867"/>
              <a:gd name="connsiteY2" fmla="*/ 1041400 h 1340763"/>
              <a:gd name="connsiteX3" fmla="*/ 5367867 w 5367867"/>
              <a:gd name="connsiteY3" fmla="*/ 0 h 134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7867" h="1340763">
                <a:moveTo>
                  <a:pt x="0" y="372533"/>
                </a:moveTo>
                <a:cubicBezTo>
                  <a:pt x="776816" y="782461"/>
                  <a:pt x="1553633" y="1192389"/>
                  <a:pt x="2235200" y="1303867"/>
                </a:cubicBezTo>
                <a:cubicBezTo>
                  <a:pt x="2916767" y="1415345"/>
                  <a:pt x="3567289" y="1258711"/>
                  <a:pt x="4089400" y="1041400"/>
                </a:cubicBezTo>
                <a:cubicBezTo>
                  <a:pt x="4611511" y="824089"/>
                  <a:pt x="4989689" y="412044"/>
                  <a:pt x="5367867" y="0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148779" y="3757612"/>
            <a:ext cx="0" cy="17118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75331" y="3783007"/>
            <a:ext cx="0" cy="17118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1575" y="1466662"/>
            <a:ext cx="197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R. Bruno, International Workshop and School     </a:t>
            </a:r>
            <a:r>
              <a:rPr lang="en-US" dirty="0" err="1" smtClean="0"/>
              <a:t>Mamaia</a:t>
            </a:r>
            <a:r>
              <a:rPr lang="en-US" dirty="0" smtClean="0"/>
              <a:t>, Romania  6-13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elOrb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582" y="1879001"/>
            <a:ext cx="3249295" cy="3099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46314" y="414163"/>
            <a:ext cx="8200121" cy="94103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GB" sz="2000" dirty="0" smtClean="0">
                <a:latin typeface="Arial" pitchFamily="34" charset="0"/>
              </a:rPr>
              <a:t>Most of our knowledge about solar wind plasma and magnetic field in the inner heliosphere is due to Helios 1-2 s/c developed by the </a:t>
            </a:r>
            <a:r>
              <a:rPr lang="en-US" sz="2000" dirty="0">
                <a:latin typeface="Arial" pitchFamily="34" charset="0"/>
              </a:rPr>
              <a:t>Federal Republic of Germany (FRG) in a cooperative program with NASA</a:t>
            </a:r>
            <a:endParaRPr lang="en-GB" sz="2000" dirty="0" smtClean="0"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808373" y="1802879"/>
            <a:ext cx="3245475" cy="3421565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</a:pPr>
            <a:endParaRPr lang="en-GB" sz="1100" dirty="0" smtClean="0">
              <a:solidFill>
                <a:prstClr val="black"/>
              </a:solidFill>
              <a:latin typeface="Arial Rounded MT Bold" pitchFamily="34" charset="0"/>
              <a:cs typeface="Arial" pitchFamily="34" charset="0"/>
            </a:endParaRPr>
          </a:p>
          <a:p>
            <a:pPr marL="180975" indent="-18097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Arial Rounded MT Bold" pitchFamily="34" charset="0"/>
                <a:cs typeface="Arial" pitchFamily="34" charset="0"/>
              </a:rPr>
              <a:t>Two spacecraft, launched in </a:t>
            </a:r>
            <a:r>
              <a:rPr lang="en-GB" sz="1400" u="sng" dirty="0" smtClean="0">
                <a:solidFill>
                  <a:prstClr val="black"/>
                </a:solidFill>
                <a:latin typeface="Arial Rounded MT Bold" pitchFamily="34" charset="0"/>
                <a:cs typeface="Arial" pitchFamily="34" charset="0"/>
              </a:rPr>
              <a:t>1974(10 Dec) &amp; 1976(15 Jan)</a:t>
            </a:r>
            <a:endParaRPr lang="en-GB" sz="1400" dirty="0" smtClean="0">
              <a:solidFill>
                <a:prstClr val="black"/>
              </a:solidFill>
              <a:latin typeface="Arial Rounded MT Bold" pitchFamily="34" charset="0"/>
              <a:cs typeface="Arial" pitchFamily="34" charset="0"/>
            </a:endParaRPr>
          </a:p>
          <a:p>
            <a:pPr marL="180975" indent="-18097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Arial Rounded MT Bold" pitchFamily="34" charset="0"/>
                <a:cs typeface="Arial" pitchFamily="34" charset="0"/>
              </a:rPr>
              <a:t>ecliptic orbit, </a:t>
            </a:r>
            <a:r>
              <a:rPr lang="en-GB" sz="1400" dirty="0" err="1" smtClean="0">
                <a:solidFill>
                  <a:prstClr val="black"/>
                </a:solidFill>
                <a:latin typeface="Arial Rounded MT Bold" pitchFamily="34" charset="0"/>
                <a:cs typeface="Arial" pitchFamily="34" charset="0"/>
              </a:rPr>
              <a:t>perihelium</a:t>
            </a:r>
            <a:r>
              <a:rPr lang="en-GB" sz="1400" dirty="0" smtClean="0">
                <a:solidFill>
                  <a:prstClr val="black"/>
                </a:solidFill>
                <a:latin typeface="Arial Rounded MT Bold" pitchFamily="34" charset="0"/>
                <a:cs typeface="Arial" pitchFamily="34" charset="0"/>
              </a:rPr>
              <a:t> @ 0.29AU</a:t>
            </a:r>
          </a:p>
          <a:p>
            <a:pPr marL="180975" indent="-18097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Arial Rounded MT Bold" pitchFamily="34" charset="0"/>
                <a:cs typeface="Arial" pitchFamily="34" charset="0"/>
              </a:rPr>
              <a:t>Plasma measurements: protons(+alphas) and electrons</a:t>
            </a:r>
          </a:p>
          <a:p>
            <a:pPr marL="180975" indent="-18097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1400" u="sng" dirty="0" smtClean="0">
                <a:solidFill>
                  <a:prstClr val="black"/>
                </a:solidFill>
                <a:latin typeface="Arial Rounded MT Bold" pitchFamily="34" charset="0"/>
                <a:cs typeface="Arial" pitchFamily="34" charset="0"/>
              </a:rPr>
              <a:t>No composition</a:t>
            </a:r>
            <a:endParaRPr lang="en-GB" sz="1400" dirty="0" smtClean="0">
              <a:solidFill>
                <a:prstClr val="black"/>
              </a:solidFill>
              <a:latin typeface="Arial Rounded MT Bold" pitchFamily="34" charset="0"/>
              <a:cs typeface="Arial" pitchFamily="34" charset="0"/>
            </a:endParaRPr>
          </a:p>
          <a:p>
            <a:pPr marL="180975" indent="-18097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Arial Rounded MT Bold" pitchFamily="34" charset="0"/>
                <a:cs typeface="Arial" pitchFamily="34" charset="0"/>
              </a:rPr>
              <a:t>Slow plasma sampling, VDF in 40.5 sec</a:t>
            </a:r>
          </a:p>
          <a:p>
            <a:pPr marL="180975" indent="-18097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Arial Rounded MT Bold" pitchFamily="34" charset="0"/>
                <a:cs typeface="Arial" pitchFamily="34" charset="0"/>
              </a:rPr>
              <a:t>Low phase space resolution</a:t>
            </a:r>
          </a:p>
          <a:p>
            <a:pPr marL="180975" indent="-18097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1400" u="sng" dirty="0" smtClean="0">
                <a:solidFill>
                  <a:prstClr val="black"/>
                </a:solidFill>
                <a:latin typeface="Arial Rounded MT Bold" pitchFamily="34" charset="0"/>
                <a:cs typeface="Arial" pitchFamily="34" charset="0"/>
              </a:rPr>
              <a:t>NO imaging</a:t>
            </a:r>
          </a:p>
        </p:txBody>
      </p:sp>
      <p:pic>
        <p:nvPicPr>
          <p:cNvPr id="8" name="Picture 4" descr="helios1"/>
          <p:cNvPicPr>
            <a:picLocks noChangeAspect="1" noChangeArrowheads="1"/>
          </p:cNvPicPr>
          <p:nvPr/>
        </p:nvPicPr>
        <p:blipFill>
          <a:blip r:embed="rId3" cstate="print"/>
          <a:srcRect l="1286" t="19594"/>
          <a:stretch>
            <a:fillRect/>
          </a:stretch>
        </p:blipFill>
        <p:spPr bwMode="auto">
          <a:xfrm>
            <a:off x="274638" y="1952624"/>
            <a:ext cx="2414587" cy="2952751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37160" y="1771650"/>
            <a:ext cx="8801100" cy="33032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" y="5224444"/>
            <a:ext cx="636225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Programme realized in only 5 years!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                        1969:      contract between FRG and NASA approved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10 December 1974:      Helios 1 launched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26652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67" y="590488"/>
            <a:ext cx="6579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Differences also 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in the variance anisotropy of the fluctuations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wrt  Parker’s spiral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2184400" y="3970867"/>
            <a:ext cx="3835400" cy="1223433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151290" y="2429920"/>
            <a:ext cx="2868510" cy="173580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72161" y="1280699"/>
            <a:ext cx="2128027" cy="5184741"/>
            <a:chOff x="6072161" y="1280699"/>
            <a:chExt cx="2128027" cy="51847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" t="17500" r="16154" b="9389"/>
            <a:stretch/>
          </p:blipFill>
          <p:spPr>
            <a:xfrm>
              <a:off x="6174444" y="3873099"/>
              <a:ext cx="1992730" cy="259234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8" r="14603" b="7998"/>
            <a:stretch/>
          </p:blipFill>
          <p:spPr>
            <a:xfrm>
              <a:off x="6072161" y="1280699"/>
              <a:ext cx="2128027" cy="2677468"/>
            </a:xfrm>
            <a:prstGeom prst="rect">
              <a:avLst/>
            </a:prstGeom>
          </p:spPr>
        </p:pic>
      </p:grp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627495" y="3227073"/>
          <a:ext cx="1282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4" name="Equation" r:id="rId6" imgW="1282680" imgH="241200" progId="Equation.3">
                  <p:embed/>
                </p:oleObj>
              </mc:Choice>
              <mc:Fallback>
                <p:oleObj name="Equation" r:id="rId6" imgW="12826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27495" y="3227073"/>
                        <a:ext cx="12827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4835" y="3179210"/>
            <a:ext cx="2095500" cy="149018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6634694" y="5795010"/>
          <a:ext cx="1282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5" name="Equation" r:id="rId9" imgW="1282680" imgH="241200" progId="Equation.3">
                  <p:embed/>
                </p:oleObj>
              </mc:Choice>
              <mc:Fallback>
                <p:oleObj name="Equation" r:id="rId9" imgW="1282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4694" y="5795010"/>
                        <a:ext cx="12827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1575" y="1466662"/>
            <a:ext cx="197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983" y="4669390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mean field ref. sys.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R. Bruno, International Workshop and School     </a:t>
            </a:r>
            <a:r>
              <a:rPr lang="en-US" dirty="0" err="1" smtClean="0"/>
              <a:t>Mamaia</a:t>
            </a:r>
            <a:r>
              <a:rPr lang="en-US" dirty="0" smtClean="0"/>
              <a:t>, Romania  6-13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8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67" y="590488"/>
            <a:ext cx="781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Differences also 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in the amplitude of directional fluctuations of velocity and magnetic field vectors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2184400" y="3970867"/>
            <a:ext cx="3251201" cy="740833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151291" y="2429920"/>
            <a:ext cx="2284310" cy="414882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8611" r="14167" b="10184"/>
          <a:stretch/>
        </p:blipFill>
        <p:spPr>
          <a:xfrm>
            <a:off x="5435601" y="1559358"/>
            <a:ext cx="3543298" cy="33534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09990" y="1190026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Angular histograms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92615" y="1233100"/>
            <a:ext cx="87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[scale 81 s]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3400" y="5054600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Distributions of the angle formed between two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successive vectors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time resolution=81sec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1575" y="1466662"/>
            <a:ext cx="197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8548" y="2077278"/>
            <a:ext cx="52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fast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0371" y="3739634"/>
            <a:ext cx="6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slow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ooter Placeholder 5"/>
          <p:cNvSpPr txBox="1">
            <a:spLocks/>
          </p:cNvSpPr>
          <p:nvPr/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67" y="590488"/>
            <a:ext cx="781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Differences also in the 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spatial distribution of the  fluctuations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51501" y="1191685"/>
            <a:ext cx="3187699" cy="5107515"/>
            <a:chOff x="5651501" y="1191685"/>
            <a:chExt cx="3187699" cy="5107515"/>
          </a:xfrm>
        </p:grpSpPr>
        <p:grpSp>
          <p:nvGrpSpPr>
            <p:cNvPr id="10" name="Group 9"/>
            <p:cNvGrpSpPr/>
            <p:nvPr/>
          </p:nvGrpSpPr>
          <p:grpSpPr>
            <a:xfrm>
              <a:off x="5651501" y="1191685"/>
              <a:ext cx="3187699" cy="5107515"/>
              <a:chOff x="5499101" y="1191685"/>
              <a:chExt cx="3187699" cy="5107515"/>
            </a:xfrm>
          </p:grpSpPr>
          <p:pic>
            <p:nvPicPr>
              <p:cNvPr id="12291" name="Picture 3" descr="C:\Home\Roberto\LAVORO\minv\FLUXTUBES\AGU2006-talk\3dgraph_B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99" t="10895" r="14432" b="12840"/>
              <a:stretch/>
            </p:blipFill>
            <p:spPr bwMode="auto">
              <a:xfrm>
                <a:off x="5499101" y="3810000"/>
                <a:ext cx="3187699" cy="248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92" name="Picture 4" descr="C:\Home\Roberto\LAVORO\minv\FLUXTUBES\AGU2006-talk\fast03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99" t="10895" r="17138" b="15564"/>
              <a:stretch/>
            </p:blipFill>
            <p:spPr bwMode="auto">
              <a:xfrm>
                <a:off x="5575301" y="1191685"/>
                <a:ext cx="3073400" cy="2400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 rot="16200000">
              <a:off x="5586637" y="2027245"/>
              <a:ext cx="54373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B</a:t>
              </a:r>
              <a:r>
                <a:rPr lang="it-IT" sz="1100" baseline="-25000" dirty="0" smtClean="0">
                  <a:solidFill>
                    <a:prstClr val="black"/>
                  </a:solidFill>
                  <a:latin typeface="Calibri"/>
                </a:rPr>
                <a:t>Z</a:t>
              </a: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/|B|</a:t>
              </a: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588038">
              <a:off x="6232717" y="3334331"/>
              <a:ext cx="54854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B</a:t>
              </a:r>
              <a:r>
                <a:rPr lang="it-IT" sz="1100" baseline="-25000" dirty="0" smtClean="0">
                  <a:solidFill>
                    <a:prstClr val="black"/>
                  </a:solidFill>
                  <a:latin typeface="Calibri"/>
                </a:rPr>
                <a:t>X</a:t>
              </a: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/|B|</a:t>
              </a: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578327">
              <a:off x="8204026" y="3363765"/>
              <a:ext cx="54854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B</a:t>
              </a:r>
              <a:r>
                <a:rPr lang="it-IT" sz="1100" baseline="-25000" dirty="0" smtClean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/|B|</a:t>
              </a: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5556162" y="4672520"/>
              <a:ext cx="54373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B</a:t>
              </a:r>
              <a:r>
                <a:rPr lang="it-IT" sz="1100" baseline="-25000" dirty="0" smtClean="0">
                  <a:solidFill>
                    <a:prstClr val="black"/>
                  </a:solidFill>
                  <a:latin typeface="Calibri"/>
                </a:rPr>
                <a:t>Z</a:t>
              </a: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/|B|</a:t>
              </a: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588038">
              <a:off x="6202242" y="5979606"/>
              <a:ext cx="54854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B</a:t>
              </a:r>
              <a:r>
                <a:rPr lang="it-IT" sz="1100" baseline="-25000" dirty="0" smtClean="0">
                  <a:solidFill>
                    <a:prstClr val="black"/>
                  </a:solidFill>
                  <a:latin typeface="Calibri"/>
                </a:rPr>
                <a:t>X</a:t>
              </a: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/|B|</a:t>
              </a: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0578327">
              <a:off x="8173551" y="6009040"/>
              <a:ext cx="54854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B</a:t>
              </a:r>
              <a:r>
                <a:rPr lang="it-IT" sz="1100" baseline="-25000" dirty="0" smtClean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it-IT" sz="1100" dirty="0" smtClean="0">
                  <a:solidFill>
                    <a:prstClr val="black"/>
                  </a:solidFill>
                  <a:latin typeface="Calibri"/>
                </a:rPr>
                <a:t>/|B|</a:t>
              </a: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2"/>
          <p:cNvSpPr/>
          <p:nvPr/>
        </p:nvSpPr>
        <p:spPr>
          <a:xfrm>
            <a:off x="3151290" y="2429920"/>
            <a:ext cx="2868510" cy="173580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184400" y="3970867"/>
            <a:ext cx="3835400" cy="1223433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1575" y="1466662"/>
            <a:ext cx="197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ooter Placeholder 5"/>
          <p:cNvSpPr txBox="1">
            <a:spLocks/>
          </p:cNvSpPr>
          <p:nvPr/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67" y="590488"/>
            <a:ext cx="741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Differences in the orientation of the minimum variance direction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36985" y="5207400"/>
            <a:ext cx="3559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u="sng" dirty="0" smtClean="0">
                <a:solidFill>
                  <a:prstClr val="black"/>
                </a:solidFill>
                <a:latin typeface="Calibri"/>
              </a:rPr>
              <a:t>fast wind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:  the local field orders the behaviour of the fluctuations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96442" y="1435100"/>
            <a:ext cx="3214057" cy="5257921"/>
            <a:chOff x="5929942" y="1025525"/>
            <a:chExt cx="3214057" cy="525792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605" r="2648"/>
            <a:stretch>
              <a:fillRect/>
            </a:stretch>
          </p:blipFill>
          <p:spPr bwMode="auto">
            <a:xfrm>
              <a:off x="5929942" y="1025525"/>
              <a:ext cx="3214057" cy="525792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7535485" y="1397000"/>
              <a:ext cx="827465" cy="4165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72275" y="1397000"/>
              <a:ext cx="734635" cy="41656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89000" y="1818348"/>
            <a:ext cx="1321650" cy="4113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sym typeface="Symbol"/>
              </a:rPr>
              <a:t></a:t>
            </a:r>
            <a:r>
              <a:rPr lang="en-US" sz="1400" b="1" baseline="-25000" dirty="0" smtClean="0">
                <a:solidFill>
                  <a:prstClr val="black"/>
                </a:solidFill>
                <a:latin typeface="Calibri"/>
                <a:sym typeface="Symbol"/>
              </a:rPr>
              <a:t>v-b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sym typeface="Symbol"/>
              </a:rPr>
              <a:t>: angle between MVD of 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sym typeface="Symbol"/>
              </a:rPr>
              <a:t>b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sym typeface="Symbol"/>
              </a:rPr>
              <a:t> and 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sym typeface="Symbol"/>
              </a:rPr>
              <a:t>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400" b="1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400" b="1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400" b="1" dirty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400" b="1" dirty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b="1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sym typeface="Symbol"/>
              </a:rPr>
              <a:t></a:t>
            </a:r>
            <a:r>
              <a:rPr lang="en-US" sz="1400" b="1" baseline="-25000" dirty="0" smtClean="0">
                <a:solidFill>
                  <a:prstClr val="black"/>
                </a:solidFill>
                <a:latin typeface="Calibri"/>
                <a:sym typeface="Symbol"/>
              </a:rPr>
              <a:t>b-</a:t>
            </a:r>
            <a:r>
              <a:rPr lang="it-IT" sz="1400" b="1" baseline="-25000" dirty="0" smtClean="0">
                <a:solidFill>
                  <a:prstClr val="black"/>
                </a:solidFill>
                <a:latin typeface="Calibri"/>
                <a:sym typeface="Symbol"/>
              </a:rPr>
              <a:t>B0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: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sym typeface="Symbol"/>
              </a:rPr>
              <a:t>angle between MVD of 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sym typeface="Symbol"/>
              </a:rPr>
              <a:t>b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sym typeface="Symbol"/>
              </a:rPr>
              <a:t> and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sym typeface="Symbol"/>
              </a:rPr>
              <a:t>B</a:t>
            </a:r>
            <a:r>
              <a:rPr lang="en-US" sz="14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400" baseline="-250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400" baseline="-25000" dirty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400" baseline="-250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400" baseline="-25000" dirty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400" baseline="-250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400" baseline="-25000" dirty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baseline="-250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sym typeface="Symbol"/>
              </a:rPr>
              <a:t></a:t>
            </a:r>
            <a:r>
              <a:rPr lang="en-US" sz="1400" b="1" baseline="-25000" dirty="0" smtClean="0">
                <a:solidFill>
                  <a:prstClr val="black"/>
                </a:solidFill>
                <a:latin typeface="Calibri"/>
                <a:sym typeface="Symbol"/>
              </a:rPr>
              <a:t>v-</a:t>
            </a:r>
            <a:r>
              <a:rPr lang="it-IT" sz="1400" b="1" baseline="-25000" dirty="0" smtClean="0">
                <a:solidFill>
                  <a:prstClr val="black"/>
                </a:solidFill>
                <a:latin typeface="Calibri"/>
                <a:sym typeface="Symbol"/>
              </a:rPr>
              <a:t>B0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: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sym typeface="Symbol"/>
              </a:rPr>
              <a:t>angle between MVD of 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sym typeface="Symbol"/>
              </a:rPr>
              <a:t>v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sym typeface="Symbol"/>
              </a:rPr>
              <a:t> and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sym typeface="Symbol"/>
              </a:rPr>
              <a:t>B</a:t>
            </a:r>
            <a:r>
              <a:rPr lang="en-US" sz="14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0</a:t>
            </a:r>
            <a:endParaRPr lang="en-US" sz="1400" baseline="-25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1575" y="1331912"/>
            <a:ext cx="198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9450" y="6172201"/>
            <a:ext cx="1693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[Klein et al., 1993]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164541" y="1101753"/>
            <a:ext cx="3281083" cy="1300788"/>
          </a:xfrm>
          <a:custGeom>
            <a:avLst/>
            <a:gdLst>
              <a:gd name="connsiteX0" fmla="*/ 0 w 3281083"/>
              <a:gd name="connsiteY0" fmla="*/ 1300788 h 1300788"/>
              <a:gd name="connsiteX1" fmla="*/ 1219200 w 3281083"/>
              <a:gd name="connsiteY1" fmla="*/ 502929 h 1300788"/>
              <a:gd name="connsiteX2" fmla="*/ 2689412 w 3281083"/>
              <a:gd name="connsiteY2" fmla="*/ 906 h 1300788"/>
              <a:gd name="connsiteX3" fmla="*/ 3281083 w 3281083"/>
              <a:gd name="connsiteY3" fmla="*/ 404318 h 130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083" h="1300788">
                <a:moveTo>
                  <a:pt x="0" y="1300788"/>
                </a:moveTo>
                <a:cubicBezTo>
                  <a:pt x="385482" y="1010182"/>
                  <a:pt x="770965" y="719576"/>
                  <a:pt x="1219200" y="502929"/>
                </a:cubicBezTo>
                <a:cubicBezTo>
                  <a:pt x="1667435" y="286282"/>
                  <a:pt x="2345765" y="17341"/>
                  <a:pt x="2689412" y="906"/>
                </a:cubicBezTo>
                <a:cubicBezTo>
                  <a:pt x="3033059" y="-15529"/>
                  <a:pt x="3157071" y="194394"/>
                  <a:pt x="3281083" y="404318"/>
                </a:cubicBezTo>
              </a:path>
            </a:pathLst>
          </a:custGeom>
          <a:noFill/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eform 10"/>
          <p:cNvSpPr/>
          <p:nvPr/>
        </p:nvSpPr>
        <p:spPr>
          <a:xfrm>
            <a:off x="1963271" y="4374776"/>
            <a:ext cx="3146611" cy="1013815"/>
          </a:xfrm>
          <a:custGeom>
            <a:avLst/>
            <a:gdLst>
              <a:gd name="connsiteX0" fmla="*/ 0 w 3146611"/>
              <a:gd name="connsiteY0" fmla="*/ 0 h 1013815"/>
              <a:gd name="connsiteX1" fmla="*/ 1479176 w 3146611"/>
              <a:gd name="connsiteY1" fmla="*/ 1013012 h 1013815"/>
              <a:gd name="connsiteX2" fmla="*/ 3146611 w 3146611"/>
              <a:gd name="connsiteY2" fmla="*/ 134471 h 101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6611" h="1013815">
                <a:moveTo>
                  <a:pt x="0" y="0"/>
                </a:moveTo>
                <a:cubicBezTo>
                  <a:pt x="477370" y="495300"/>
                  <a:pt x="954741" y="990600"/>
                  <a:pt x="1479176" y="1013012"/>
                </a:cubicBezTo>
                <a:cubicBezTo>
                  <a:pt x="2003611" y="1035424"/>
                  <a:pt x="2575111" y="584947"/>
                  <a:pt x="3146611" y="134471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8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13" y="1337188"/>
            <a:ext cx="398780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667" y="590488"/>
            <a:ext cx="781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Differences </a:t>
            </a:r>
            <a:r>
              <a:rPr lang="it-IT" sz="2000" dirty="0">
                <a:solidFill>
                  <a:prstClr val="black"/>
                </a:solidFill>
                <a:latin typeface="Calibri"/>
              </a:rPr>
              <a:t>in 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the level of normalized crosshelicity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2184400" y="3970867"/>
            <a:ext cx="3099869" cy="1413733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flipV="1">
            <a:off x="3151290" y="2136808"/>
            <a:ext cx="3124382" cy="293112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71575" y="1466662"/>
            <a:ext cx="197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6160" y="6251707"/>
            <a:ext cx="3222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[adapted from Marsch and Tu, 1990]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9731" y="3225800"/>
            <a:ext cx="50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sym typeface="Symbol"/>
              </a:rPr>
              <a:t></a:t>
            </a:r>
            <a:r>
              <a:rPr lang="en-US" sz="2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c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738841" y="5054599"/>
          <a:ext cx="2246228" cy="1610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53" name="Equation" r:id="rId5" imgW="1752480" imgH="1257120" progId="Equation.3">
                  <p:embed/>
                </p:oleObj>
              </mc:Choice>
              <mc:Fallback>
                <p:oleObj name="Equation" r:id="rId5" imgW="1752480" imgH="12571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841" y="5054599"/>
                        <a:ext cx="2246228" cy="1610623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290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81" y="1397000"/>
            <a:ext cx="4333875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667" y="590488"/>
            <a:ext cx="781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Differences </a:t>
            </a:r>
            <a:r>
              <a:rPr lang="it-IT" sz="2000" dirty="0">
                <a:solidFill>
                  <a:prstClr val="black"/>
                </a:solidFill>
                <a:latin typeface="Calibri"/>
              </a:rPr>
              <a:t>in 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the level of magnetic and kinetic energy content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2184400" y="3970868"/>
            <a:ext cx="3779078" cy="789976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flipV="1">
            <a:off x="3151290" y="2136808"/>
            <a:ext cx="3124382" cy="293112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71575" y="1466662"/>
            <a:ext cx="197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6160" y="6251707"/>
            <a:ext cx="3222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[adapted from Marsch and Tu, 1990]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85" y="2924810"/>
            <a:ext cx="533400" cy="60198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79412" y="5397528"/>
          <a:ext cx="3609975" cy="105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77" name="Equation" r:id="rId6" imgW="2260440" imgH="660240" progId="Equation.3">
                  <p:embed/>
                </p:oleObj>
              </mc:Choice>
              <mc:Fallback>
                <p:oleObj name="Equation" r:id="rId6" imgW="2260440" imgH="660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9412" y="5397528"/>
                        <a:ext cx="3609975" cy="1057218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63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4805" name="Object 5"/>
          <p:cNvGraphicFramePr>
            <a:graphicFrameLocks noChangeAspect="1"/>
          </p:cNvGraphicFramePr>
          <p:nvPr/>
        </p:nvGraphicFramePr>
        <p:xfrm>
          <a:off x="212725" y="1038225"/>
          <a:ext cx="4681538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59" name="Graph" r:id="rId3" imgW="3283200" imgH="3813120" progId="Origin50.Graph">
                  <p:embed/>
                </p:oleObj>
              </mc:Choice>
              <mc:Fallback>
                <p:oleObj name="Graph" r:id="rId3" imgW="3283200" imgH="3813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1038225"/>
                        <a:ext cx="4681538" cy="5438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4806" name="Rectangle 6"/>
          <p:cNvSpPr>
            <a:spLocks noChangeArrowheads="1"/>
          </p:cNvSpPr>
          <p:nvPr/>
        </p:nvSpPr>
        <p:spPr bwMode="auto">
          <a:xfrm>
            <a:off x="1778000" y="1497013"/>
            <a:ext cx="571500" cy="4254500"/>
          </a:xfrm>
          <a:prstGeom prst="rect">
            <a:avLst/>
          </a:prstGeom>
          <a:solidFill>
            <a:srgbClr val="0000FF">
              <a:alpha val="10001"/>
            </a:srgbClr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2060"/>
              </a:solidFill>
              <a:latin typeface="Calibri"/>
            </a:endParaRPr>
          </a:p>
        </p:txBody>
      </p:sp>
      <p:graphicFrame>
        <p:nvGraphicFramePr>
          <p:cNvPr id="844809" name="Object 9"/>
          <p:cNvGraphicFramePr>
            <a:graphicFrameLocks noChangeAspect="1"/>
          </p:cNvGraphicFramePr>
          <p:nvPr/>
        </p:nvGraphicFramePr>
        <p:xfrm>
          <a:off x="4921250" y="3349625"/>
          <a:ext cx="3849688" cy="312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60" name="Graph" r:id="rId5" imgW="3849120" imgH="3129120" progId="Origin50.Graph">
                  <p:embed/>
                </p:oleObj>
              </mc:Choice>
              <mc:Fallback>
                <p:oleObj name="Graph" r:id="rId5" imgW="3849120" imgH="3129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250" y="3349625"/>
                        <a:ext cx="3849688" cy="3128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189538" y="1011555"/>
            <a:ext cx="37106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Calibri"/>
              </a:rPr>
              <a:t>Intermittency strongly depends on the location within the stream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8427" y="4019550"/>
            <a:ext cx="686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stream IF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23875" y="227013"/>
            <a:ext cx="6826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/>
              </a:rPr>
              <a:t>Differences in Intermittency 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along the velocity profile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1124" y="1055687"/>
            <a:ext cx="207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Helios 2 @ 0.9 AU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/>
          </p:nvPr>
        </p:nvGraphicFramePr>
        <p:xfrm>
          <a:off x="5917059" y="2254568"/>
          <a:ext cx="238289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61" name="Equation" r:id="rId7" imgW="1600200" imgH="482400" progId="Equation.3">
                  <p:embed/>
                </p:oleObj>
              </mc:Choice>
              <mc:Fallback>
                <p:oleObj name="Equation" r:id="rId7" imgW="160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7059" y="2254568"/>
                        <a:ext cx="2382897" cy="719137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787615" y="3362326"/>
            <a:ext cx="2531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latin typeface="Calibri"/>
              </a:rPr>
              <a:t>Magnetic </a:t>
            </a: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field flatness </a:t>
            </a:r>
            <a:endParaRPr lang="en-US" sz="18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8356" y="6033052"/>
            <a:ext cx="179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[Bruno et al., 2007]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36075" y="599778"/>
            <a:ext cx="3568700" cy="406172"/>
            <a:chOff x="1236075" y="599778"/>
            <a:chExt cx="3568700" cy="406172"/>
          </a:xfrm>
        </p:grpSpPr>
        <p:sp>
          <p:nvSpPr>
            <p:cNvPr id="3" name="TextBox 2"/>
            <p:cNvSpPr txBox="1"/>
            <p:nvPr/>
          </p:nvSpPr>
          <p:spPr>
            <a:xfrm>
              <a:off x="1278350" y="728951"/>
              <a:ext cx="3468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prstClr val="black"/>
                  </a:solidFill>
                  <a:latin typeface="Calibri"/>
                </a:rPr>
                <a:t>a measure of the non-Gaussianity of the fluctuations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Left Brace 3"/>
            <p:cNvSpPr/>
            <p:nvPr/>
          </p:nvSpPr>
          <p:spPr>
            <a:xfrm rot="5400000">
              <a:off x="2866424" y="-1030571"/>
              <a:ext cx="308002" cy="35687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721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5826" name="Object 2"/>
          <p:cNvGraphicFramePr>
            <a:graphicFrameLocks noChangeAspect="1"/>
          </p:cNvGraphicFramePr>
          <p:nvPr/>
        </p:nvGraphicFramePr>
        <p:xfrm>
          <a:off x="212725" y="1038225"/>
          <a:ext cx="4681538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83" name="Graph" r:id="rId3" imgW="3283200" imgH="3813120" progId="Origin50.Graph">
                  <p:embed/>
                </p:oleObj>
              </mc:Choice>
              <mc:Fallback>
                <p:oleObj name="Graph" r:id="rId3" imgW="3283200" imgH="3813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1038225"/>
                        <a:ext cx="4681538" cy="5438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5827" name="Rectangle 3"/>
          <p:cNvSpPr>
            <a:spLocks noChangeArrowheads="1"/>
          </p:cNvSpPr>
          <p:nvPr/>
        </p:nvSpPr>
        <p:spPr bwMode="auto">
          <a:xfrm>
            <a:off x="1778000" y="1497013"/>
            <a:ext cx="571500" cy="4254500"/>
          </a:xfrm>
          <a:prstGeom prst="rect">
            <a:avLst/>
          </a:prstGeom>
          <a:solidFill>
            <a:srgbClr val="0000FF">
              <a:alpha val="10001"/>
            </a:srgbClr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45828" name="Rectangle 4"/>
          <p:cNvSpPr>
            <a:spLocks noChangeArrowheads="1"/>
          </p:cNvSpPr>
          <p:nvPr/>
        </p:nvSpPr>
        <p:spPr bwMode="auto">
          <a:xfrm>
            <a:off x="1436688" y="1498600"/>
            <a:ext cx="571500" cy="4254500"/>
          </a:xfrm>
          <a:prstGeom prst="rect">
            <a:avLst/>
          </a:prstGeom>
          <a:solidFill>
            <a:srgbClr val="FF0000">
              <a:alpha val="100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2060"/>
              </a:solidFill>
              <a:latin typeface="Calibri"/>
            </a:endParaRPr>
          </a:p>
        </p:txBody>
      </p:sp>
      <p:graphicFrame>
        <p:nvGraphicFramePr>
          <p:cNvPr id="845831" name="Object 7"/>
          <p:cNvGraphicFramePr>
            <a:graphicFrameLocks noChangeAspect="1"/>
          </p:cNvGraphicFramePr>
          <p:nvPr/>
        </p:nvGraphicFramePr>
        <p:xfrm>
          <a:off x="4918075" y="3349625"/>
          <a:ext cx="3849688" cy="312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84" name="Graph" r:id="rId5" imgW="3849120" imgH="3129120" progId="Origin50.Graph">
                  <p:embed/>
                </p:oleObj>
              </mc:Choice>
              <mc:Fallback>
                <p:oleObj name="Graph" r:id="rId5" imgW="3849120" imgH="3129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8075" y="3349625"/>
                        <a:ext cx="3849688" cy="3128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89538" y="1011555"/>
            <a:ext cx="37106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Calibri"/>
              </a:rPr>
              <a:t>Intermittency strongly depends on the location within the stream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1252" y="4391025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slow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8427" y="4019550"/>
            <a:ext cx="686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stream IF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23875" y="227013"/>
            <a:ext cx="6826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/>
              </a:rPr>
              <a:t>Differences in Intermittency 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along the velocity profile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1124" y="1055687"/>
            <a:ext cx="207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Helios 2 @ 0.9 AU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>
            <p:extLst/>
          </p:nvPr>
        </p:nvGraphicFramePr>
        <p:xfrm>
          <a:off x="5917059" y="2254568"/>
          <a:ext cx="238289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85" name="Equation" r:id="rId7" imgW="1600200" imgH="482400" progId="Equation.3">
                  <p:embed/>
                </p:oleObj>
              </mc:Choice>
              <mc:Fallback>
                <p:oleObj name="Equation" r:id="rId7" imgW="160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7059" y="2254568"/>
                        <a:ext cx="2382897" cy="719137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787615" y="3362326"/>
            <a:ext cx="2531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latin typeface="Calibri"/>
              </a:rPr>
              <a:t>Magnetic </a:t>
            </a: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field flatness </a:t>
            </a:r>
            <a:endParaRPr lang="en-US" sz="18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356" y="6033052"/>
            <a:ext cx="179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[Bruno et al., 2007]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36075" y="599778"/>
            <a:ext cx="3568700" cy="406172"/>
            <a:chOff x="1236075" y="599778"/>
            <a:chExt cx="3568700" cy="406172"/>
          </a:xfrm>
        </p:grpSpPr>
        <p:sp>
          <p:nvSpPr>
            <p:cNvPr id="21" name="TextBox 20"/>
            <p:cNvSpPr txBox="1"/>
            <p:nvPr/>
          </p:nvSpPr>
          <p:spPr>
            <a:xfrm>
              <a:off x="1278350" y="728951"/>
              <a:ext cx="3468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prstClr val="black"/>
                  </a:solidFill>
                  <a:latin typeface="Calibri"/>
                </a:rPr>
                <a:t>a measure of the non-Gaussianity of the fluctuations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Left Brace 21"/>
            <p:cNvSpPr/>
            <p:nvPr/>
          </p:nvSpPr>
          <p:spPr>
            <a:xfrm rot="5400000">
              <a:off x="2866424" y="-1030571"/>
              <a:ext cx="308002" cy="35687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204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6850" name="Object 2"/>
          <p:cNvGraphicFramePr>
            <a:graphicFrameLocks noChangeAspect="1"/>
          </p:cNvGraphicFramePr>
          <p:nvPr/>
        </p:nvGraphicFramePr>
        <p:xfrm>
          <a:off x="212725" y="1038225"/>
          <a:ext cx="4681538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07" name="Graph" r:id="rId3" imgW="3283200" imgH="3813120" progId="Origin50.Graph">
                  <p:embed/>
                </p:oleObj>
              </mc:Choice>
              <mc:Fallback>
                <p:oleObj name="Graph" r:id="rId3" imgW="3283200" imgH="3813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1038225"/>
                        <a:ext cx="4681538" cy="5438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6851" name="Rectangle 3"/>
          <p:cNvSpPr>
            <a:spLocks noChangeArrowheads="1"/>
          </p:cNvSpPr>
          <p:nvPr/>
        </p:nvSpPr>
        <p:spPr bwMode="auto">
          <a:xfrm>
            <a:off x="1778000" y="1497013"/>
            <a:ext cx="571500" cy="4254500"/>
          </a:xfrm>
          <a:prstGeom prst="rect">
            <a:avLst/>
          </a:prstGeom>
          <a:solidFill>
            <a:srgbClr val="0000FF">
              <a:alpha val="10001"/>
            </a:srgbClr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46852" name="Rectangle 4"/>
          <p:cNvSpPr>
            <a:spLocks noChangeArrowheads="1"/>
          </p:cNvSpPr>
          <p:nvPr/>
        </p:nvSpPr>
        <p:spPr bwMode="auto">
          <a:xfrm>
            <a:off x="1436688" y="1498600"/>
            <a:ext cx="571500" cy="4254500"/>
          </a:xfrm>
          <a:prstGeom prst="rect">
            <a:avLst/>
          </a:prstGeom>
          <a:solidFill>
            <a:srgbClr val="FF0000">
              <a:alpha val="100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46853" name="Rectangle 5"/>
          <p:cNvSpPr>
            <a:spLocks noChangeArrowheads="1"/>
          </p:cNvSpPr>
          <p:nvPr/>
        </p:nvSpPr>
        <p:spPr bwMode="auto">
          <a:xfrm>
            <a:off x="2605088" y="1498600"/>
            <a:ext cx="571500" cy="4254500"/>
          </a:xfrm>
          <a:prstGeom prst="rect">
            <a:avLst/>
          </a:prstGeom>
          <a:solidFill>
            <a:srgbClr val="66FF33">
              <a:alpha val="10001"/>
            </a:srgbClr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2060"/>
              </a:solidFill>
              <a:latin typeface="Calibri"/>
            </a:endParaRPr>
          </a:p>
        </p:txBody>
      </p:sp>
      <p:graphicFrame>
        <p:nvGraphicFramePr>
          <p:cNvPr id="846855" name="Object 7"/>
          <p:cNvGraphicFramePr>
            <a:graphicFrameLocks noChangeAspect="1"/>
          </p:cNvGraphicFramePr>
          <p:nvPr/>
        </p:nvGraphicFramePr>
        <p:xfrm>
          <a:off x="4918075" y="3348038"/>
          <a:ext cx="3849688" cy="312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08" name="Graph" r:id="rId5" imgW="3849120" imgH="3129120" progId="Origin50.Graph">
                  <p:embed/>
                </p:oleObj>
              </mc:Choice>
              <mc:Fallback>
                <p:oleObj name="Graph" r:id="rId5" imgW="3849120" imgH="3129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8075" y="3348038"/>
                        <a:ext cx="3849688" cy="3128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71252" y="4391025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slow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8960" y="5067300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fast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89538" y="1011555"/>
            <a:ext cx="3710622" cy="1962150"/>
            <a:chOff x="5189538" y="1011555"/>
            <a:chExt cx="3710622" cy="1962150"/>
          </a:xfrm>
        </p:grpSpPr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5189538" y="1011555"/>
              <a:ext cx="371062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2060"/>
                  </a:solidFill>
                  <a:latin typeface="Calibri"/>
                </a:rPr>
                <a:t>Intermittency strongly depends on the location within the stream</a:t>
              </a:r>
            </a:p>
          </p:txBody>
        </p:sp>
        <p:graphicFrame>
          <p:nvGraphicFramePr>
            <p:cNvPr id="1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5917059" y="2254568"/>
            <a:ext cx="2382897" cy="719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009" name="Equation" r:id="rId7" imgW="1600200" imgH="482400" progId="Equation.3">
                    <p:embed/>
                  </p:oleObj>
                </mc:Choice>
                <mc:Fallback>
                  <p:oleObj name="Equation" r:id="rId7" imgW="160020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17059" y="2254568"/>
                          <a:ext cx="2382897" cy="719137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8427" y="4019550"/>
            <a:ext cx="686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stream IF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23875" y="227013"/>
            <a:ext cx="6826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/>
              </a:rPr>
              <a:t>Differences in Intermittency 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along the velocity profile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31124" y="1055687"/>
            <a:ext cx="207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Helios 2 @ 0.9 AU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787615" y="3362326"/>
            <a:ext cx="2531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latin typeface="Calibri"/>
              </a:rPr>
              <a:t>Magnetic </a:t>
            </a: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field flatness </a:t>
            </a:r>
            <a:endParaRPr lang="en-US" sz="18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356" y="6033052"/>
            <a:ext cx="179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[Bruno et al., 2007]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236075" y="599778"/>
            <a:ext cx="3568700" cy="406172"/>
            <a:chOff x="1236075" y="599778"/>
            <a:chExt cx="3568700" cy="406172"/>
          </a:xfrm>
        </p:grpSpPr>
        <p:sp>
          <p:nvSpPr>
            <p:cNvPr id="22" name="TextBox 21"/>
            <p:cNvSpPr txBox="1"/>
            <p:nvPr/>
          </p:nvSpPr>
          <p:spPr>
            <a:xfrm>
              <a:off x="1278350" y="728951"/>
              <a:ext cx="3468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prstClr val="black"/>
                  </a:solidFill>
                  <a:latin typeface="Calibri"/>
                </a:rPr>
                <a:t>a measure of the non-Gaussianity of the fluctuations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Left Brace 22"/>
            <p:cNvSpPr/>
            <p:nvPr/>
          </p:nvSpPr>
          <p:spPr>
            <a:xfrm rot="5400000">
              <a:off x="2866424" y="-1030571"/>
              <a:ext cx="308002" cy="35687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197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68" y="590487"/>
            <a:ext cx="7860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ifferences in the Alfvénic character of the fluctuations in fast and slow wind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65775" y="1331913"/>
            <a:ext cx="3354388" cy="5018073"/>
            <a:chOff x="5565775" y="1331913"/>
            <a:chExt cx="3354388" cy="5018073"/>
          </a:xfrm>
        </p:grpSpPr>
        <p:pic>
          <p:nvPicPr>
            <p:cNvPr id="9" name="Picture 8" descr="vzvazslow0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6569" y="3759186"/>
              <a:ext cx="3352800" cy="2590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Picture 7" descr="vzvazfast0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65775" y="1331913"/>
              <a:ext cx="3354388" cy="2592387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2" name="Freeform 11"/>
          <p:cNvSpPr/>
          <p:nvPr/>
        </p:nvSpPr>
        <p:spPr>
          <a:xfrm>
            <a:off x="2184400" y="3970867"/>
            <a:ext cx="3522133" cy="990600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151290" y="2429920"/>
            <a:ext cx="2555243" cy="262480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06080" y="1071681"/>
                <a:ext cx="2673777" cy="520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it-IT" sz="1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𝑎𝑧</m:t>
                          </m:r>
                        </m:sub>
                      </m:sSub>
                      <m:r>
                        <a:rPr lang="en-US" sz="1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it-IT" sz="12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𝑠𝑖𝑔𝑛</m:t>
                      </m:r>
                      <m:r>
                        <a:rPr lang="it-IT" sz="12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[−</m:t>
                      </m:r>
                      <m:acc>
                        <m:accPr>
                          <m:chr m:val="⃗"/>
                          <m:ctrlPr>
                            <a:rPr lang="it-IT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it-IT" sz="12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acc>
                      <m:r>
                        <a:rPr lang="it-IT" sz="12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it-IT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1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it-IT" sz="1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it-IT" sz="12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it-IT" sz="12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]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sz="1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4</m:t>
                              </m:r>
                              <m:r>
                                <a:rPr lang="it-IT" sz="1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𝜋𝜌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080" y="1071681"/>
                <a:ext cx="2673777" cy="52046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1575" y="1466662"/>
            <a:ext cx="197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Bruno, International Workshop and School    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Mamaia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, Romania  6-13 September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5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89142D-CE0A-4E54-ADEF-0ADBFA36FC77}" type="slidenum">
              <a:rPr lang="en-US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442913" y="562960"/>
            <a:ext cx="42814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2800" dirty="0" smtClean="0"/>
              <a:t>A sample of interplanetary data observed in the ecliptic</a:t>
            </a:r>
            <a:endParaRPr lang="it-IT" sz="2800" dirty="0"/>
          </a:p>
        </p:txBody>
      </p:sp>
      <p:pic>
        <p:nvPicPr>
          <p:cNvPr id="47108" name="Picture 3" descr="figure0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641600"/>
            <a:ext cx="4725987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 descr="v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7" r="10722" b="6209"/>
          <a:stretch>
            <a:fillRect/>
          </a:stretch>
        </p:blipFill>
        <p:spPr bwMode="auto">
          <a:xfrm>
            <a:off x="4864100" y="206375"/>
            <a:ext cx="4084638" cy="23383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7429500" y="368300"/>
            <a:ext cx="139700" cy="16510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1" name="Line 6"/>
          <p:cNvSpPr>
            <a:spLocks noChangeShapeType="1"/>
          </p:cNvSpPr>
          <p:nvPr/>
        </p:nvSpPr>
        <p:spPr bwMode="auto">
          <a:xfrm flipV="1">
            <a:off x="4965700" y="2019300"/>
            <a:ext cx="26035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2" name="Line 7"/>
          <p:cNvSpPr>
            <a:spLocks noChangeShapeType="1"/>
          </p:cNvSpPr>
          <p:nvPr/>
        </p:nvSpPr>
        <p:spPr bwMode="auto">
          <a:xfrm flipV="1">
            <a:off x="1016000" y="2019300"/>
            <a:ext cx="6413500" cy="850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80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67" y="590488"/>
            <a:ext cx="4109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Differences 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in the </a:t>
            </a:r>
            <a:r>
              <a:rPr lang="it-IT" sz="2000" dirty="0" smtClean="0">
                <a:solidFill>
                  <a:prstClr val="black"/>
                </a:solidFill>
                <a:latin typeface="Calibri"/>
                <a:sym typeface="Symbol"/>
              </a:rPr>
              <a:t></a:t>
            </a:r>
            <a:r>
              <a:rPr lang="it-IT" sz="2000" u="sng" dirty="0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it-IT" sz="2000" dirty="0">
                <a:solidFill>
                  <a:prstClr val="black"/>
                </a:solidFill>
                <a:latin typeface="Calibri"/>
                <a:sym typeface="Symbol"/>
              </a:rPr>
              <a:t></a:t>
            </a:r>
            <a:r>
              <a:rPr lang="it-IT" sz="2000" u="sng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alignment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2184400" y="3970867"/>
            <a:ext cx="3522133" cy="495300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151290" y="2429920"/>
            <a:ext cx="2566093" cy="131240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5586" b="4321"/>
          <a:stretch/>
        </p:blipFill>
        <p:spPr>
          <a:xfrm>
            <a:off x="5717383" y="1515538"/>
            <a:ext cx="3071008" cy="4131747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766560" y="909433"/>
          <a:ext cx="1880277" cy="607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8" name="Equation" r:id="rId5" imgW="1650960" imgH="533160" progId="Equation.3">
                  <p:embed/>
                </p:oleObj>
              </mc:Choice>
              <mc:Fallback>
                <p:oleObj name="Equation" r:id="rId5" imgW="16509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6560" y="909433"/>
                        <a:ext cx="1880277" cy="60714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16434" y="5219572"/>
                <a:ext cx="4436151" cy="753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𝑣</m:t>
                        </m:r>
                        <m:r>
                          <a:rPr lang="it-IT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</a:rPr>
                  <a:t> quite aligned within fast wind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 smtClean="0">
                    <a:solidFill>
                      <a:prstClr val="black"/>
                    </a:solidFill>
                    <a:latin typeface="Calibri"/>
                  </a:rPr>
                  <a:t>best alignment ~ 20-30 min</a:t>
                </a: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4" y="5219572"/>
                <a:ext cx="4436151" cy="753411"/>
              </a:xfrm>
              <a:prstGeom prst="rect">
                <a:avLst/>
              </a:prstGeom>
              <a:blipFill rotWithShape="1">
                <a:blip r:embed="rId7"/>
                <a:stretch>
                  <a:fillRect l="-1374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1575" y="1466662"/>
            <a:ext cx="197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Bruno, International Workshop and School    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Mamaia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, Romania  6-13 September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peedprofil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7275" y="609600"/>
            <a:ext cx="4022725" cy="31067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vzvazfast0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75" y="3960000"/>
            <a:ext cx="3260722" cy="25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Oval Callout 5"/>
          <p:cNvSpPr/>
          <p:nvPr/>
        </p:nvSpPr>
        <p:spPr>
          <a:xfrm>
            <a:off x="4540250" y="1027113"/>
            <a:ext cx="838200" cy="762000"/>
          </a:xfrm>
          <a:prstGeom prst="wedgeEllipseCallout">
            <a:avLst>
              <a:gd name="adj1" fmla="val -280149"/>
              <a:gd name="adj2" fmla="val 35168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71088" y="3191816"/>
            <a:ext cx="285829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latin typeface="+mj-lt"/>
              </a:rPr>
              <a:t>Fast </a:t>
            </a:r>
            <a:r>
              <a:rPr lang="it-IT" sz="2000" dirty="0" smtClean="0">
                <a:latin typeface="+mj-lt"/>
              </a:rPr>
              <a:t>wind:</a:t>
            </a:r>
          </a:p>
          <a:p>
            <a:pPr>
              <a:defRPr/>
            </a:pPr>
            <a:r>
              <a:rPr lang="it-IT" sz="2000" dirty="0" smtClean="0">
                <a:latin typeface="+mj-lt"/>
              </a:rPr>
              <a:t>fluctuations </a:t>
            </a:r>
            <a:r>
              <a:rPr lang="it-IT" sz="2000" dirty="0">
                <a:latin typeface="+mj-lt"/>
              </a:rPr>
              <a:t>strongly Alfvénic </a:t>
            </a:r>
          </a:p>
        </p:txBody>
      </p:sp>
      <p:sp>
        <p:nvSpPr>
          <p:cNvPr id="94216" name="TextBox 6"/>
          <p:cNvSpPr txBox="1">
            <a:spLocks noChangeArrowheads="1"/>
          </p:cNvSpPr>
          <p:nvPr/>
        </p:nvSpPr>
        <p:spPr bwMode="auto">
          <a:xfrm>
            <a:off x="5923251" y="1026090"/>
            <a:ext cx="10118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0.3 AU</a:t>
            </a:r>
          </a:p>
        </p:txBody>
      </p:sp>
      <p:sp>
        <p:nvSpPr>
          <p:cNvPr id="11" name="CasellaDiTesto 14"/>
          <p:cNvSpPr txBox="1">
            <a:spLocks noChangeArrowheads="1"/>
          </p:cNvSpPr>
          <p:nvPr/>
        </p:nvSpPr>
        <p:spPr bwMode="auto">
          <a:xfrm>
            <a:off x="1171263" y="86380"/>
            <a:ext cx="59884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atin typeface="+mj-lt"/>
                <a:cs typeface="+mn-cs"/>
              </a:rPr>
              <a:t>Alfvénic </a:t>
            </a:r>
            <a:r>
              <a:rPr lang="it-IT" sz="2800" dirty="0" smtClean="0">
                <a:latin typeface="+mj-lt"/>
                <a:cs typeface="+mn-cs"/>
              </a:rPr>
              <a:t>correlations: fast vs slow wind</a:t>
            </a:r>
            <a:endParaRPr lang="it-IT" sz="2800" dirty="0">
              <a:latin typeface="+mj-lt"/>
              <a:cs typeface="+mn-cs"/>
            </a:endParaRPr>
          </a:p>
        </p:txBody>
      </p:sp>
      <p:pic>
        <p:nvPicPr>
          <p:cNvPr id="14" name="Picture 5" descr="f47"/>
          <p:cNvPicPr>
            <a:picLocks noChangeAspect="1" noChangeArrowheads="1"/>
          </p:cNvPicPr>
          <p:nvPr/>
        </p:nvPicPr>
        <p:blipFill>
          <a:blip r:embed="rId6" cstate="print"/>
          <a:srcRect r="44242"/>
          <a:stretch>
            <a:fillRect/>
          </a:stretch>
        </p:blipFill>
        <p:spPr bwMode="auto">
          <a:xfrm>
            <a:off x="6120000" y="3960000"/>
            <a:ext cx="2524125" cy="28813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ight Arrow 14"/>
          <p:cNvSpPr/>
          <p:nvPr/>
        </p:nvSpPr>
        <p:spPr>
          <a:xfrm>
            <a:off x="4172238" y="5407808"/>
            <a:ext cx="1506538" cy="231775"/>
          </a:xfrm>
          <a:prstGeom prst="rightArrow">
            <a:avLst/>
          </a:prstGeom>
          <a:solidFill>
            <a:srgbClr val="FFFFFF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94223" name="TextBox 15"/>
          <p:cNvSpPr txBox="1">
            <a:spLocks noChangeArrowheads="1"/>
          </p:cNvSpPr>
          <p:nvPr/>
        </p:nvSpPr>
        <p:spPr bwMode="auto">
          <a:xfrm>
            <a:off x="3927763" y="4561422"/>
            <a:ext cx="1995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+mj-lt"/>
              </a:rPr>
              <a:t>Outward modes largely dominate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70F2-6F44-47E8-8D8B-FCF93C9F4587}" type="slidenum">
              <a:rPr lang="en-US" smtClean="0">
                <a:latin typeface="+mj-lt"/>
              </a:rPr>
              <a:pPr>
                <a:defRPr/>
              </a:pPr>
              <a:t>51</a:t>
            </a:fld>
            <a:endParaRPr lang="en-US"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1981" y="3499592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FFT(Z</a:t>
            </a:r>
            <a:r>
              <a:rPr lang="it-IT" sz="2000" baseline="30000" dirty="0" smtClean="0"/>
              <a:t>±</a:t>
            </a:r>
            <a:r>
              <a:rPr lang="it-IT" sz="2000" dirty="0" smtClean="0"/>
              <a:t>)</a:t>
            </a:r>
            <a:r>
              <a:rPr lang="it-IT" sz="2000" dirty="0" smtClean="0">
                <a:sym typeface="Symbol"/>
              </a:rPr>
              <a:t>e</a:t>
            </a:r>
            <a:r>
              <a:rPr lang="it-IT" sz="2000" baseline="30000" dirty="0"/>
              <a:t>±</a:t>
            </a:r>
            <a:endParaRPr lang="it-IT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813627" y="4214839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</a:t>
            </a:r>
            <a:r>
              <a:rPr lang="it-IT" baseline="30000" dirty="0" smtClean="0"/>
              <a:t>+</a:t>
            </a:r>
            <a:endParaRPr lang="it-IT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5066" y="4676504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</a:t>
            </a:r>
            <a:r>
              <a:rPr lang="it-IT" baseline="30000" dirty="0" smtClean="0"/>
              <a:t>-</a:t>
            </a:r>
            <a:endParaRPr lang="it-IT" baseline="300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 rot="5400000">
            <a:off x="7400170" y="5016512"/>
            <a:ext cx="241806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050" i="1" dirty="0"/>
              <a:t>Marsch and Tu, JGR, 95, 8211, 1990</a:t>
            </a:r>
          </a:p>
        </p:txBody>
      </p:sp>
    </p:spTree>
    <p:extLst>
      <p:ext uri="{BB962C8B-B14F-4D97-AF65-F5344CB8AC3E}">
        <p14:creationId xmlns:p14="http://schemas.microsoft.com/office/powerpoint/2010/main" val="4094159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peedprofil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7275" y="609600"/>
            <a:ext cx="4022725" cy="31067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vzvazslow03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000" y="3960000"/>
            <a:ext cx="3352800" cy="2590800"/>
          </a:xfrm>
          <a:prstGeom prst="rect">
            <a:avLst/>
          </a:prstGeom>
          <a:ln w="25400">
            <a:noFill/>
          </a:ln>
        </p:spPr>
      </p:pic>
      <p:sp>
        <p:nvSpPr>
          <p:cNvPr id="8" name="Oval Callout 7"/>
          <p:cNvSpPr/>
          <p:nvPr/>
        </p:nvSpPr>
        <p:spPr>
          <a:xfrm>
            <a:off x="3217823" y="2362200"/>
            <a:ext cx="838200" cy="762000"/>
          </a:xfrm>
          <a:prstGeom prst="wedgeEllipseCallout">
            <a:avLst>
              <a:gd name="adj1" fmla="val -140694"/>
              <a:gd name="adj2" fmla="val 18803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68813" y="3124200"/>
            <a:ext cx="20260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it-IT" sz="1800" dirty="0">
                <a:cs typeface="Arial" pitchFamily="34" charset="0"/>
              </a:rPr>
              <a:t>Slow </a:t>
            </a:r>
            <a:r>
              <a:rPr lang="it-IT" sz="1800" dirty="0" err="1">
                <a:cs typeface="Arial" pitchFamily="34" charset="0"/>
              </a:rPr>
              <a:t>wind</a:t>
            </a:r>
            <a:r>
              <a:rPr lang="it-IT" sz="1800" dirty="0">
                <a:cs typeface="Arial" pitchFamily="34" charset="0"/>
              </a:rPr>
              <a:t>: </a:t>
            </a:r>
            <a:r>
              <a:rPr lang="it-IT" sz="1800" dirty="0" err="1">
                <a:cs typeface="Arial" pitchFamily="34" charset="0"/>
              </a:rPr>
              <a:t>fluctuations</a:t>
            </a:r>
            <a:r>
              <a:rPr lang="it-IT" sz="1800" dirty="0">
                <a:cs typeface="Arial" pitchFamily="34" charset="0"/>
              </a:rPr>
              <a:t> </a:t>
            </a:r>
            <a:r>
              <a:rPr lang="it-IT" sz="1800" dirty="0" err="1">
                <a:cs typeface="Arial" pitchFamily="34" charset="0"/>
              </a:rPr>
              <a:t>scarcely</a:t>
            </a:r>
            <a:r>
              <a:rPr lang="it-IT" sz="1800" dirty="0">
                <a:cs typeface="Arial" pitchFamily="34" charset="0"/>
              </a:rPr>
              <a:t> </a:t>
            </a:r>
            <a:r>
              <a:rPr lang="it-IT" sz="1800" dirty="0" err="1">
                <a:cs typeface="Arial" pitchFamily="34" charset="0"/>
              </a:rPr>
              <a:t>Alfvénic</a:t>
            </a:r>
            <a:r>
              <a:rPr lang="it-IT" sz="1800" dirty="0">
                <a:cs typeface="Arial" pitchFamily="34" charset="0"/>
              </a:rPr>
              <a:t> </a:t>
            </a:r>
            <a:endParaRPr lang="it-IT" sz="1800" u="sng" dirty="0"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70F2-6F44-47E8-8D8B-FCF93C9F458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8669" r="46113" b="2254"/>
          <a:stretch/>
        </p:blipFill>
        <p:spPr bwMode="auto">
          <a:xfrm>
            <a:off x="6282050" y="4052600"/>
            <a:ext cx="2165883" cy="2664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3" name="Right Arrow 22"/>
          <p:cNvSpPr/>
          <p:nvPr/>
        </p:nvSpPr>
        <p:spPr>
          <a:xfrm>
            <a:off x="4172238" y="5407808"/>
            <a:ext cx="1506538" cy="231775"/>
          </a:xfrm>
          <a:prstGeom prst="rightArrow">
            <a:avLst/>
          </a:prstGeom>
          <a:solidFill>
            <a:srgbClr val="FFFFFF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4056023" y="4638367"/>
            <a:ext cx="19954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latin typeface="+mj-lt"/>
              </a:rPr>
              <a:t>outward </a:t>
            </a:r>
            <a:r>
              <a:rPr lang="en-US" sz="2000" dirty="0">
                <a:latin typeface="+mj-lt"/>
              </a:rPr>
              <a:t>modes </a:t>
            </a:r>
            <a:r>
              <a:rPr lang="en-US" b="1" dirty="0" smtClean="0">
                <a:latin typeface="+mj-lt"/>
                <a:sym typeface="Symbol"/>
              </a:rPr>
              <a:t></a:t>
            </a:r>
            <a:r>
              <a:rPr lang="en-US" sz="2000" dirty="0" smtClean="0">
                <a:latin typeface="+mj-lt"/>
                <a:sym typeface="Symbol"/>
              </a:rPr>
              <a:t> </a:t>
            </a:r>
            <a:r>
              <a:rPr lang="en-US" sz="2000" dirty="0" smtClean="0">
                <a:latin typeface="+mj-lt"/>
              </a:rPr>
              <a:t>inward modes</a:t>
            </a:r>
            <a:endParaRPr lang="en-US" sz="2000" dirty="0">
              <a:latin typeface="+mj-lt"/>
            </a:endParaRP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5923251" y="1026090"/>
            <a:ext cx="10118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0.3 AU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21981" y="3499592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FFT(Z</a:t>
            </a:r>
            <a:r>
              <a:rPr lang="it-IT" sz="2000" baseline="30000" dirty="0" smtClean="0"/>
              <a:t>±</a:t>
            </a:r>
            <a:r>
              <a:rPr lang="it-IT" sz="2000" dirty="0" smtClean="0"/>
              <a:t>)</a:t>
            </a:r>
            <a:r>
              <a:rPr lang="it-IT" sz="2000" dirty="0" smtClean="0">
                <a:sym typeface="Symbol"/>
              </a:rPr>
              <a:t>e</a:t>
            </a:r>
            <a:r>
              <a:rPr lang="it-IT" sz="2000" baseline="30000" dirty="0"/>
              <a:t>±</a:t>
            </a:r>
            <a:endParaRPr lang="it-IT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7489527" y="4214839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</a:t>
            </a:r>
            <a:r>
              <a:rPr lang="it-IT" baseline="30000" dirty="0" smtClean="0"/>
              <a:t>+</a:t>
            </a:r>
            <a:endParaRPr lang="it-IT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7282316" y="4803829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</a:t>
            </a:r>
            <a:r>
              <a:rPr lang="it-IT" baseline="30000" dirty="0" smtClean="0"/>
              <a:t>-</a:t>
            </a:r>
            <a:endParaRPr lang="it-IT" baseline="30000" dirty="0"/>
          </a:p>
        </p:txBody>
      </p:sp>
      <p:sp>
        <p:nvSpPr>
          <p:cNvPr id="16" name="CasellaDiTesto 14"/>
          <p:cNvSpPr txBox="1">
            <a:spLocks noChangeArrowheads="1"/>
          </p:cNvSpPr>
          <p:nvPr/>
        </p:nvSpPr>
        <p:spPr bwMode="auto">
          <a:xfrm>
            <a:off x="1171263" y="86380"/>
            <a:ext cx="59884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atin typeface="+mj-lt"/>
                <a:cs typeface="+mn-cs"/>
              </a:rPr>
              <a:t>Alfvénic </a:t>
            </a:r>
            <a:r>
              <a:rPr lang="it-IT" sz="2800" dirty="0" smtClean="0">
                <a:latin typeface="+mj-lt"/>
                <a:cs typeface="+mn-cs"/>
              </a:rPr>
              <a:t>correlations: fast vs slow wind</a:t>
            </a:r>
            <a:endParaRPr lang="it-IT" sz="2800" dirty="0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101" y="1790700"/>
            <a:ext cx="685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All these features evolve with the radial distance from the </a:t>
            </a:r>
            <a:r>
              <a:rPr lang="it-IT" sz="2800" dirty="0" err="1" smtClean="0"/>
              <a:t>Sun</a:t>
            </a:r>
            <a:endParaRPr lang="it-IT" sz="2800" dirty="0" smtClean="0"/>
          </a:p>
          <a:p>
            <a:endParaRPr lang="it-IT" sz="2800" dirty="0"/>
          </a:p>
          <a:p>
            <a:r>
              <a:rPr lang="it-IT" sz="2800" dirty="0" smtClean="0"/>
              <a:t>[Fast </a:t>
            </a:r>
            <a:r>
              <a:rPr lang="it-IT" sz="2800" dirty="0" err="1" smtClean="0"/>
              <a:t>wind</a:t>
            </a:r>
            <a:r>
              <a:rPr lang="it-IT" sz="2800" dirty="0" smtClean="0"/>
              <a:t> </a:t>
            </a:r>
            <a:r>
              <a:rPr lang="it-IT" sz="2800" dirty="0" err="1" smtClean="0"/>
              <a:t>tends</a:t>
            </a:r>
            <a:r>
              <a:rPr lang="it-IT" sz="2800" dirty="0" smtClean="0"/>
              <a:t> to </a:t>
            </a:r>
            <a:r>
              <a:rPr lang="it-IT" sz="2800" dirty="0" err="1" smtClean="0"/>
              <a:t>resemble</a:t>
            </a:r>
            <a:r>
              <a:rPr lang="it-IT" sz="2800" dirty="0" smtClean="0"/>
              <a:t> slow </a:t>
            </a:r>
            <a:r>
              <a:rPr lang="it-IT" sz="2800" dirty="0" err="1" smtClean="0"/>
              <a:t>wind</a:t>
            </a:r>
            <a:r>
              <a:rPr lang="it-IT" sz="2800" dirty="0" smtClean="0"/>
              <a:t> </a:t>
            </a:r>
            <a:r>
              <a:rPr lang="it-IT" sz="2800" dirty="0" err="1" smtClean="0"/>
              <a:t>as</a:t>
            </a:r>
            <a:r>
              <a:rPr lang="it-IT" sz="2800" dirty="0" smtClean="0"/>
              <a:t> the </a:t>
            </a:r>
            <a:r>
              <a:rPr lang="it-IT" sz="2800" dirty="0" err="1" smtClean="0"/>
              <a:t>distance</a:t>
            </a:r>
            <a:r>
              <a:rPr lang="it-IT" sz="2800" dirty="0" smtClean="0"/>
              <a:t> </a:t>
            </a:r>
            <a:r>
              <a:rPr lang="it-IT" sz="2800" dirty="0" err="1" smtClean="0"/>
              <a:t>increase</a:t>
            </a:r>
            <a:r>
              <a:rPr lang="it-IT" sz="2800" dirty="0" smtClean="0"/>
              <a:t>]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40277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61581-4B3E-4D5D-9466-CFA15EE4838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15001" r="2499" b="24074"/>
          <a:stretch/>
        </p:blipFill>
        <p:spPr>
          <a:xfrm>
            <a:off x="4025900" y="12700"/>
            <a:ext cx="4889500" cy="3639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9" t="32813" r="2479" b="14521"/>
          <a:stretch/>
        </p:blipFill>
        <p:spPr>
          <a:xfrm>
            <a:off x="4248150" y="3530600"/>
            <a:ext cx="4527550" cy="316399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00050" y="724438"/>
            <a:ext cx="33655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000" dirty="0">
                <a:cs typeface="Times New Roman" pitchFamily="18" charset="0"/>
              </a:rPr>
              <a:t>For increasing </a:t>
            </a:r>
            <a:r>
              <a:rPr lang="en-GB" sz="2000" dirty="0" smtClean="0">
                <a:cs typeface="Times New Roman" pitchFamily="18" charset="0"/>
              </a:rPr>
              <a:t>distance:</a:t>
            </a:r>
          </a:p>
          <a:p>
            <a:pPr eaLnBrk="1" hangingPunct="1"/>
            <a:endParaRPr lang="en-GB" sz="2000" dirty="0">
              <a:cs typeface="Times New Roman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en-GB" sz="2000" dirty="0" smtClean="0">
                <a:cs typeface="Times New Roman" pitchFamily="18" charset="0"/>
              </a:rPr>
              <a:t>e</a:t>
            </a:r>
            <a:r>
              <a:rPr lang="en-GB" sz="2000" baseline="30000" dirty="0">
                <a:cs typeface="Times New Roman" pitchFamily="18" charset="0"/>
              </a:rPr>
              <a:t>+</a:t>
            </a:r>
            <a:r>
              <a:rPr lang="en-GB" sz="2000" dirty="0">
                <a:cs typeface="Times New Roman" pitchFamily="18" charset="0"/>
              </a:rPr>
              <a:t> </a:t>
            </a:r>
            <a:r>
              <a:rPr lang="en-GB" sz="2000" dirty="0" smtClean="0">
                <a:cs typeface="Times New Roman" pitchFamily="18" charset="0"/>
              </a:rPr>
              <a:t>decreases towards e</a:t>
            </a:r>
            <a:r>
              <a:rPr lang="en-GB" sz="2000" baseline="30000" dirty="0">
                <a:cs typeface="Times New Roman" pitchFamily="18" charset="0"/>
              </a:rPr>
              <a:t>–</a:t>
            </a:r>
            <a:r>
              <a:rPr lang="en-GB" sz="2000" dirty="0">
                <a:cs typeface="Times New Roman" pitchFamily="18" charset="0"/>
              </a:rPr>
              <a:t> </a:t>
            </a:r>
          </a:p>
          <a:p>
            <a:pPr marL="171450" indent="-171450" eaLnBrk="1" hangingPunct="1">
              <a:buFont typeface="Wingdings" panose="05000000000000000000" pitchFamily="2" charset="2"/>
              <a:buChar char="q"/>
            </a:pPr>
            <a:endParaRPr lang="en-GB" sz="900" dirty="0">
              <a:cs typeface="Times New Roman" pitchFamily="18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q"/>
            </a:pPr>
            <a:endParaRPr lang="en-GB" sz="900" dirty="0">
              <a:cs typeface="Times New Roman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en-GB" sz="2000" dirty="0" smtClean="0">
                <a:cs typeface="Times New Roman" pitchFamily="18" charset="0"/>
              </a:rPr>
              <a:t>spectral slope evolves towards -5/3</a:t>
            </a:r>
            <a:endParaRPr lang="en-GB" sz="2800" dirty="0"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0050" y="3906838"/>
            <a:ext cx="29972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en-GB" sz="2000" dirty="0">
                <a:cs typeface="Times New Roman" pitchFamily="18" charset="0"/>
              </a:rPr>
              <a:t>No much radial evolution</a:t>
            </a:r>
          </a:p>
          <a:p>
            <a:pPr marL="171450" indent="-171450" eaLnBrk="1" hangingPunct="1">
              <a:buFont typeface="Wingdings" panose="05000000000000000000" pitchFamily="2" charset="2"/>
              <a:buChar char="q"/>
            </a:pPr>
            <a:endParaRPr lang="en-GB" sz="900" dirty="0">
              <a:cs typeface="Times New Roman" pitchFamily="18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q"/>
            </a:pPr>
            <a:endParaRPr lang="en-GB" sz="900" dirty="0">
              <a:cs typeface="Times New Roman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en-GB" sz="2000" dirty="0">
                <a:cs typeface="Times New Roman" pitchFamily="18" charset="0"/>
              </a:rPr>
              <a:t>spectral slopes always close to </a:t>
            </a:r>
            <a:r>
              <a:rPr lang="en-GB" sz="2000" dirty="0" smtClean="0">
                <a:cs typeface="Times New Roman" pitchFamily="18" charset="0"/>
              </a:rPr>
              <a:t>-5/3</a:t>
            </a:r>
            <a:endParaRPr lang="it-IT" sz="2000" b="1" i="1" baseline="300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8427779" y="1511301"/>
            <a:ext cx="970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FAST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271072" y="4546601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SLOW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2817" y="2694208"/>
            <a:ext cx="13869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[Marsch  and Tu, 1990]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57530" y="5947617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[Bruno]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5886450" y="3559761"/>
            <a:ext cx="70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0.3AU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9300" y="498011"/>
            <a:ext cx="70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0.3AU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89717" y="3568284"/>
            <a:ext cx="70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0.9AU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78617" y="555161"/>
            <a:ext cx="70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0.9AU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90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C04215-B31C-4625-A2CD-9AAC6552C4ED}" type="slidenum">
              <a:rPr lang="en-US" smtClean="0"/>
              <a:pPr/>
              <a:t>55</a:t>
            </a:fld>
            <a:endParaRPr lang="en-US" dirty="0" smtClean="0"/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4438650" y="3723699"/>
            <a:ext cx="4067175" cy="10156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it-IT" sz="2000" dirty="0" smtClean="0">
                <a:solidFill>
                  <a:srgbClr val="002060"/>
                </a:solidFill>
              </a:rPr>
              <a:t>No alignment for slow wind, as expected from fully developed turbulence (|</a:t>
            </a:r>
            <a:r>
              <a:rPr lang="el-GR" sz="2000" dirty="0" smtClean="0">
                <a:solidFill>
                  <a:srgbClr val="002060"/>
                </a:solidFill>
              </a:rPr>
              <a:t>δ</a:t>
            </a:r>
            <a:r>
              <a:rPr lang="it-IT" sz="2000" dirty="0" smtClean="0">
                <a:solidFill>
                  <a:srgbClr val="002060"/>
                </a:solidFill>
              </a:rPr>
              <a:t>Z</a:t>
            </a:r>
            <a:r>
              <a:rPr lang="it-IT" sz="2000" baseline="30000" dirty="0" smtClean="0">
                <a:solidFill>
                  <a:srgbClr val="002060"/>
                </a:solidFill>
              </a:rPr>
              <a:t>+</a:t>
            </a:r>
            <a:r>
              <a:rPr lang="it-IT" sz="2000" dirty="0" smtClean="0">
                <a:solidFill>
                  <a:srgbClr val="002060"/>
                </a:solidFill>
              </a:rPr>
              <a:t>|=|</a:t>
            </a:r>
            <a:r>
              <a:rPr lang="el-GR" sz="2000" dirty="0">
                <a:solidFill>
                  <a:srgbClr val="002060"/>
                </a:solidFill>
              </a:rPr>
              <a:t>δ</a:t>
            </a:r>
            <a:r>
              <a:rPr lang="it-IT" sz="2000" dirty="0" smtClean="0">
                <a:solidFill>
                  <a:srgbClr val="002060"/>
                </a:solidFill>
              </a:rPr>
              <a:t>Z</a:t>
            </a:r>
            <a:r>
              <a:rPr lang="it-IT" sz="2000" baseline="30000" dirty="0" smtClean="0">
                <a:solidFill>
                  <a:srgbClr val="002060"/>
                </a:solidFill>
              </a:rPr>
              <a:t>-</a:t>
            </a:r>
            <a:r>
              <a:rPr lang="it-IT" sz="2000" dirty="0" smtClean="0">
                <a:solidFill>
                  <a:srgbClr val="002060"/>
                </a:solidFill>
              </a:rPr>
              <a:t>|)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8650" y="1028194"/>
            <a:ext cx="4230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Best alignment for younger turbulence (0.3AU)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7361" r="26979" b="6528"/>
          <a:stretch/>
        </p:blipFill>
        <p:spPr>
          <a:xfrm>
            <a:off x="257175" y="658824"/>
            <a:ext cx="4181475" cy="5905501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3346" y="100586"/>
            <a:ext cx="854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it-IT" dirty="0" smtClean="0"/>
              <a:t>Since e</a:t>
            </a:r>
            <a:r>
              <a:rPr lang="it-IT" baseline="30000" dirty="0" smtClean="0"/>
              <a:t>+</a:t>
            </a:r>
            <a:r>
              <a:rPr lang="it-IT" dirty="0" smtClean="0"/>
              <a:t>→e</a:t>
            </a:r>
            <a:r>
              <a:rPr lang="it-IT" baseline="30000" dirty="0" smtClean="0"/>
              <a:t>-</a:t>
            </a:r>
            <a:r>
              <a:rPr lang="it-IT" dirty="0" smtClean="0"/>
              <a:t>,  </a:t>
            </a:r>
            <a:r>
              <a:rPr lang="el-GR" dirty="0" smtClean="0"/>
              <a:t>δ</a:t>
            </a:r>
            <a:r>
              <a:rPr lang="en-GB" u="sng" dirty="0" smtClean="0"/>
              <a:t>B</a:t>
            </a:r>
            <a:r>
              <a:rPr lang="en-GB" dirty="0" smtClean="0"/>
              <a:t>-</a:t>
            </a:r>
            <a:r>
              <a:rPr lang="el-GR" dirty="0"/>
              <a:t>δ</a:t>
            </a:r>
            <a:r>
              <a:rPr lang="en-GB" u="sng" dirty="0" smtClean="0"/>
              <a:t>V</a:t>
            </a:r>
            <a:r>
              <a:rPr lang="en-GB" dirty="0" smtClean="0"/>
              <a:t> alignment decreases during expansion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7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_igpp10.WMF"/>
          <p:cNvPicPr>
            <a:picLocks noChangeAspect="1"/>
          </p:cNvPicPr>
          <p:nvPr/>
        </p:nvPicPr>
        <p:blipFill>
          <a:blip r:embed="rId4"/>
          <a:srcRect b="63365"/>
          <a:stretch>
            <a:fillRect/>
          </a:stretch>
        </p:blipFill>
        <p:spPr>
          <a:xfrm>
            <a:off x="0" y="0"/>
            <a:ext cx="3360738" cy="25130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116388" y="201613"/>
            <a:ext cx="4829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Radial evolution of MHD turbulence in terms of 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</a:t>
            </a:r>
            <a:r>
              <a:rPr lang="en-US" sz="2400" baseline="-250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</a:t>
            </a:r>
            <a:r>
              <a:rPr lang="en-US" sz="2400" baseline="-250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  (scale of 1hr)</a:t>
            </a:r>
          </a:p>
        </p:txBody>
      </p: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1209675" y="6096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0.3 AU</a:t>
            </a:r>
          </a:p>
        </p:txBody>
      </p:sp>
      <p:graphicFrame>
        <p:nvGraphicFramePr>
          <p:cNvPr id="34821" name="Object 2"/>
          <p:cNvGraphicFramePr>
            <a:graphicFrameLocks noChangeAspect="1"/>
          </p:cNvGraphicFramePr>
          <p:nvPr/>
        </p:nvGraphicFramePr>
        <p:xfrm>
          <a:off x="6524625" y="1828800"/>
          <a:ext cx="2382838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2" name="Equation" r:id="rId5" imgW="1562100" imgH="1104900" progId="Equation.3">
                  <p:embed/>
                </p:oleObj>
              </mc:Choice>
              <mc:Fallback>
                <p:oleObj name="Equation" r:id="rId5" imgW="15621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25" y="1828800"/>
                        <a:ext cx="2382838" cy="1682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Slide Number Placeholder 9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75D9D4-33F9-4127-8923-3E2AC7B678F3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mtClean="0">
              <a:solidFill>
                <a:srgbClr val="045C75"/>
              </a:solidFill>
            </a:endParaRPr>
          </a:p>
        </p:txBody>
      </p:sp>
      <p:sp>
        <p:nvSpPr>
          <p:cNvPr id="34823" name="AutoShape 8"/>
          <p:cNvSpPr>
            <a:spLocks noChangeArrowheads="1"/>
          </p:cNvSpPr>
          <p:nvPr/>
        </p:nvSpPr>
        <p:spPr bwMode="auto">
          <a:xfrm>
            <a:off x="1981200" y="1066800"/>
            <a:ext cx="762000" cy="546100"/>
          </a:xfrm>
          <a:prstGeom prst="wedgeEllipseCallout">
            <a:avLst>
              <a:gd name="adj1" fmla="val 252139"/>
              <a:gd name="adj2" fmla="val 21512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>
              <a:solidFill>
                <a:srgbClr val="02303E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4" name="TextBox 12"/>
          <p:cNvSpPr txBox="1">
            <a:spLocks noChangeArrowheads="1"/>
          </p:cNvSpPr>
          <p:nvPr/>
        </p:nvSpPr>
        <p:spPr bwMode="auto">
          <a:xfrm>
            <a:off x="3657600" y="2590800"/>
            <a:ext cx="2008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>
                <a:solidFill>
                  <a:srgbClr val="000000"/>
                </a:solidFill>
                <a:latin typeface="Calibri" pitchFamily="34" charset="0"/>
              </a:rPr>
              <a:t>Alfvénic population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973138" y="87313"/>
            <a:ext cx="1233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FAST WIND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24626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_igpp10.WMF"/>
          <p:cNvPicPr>
            <a:picLocks noChangeAspect="1"/>
          </p:cNvPicPr>
          <p:nvPr/>
        </p:nvPicPr>
        <p:blipFill>
          <a:blip r:embed="rId4"/>
          <a:srcRect b="33770"/>
          <a:stretch>
            <a:fillRect/>
          </a:stretch>
        </p:blipFill>
        <p:spPr>
          <a:xfrm>
            <a:off x="0" y="0"/>
            <a:ext cx="3360738" cy="45418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3" name="Text Box 12"/>
          <p:cNvSpPr txBox="1">
            <a:spLocks noChangeArrowheads="1"/>
          </p:cNvSpPr>
          <p:nvPr/>
        </p:nvSpPr>
        <p:spPr bwMode="auto">
          <a:xfrm>
            <a:off x="1209675" y="6096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0.3 AU</a:t>
            </a:r>
          </a:p>
        </p:txBody>
      </p:sp>
      <p:sp>
        <p:nvSpPr>
          <p:cNvPr id="35844" name="Text Box 12"/>
          <p:cNvSpPr txBox="1">
            <a:spLocks noChangeArrowheads="1"/>
          </p:cNvSpPr>
          <p:nvPr/>
        </p:nvSpPr>
        <p:spPr bwMode="auto">
          <a:xfrm>
            <a:off x="1209675" y="26670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0.7 AU</a:t>
            </a:r>
          </a:p>
        </p:txBody>
      </p:sp>
      <p:graphicFrame>
        <p:nvGraphicFramePr>
          <p:cNvPr id="35845" name="Object 2"/>
          <p:cNvGraphicFramePr>
            <a:graphicFrameLocks noChangeAspect="1"/>
          </p:cNvGraphicFramePr>
          <p:nvPr/>
        </p:nvGraphicFramePr>
        <p:xfrm>
          <a:off x="6524625" y="1828800"/>
          <a:ext cx="2382838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6" name="Equation" r:id="rId5" imgW="1562100" imgH="1104900" progId="Equation.3">
                  <p:embed/>
                </p:oleObj>
              </mc:Choice>
              <mc:Fallback>
                <p:oleObj name="Equation" r:id="rId5" imgW="15621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25" y="1828800"/>
                        <a:ext cx="2382838" cy="1682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Slide Number Placeholder 9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91C01B-9E87-437F-9A4F-F4E8BEC289FD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mtClean="0">
              <a:solidFill>
                <a:srgbClr val="045C75"/>
              </a:solidFill>
            </a:endParaRPr>
          </a:p>
        </p:txBody>
      </p:sp>
      <p:sp>
        <p:nvSpPr>
          <p:cNvPr id="35847" name="AutoShape 8"/>
          <p:cNvSpPr>
            <a:spLocks noChangeArrowheads="1"/>
          </p:cNvSpPr>
          <p:nvPr/>
        </p:nvSpPr>
        <p:spPr bwMode="auto">
          <a:xfrm>
            <a:off x="1981200" y="1066800"/>
            <a:ext cx="762000" cy="546100"/>
          </a:xfrm>
          <a:prstGeom prst="wedgeEllipseCallout">
            <a:avLst>
              <a:gd name="adj1" fmla="val 252139"/>
              <a:gd name="adj2" fmla="val 21512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>
              <a:solidFill>
                <a:srgbClr val="02303E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3657600" y="2590800"/>
            <a:ext cx="2008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>
                <a:solidFill>
                  <a:srgbClr val="000000"/>
                </a:solidFill>
                <a:latin typeface="Calibri" pitchFamily="34" charset="0"/>
              </a:rPr>
              <a:t>Alfvénic population</a:t>
            </a:r>
          </a:p>
        </p:txBody>
      </p:sp>
      <p:sp>
        <p:nvSpPr>
          <p:cNvPr id="35849" name="Text Box 3"/>
          <p:cNvSpPr txBox="1">
            <a:spLocks noChangeArrowheads="1"/>
          </p:cNvSpPr>
          <p:nvPr/>
        </p:nvSpPr>
        <p:spPr bwMode="auto">
          <a:xfrm>
            <a:off x="4116388" y="201613"/>
            <a:ext cx="4829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Radial evolution of MHD turbulence in terms of 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</a:t>
            </a:r>
            <a:r>
              <a:rPr lang="en-US" sz="2400" baseline="-250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</a:t>
            </a:r>
            <a:r>
              <a:rPr lang="en-US" sz="2400" baseline="-250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  (scale of 1hr)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973138" y="87313"/>
            <a:ext cx="1233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FAST WIND</a:t>
            </a: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3142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_igpp10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607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1" name="Text Box 12"/>
          <p:cNvSpPr txBox="1">
            <a:spLocks noChangeArrowheads="1"/>
          </p:cNvSpPr>
          <p:nvPr/>
        </p:nvSpPr>
        <p:spPr bwMode="auto">
          <a:xfrm>
            <a:off x="1209675" y="6096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0.3 AU</a:t>
            </a:r>
          </a:p>
        </p:txBody>
      </p:sp>
      <p:sp>
        <p:nvSpPr>
          <p:cNvPr id="37892" name="Text Box 12"/>
          <p:cNvSpPr txBox="1">
            <a:spLocks noChangeArrowheads="1"/>
          </p:cNvSpPr>
          <p:nvPr/>
        </p:nvSpPr>
        <p:spPr bwMode="auto">
          <a:xfrm>
            <a:off x="1209675" y="26670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0.7 AU</a:t>
            </a:r>
          </a:p>
        </p:txBody>
      </p:sp>
      <p:sp>
        <p:nvSpPr>
          <p:cNvPr id="37893" name="Text Box 12"/>
          <p:cNvSpPr txBox="1">
            <a:spLocks noChangeArrowheads="1"/>
          </p:cNvSpPr>
          <p:nvPr/>
        </p:nvSpPr>
        <p:spPr bwMode="auto">
          <a:xfrm>
            <a:off x="1209675" y="48006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0.9 AU</a:t>
            </a:r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5321300" y="4872038"/>
            <a:ext cx="34988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2303E"/>
                </a:solidFill>
                <a:latin typeface="+mj-lt"/>
                <a:ea typeface="Arial Unicode MS" pitchFamily="34" charset="-128"/>
              </a:rPr>
              <a:t>A new population appears, characterized by magnetic energy excess and low </a:t>
            </a:r>
            <a:r>
              <a:rPr lang="en-US" sz="2000" dirty="0" err="1">
                <a:solidFill>
                  <a:srgbClr val="02303E"/>
                </a:solidFill>
                <a:latin typeface="+mj-lt"/>
                <a:ea typeface="Arial Unicode MS" pitchFamily="34" charset="-128"/>
              </a:rPr>
              <a:t>Alfvénicity</a:t>
            </a:r>
            <a:r>
              <a:rPr lang="en-US" sz="2000" dirty="0">
                <a:solidFill>
                  <a:srgbClr val="02303E"/>
                </a:solidFill>
                <a:latin typeface="+mj-lt"/>
                <a:ea typeface="Arial Unicode MS" pitchFamily="34" charset="-128"/>
              </a:rPr>
              <a:t> </a:t>
            </a:r>
          </a:p>
        </p:txBody>
      </p:sp>
      <p:sp>
        <p:nvSpPr>
          <p:cNvPr id="37895" name="AutoShape 8"/>
          <p:cNvSpPr>
            <a:spLocks noChangeArrowheads="1"/>
          </p:cNvSpPr>
          <p:nvPr/>
        </p:nvSpPr>
        <p:spPr bwMode="auto">
          <a:xfrm>
            <a:off x="1295400" y="5791200"/>
            <a:ext cx="762000" cy="546100"/>
          </a:xfrm>
          <a:prstGeom prst="wedgeEllipseCallout">
            <a:avLst>
              <a:gd name="adj1" fmla="val 454426"/>
              <a:gd name="adj2" fmla="val -93449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>
              <a:solidFill>
                <a:srgbClr val="02303E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9" name="Slide Number Placeholder 9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D7079-1B9E-4FAF-88C8-6385F45ADEF0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mtClean="0">
              <a:solidFill>
                <a:srgbClr val="045C75"/>
              </a:solidFill>
            </a:endParaRPr>
          </a:p>
        </p:txBody>
      </p:sp>
      <p:sp>
        <p:nvSpPr>
          <p:cNvPr id="37898" name="AutoShape 8"/>
          <p:cNvSpPr>
            <a:spLocks noChangeArrowheads="1"/>
          </p:cNvSpPr>
          <p:nvPr/>
        </p:nvSpPr>
        <p:spPr bwMode="auto">
          <a:xfrm>
            <a:off x="1981200" y="1066800"/>
            <a:ext cx="762000" cy="546100"/>
          </a:xfrm>
          <a:prstGeom prst="wedgeEllipseCallout">
            <a:avLst>
              <a:gd name="adj1" fmla="val 252139"/>
              <a:gd name="adj2" fmla="val 21512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>
              <a:solidFill>
                <a:srgbClr val="02303E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9" name="TextBox 12"/>
          <p:cNvSpPr txBox="1">
            <a:spLocks noChangeArrowheads="1"/>
          </p:cNvSpPr>
          <p:nvPr/>
        </p:nvSpPr>
        <p:spPr bwMode="auto">
          <a:xfrm>
            <a:off x="3657600" y="2590800"/>
            <a:ext cx="2008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Alfvénic population</a:t>
            </a:r>
          </a:p>
        </p:txBody>
      </p:sp>
      <p:sp>
        <p:nvSpPr>
          <p:cNvPr id="37900" name="TextBox 12"/>
          <p:cNvSpPr txBox="1">
            <a:spLocks noChangeArrowheads="1"/>
          </p:cNvSpPr>
          <p:nvPr/>
        </p:nvSpPr>
        <p:spPr bwMode="auto">
          <a:xfrm>
            <a:off x="1893888" y="6529388"/>
            <a:ext cx="12906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Calibri" pitchFamily="34" charset="0"/>
              </a:rPr>
              <a:t>(Bruno et al., 2007)</a:t>
            </a:r>
          </a:p>
        </p:txBody>
      </p:sp>
      <p:sp>
        <p:nvSpPr>
          <p:cNvPr id="37901" name="Text Box 3"/>
          <p:cNvSpPr txBox="1">
            <a:spLocks noChangeArrowheads="1"/>
          </p:cNvSpPr>
          <p:nvPr/>
        </p:nvSpPr>
        <p:spPr bwMode="auto">
          <a:xfrm>
            <a:off x="4116388" y="201613"/>
            <a:ext cx="4829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Radial evolution of MHD turbulence in terms of 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</a:t>
            </a:r>
            <a:r>
              <a:rPr lang="en-US" sz="2400" baseline="-250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</a:t>
            </a:r>
            <a:r>
              <a:rPr lang="en-US" sz="2400" baseline="-250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  (scale of 1hr)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524625" y="1828800"/>
          <a:ext cx="2382838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0" name="Equation" r:id="rId5" imgW="1562100" imgH="1104900" progId="Equation.3">
                  <p:embed/>
                </p:oleObj>
              </mc:Choice>
              <mc:Fallback>
                <p:oleObj name="Equation" r:id="rId5" imgW="15621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25" y="1828800"/>
                        <a:ext cx="2382838" cy="1682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73138" y="87313"/>
            <a:ext cx="1233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FAST WIND</a:t>
            </a:r>
          </a:p>
        </p:txBody>
      </p:sp>
    </p:spTree>
    <p:extLst>
      <p:ext uri="{BB962C8B-B14F-4D97-AF65-F5344CB8AC3E}">
        <p14:creationId xmlns:p14="http://schemas.microsoft.com/office/powerpoint/2010/main" val="26594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_igpp10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607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1" name="Text Box 12"/>
          <p:cNvSpPr txBox="1">
            <a:spLocks noChangeArrowheads="1"/>
          </p:cNvSpPr>
          <p:nvPr/>
        </p:nvSpPr>
        <p:spPr bwMode="auto">
          <a:xfrm>
            <a:off x="1209675" y="6096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0.3 AU</a:t>
            </a:r>
          </a:p>
        </p:txBody>
      </p:sp>
      <p:sp>
        <p:nvSpPr>
          <p:cNvPr id="37892" name="Text Box 12"/>
          <p:cNvSpPr txBox="1">
            <a:spLocks noChangeArrowheads="1"/>
          </p:cNvSpPr>
          <p:nvPr/>
        </p:nvSpPr>
        <p:spPr bwMode="auto">
          <a:xfrm>
            <a:off x="1209675" y="26670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0.7 AU</a:t>
            </a:r>
          </a:p>
        </p:txBody>
      </p:sp>
      <p:sp>
        <p:nvSpPr>
          <p:cNvPr id="37893" name="Text Box 12"/>
          <p:cNvSpPr txBox="1">
            <a:spLocks noChangeArrowheads="1"/>
          </p:cNvSpPr>
          <p:nvPr/>
        </p:nvSpPr>
        <p:spPr bwMode="auto">
          <a:xfrm>
            <a:off x="1209675" y="48006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0.9 AU</a:t>
            </a:r>
          </a:p>
        </p:txBody>
      </p:sp>
      <p:sp>
        <p:nvSpPr>
          <p:cNvPr id="37895" name="AutoShape 8"/>
          <p:cNvSpPr>
            <a:spLocks noChangeArrowheads="1"/>
          </p:cNvSpPr>
          <p:nvPr/>
        </p:nvSpPr>
        <p:spPr bwMode="auto">
          <a:xfrm>
            <a:off x="1295400" y="5791200"/>
            <a:ext cx="762000" cy="546100"/>
          </a:xfrm>
          <a:prstGeom prst="wedgeEllipseCallout">
            <a:avLst>
              <a:gd name="adj1" fmla="val 454426"/>
              <a:gd name="adj2" fmla="val -93449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>
              <a:solidFill>
                <a:srgbClr val="02303E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9" name="Slide Number Placeholder 9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D7079-1B9E-4FAF-88C8-6385F45ADEF0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mtClean="0">
              <a:solidFill>
                <a:srgbClr val="045C75"/>
              </a:solidFill>
            </a:endParaRPr>
          </a:p>
        </p:txBody>
      </p:sp>
      <p:sp>
        <p:nvSpPr>
          <p:cNvPr id="37898" name="AutoShape 8"/>
          <p:cNvSpPr>
            <a:spLocks noChangeArrowheads="1"/>
          </p:cNvSpPr>
          <p:nvPr/>
        </p:nvSpPr>
        <p:spPr bwMode="auto">
          <a:xfrm>
            <a:off x="1981200" y="1066800"/>
            <a:ext cx="762000" cy="546100"/>
          </a:xfrm>
          <a:prstGeom prst="wedgeEllipseCallout">
            <a:avLst>
              <a:gd name="adj1" fmla="val 252139"/>
              <a:gd name="adj2" fmla="val 21512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>
              <a:solidFill>
                <a:srgbClr val="02303E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9" name="TextBox 12"/>
          <p:cNvSpPr txBox="1">
            <a:spLocks noChangeArrowheads="1"/>
          </p:cNvSpPr>
          <p:nvPr/>
        </p:nvSpPr>
        <p:spPr bwMode="auto">
          <a:xfrm>
            <a:off x="3657600" y="2590800"/>
            <a:ext cx="2008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Alfvénic population</a:t>
            </a:r>
          </a:p>
        </p:txBody>
      </p:sp>
      <p:sp>
        <p:nvSpPr>
          <p:cNvPr id="37900" name="TextBox 12"/>
          <p:cNvSpPr txBox="1">
            <a:spLocks noChangeArrowheads="1"/>
          </p:cNvSpPr>
          <p:nvPr/>
        </p:nvSpPr>
        <p:spPr bwMode="auto">
          <a:xfrm>
            <a:off x="1893888" y="6529388"/>
            <a:ext cx="12906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Calibri" pitchFamily="34" charset="0"/>
              </a:rPr>
              <a:t>(Bruno et al., 2007)</a:t>
            </a:r>
          </a:p>
        </p:txBody>
      </p:sp>
      <p:sp>
        <p:nvSpPr>
          <p:cNvPr id="37901" name="Text Box 3"/>
          <p:cNvSpPr txBox="1">
            <a:spLocks noChangeArrowheads="1"/>
          </p:cNvSpPr>
          <p:nvPr/>
        </p:nvSpPr>
        <p:spPr bwMode="auto">
          <a:xfrm>
            <a:off x="4116388" y="201613"/>
            <a:ext cx="4829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Radial evolution of MHD turbulence in terms of 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</a:t>
            </a:r>
            <a:r>
              <a:rPr lang="en-US" sz="2400" baseline="-250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</a:t>
            </a:r>
            <a:r>
              <a:rPr lang="en-US" sz="2400" baseline="-250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  (scale of 1hr)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524625" y="1828800"/>
          <a:ext cx="2382838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4" name="Equation" r:id="rId5" imgW="1562100" imgH="1104900" progId="Equation.3">
                  <p:embed/>
                </p:oleObj>
              </mc:Choice>
              <mc:Fallback>
                <p:oleObj name="Equation" r:id="rId5" imgW="15621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25" y="1828800"/>
                        <a:ext cx="2382838" cy="1682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5368925" y="4800600"/>
            <a:ext cx="3155950" cy="1323439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2000">
                <a:latin typeface="Calibri" pitchFamily="34" charset="0"/>
              </a:rPr>
              <a:t>this might be a result of turbulence evolution or the signature of underlying advected structure 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973138" y="87313"/>
            <a:ext cx="1233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FAST WIND</a:t>
            </a:r>
          </a:p>
        </p:txBody>
      </p:sp>
    </p:spTree>
    <p:extLst>
      <p:ext uri="{BB962C8B-B14F-4D97-AF65-F5344CB8AC3E}">
        <p14:creationId xmlns:p14="http://schemas.microsoft.com/office/powerpoint/2010/main" val="38254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89142D-CE0A-4E54-ADEF-0ADBFA36FC77}" type="slidenum">
              <a:rPr lang="en-US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442913" y="562960"/>
            <a:ext cx="42814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2800" dirty="0" smtClean="0"/>
              <a:t>A sample of interplanetary data observed in the ecliptic</a:t>
            </a:r>
            <a:endParaRPr lang="it-IT" sz="2800" dirty="0"/>
          </a:p>
        </p:txBody>
      </p:sp>
      <p:pic>
        <p:nvPicPr>
          <p:cNvPr id="47108" name="Picture 3" descr="figure0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641600"/>
            <a:ext cx="4725987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 descr="v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7" r="10722" b="6209"/>
          <a:stretch>
            <a:fillRect/>
          </a:stretch>
        </p:blipFill>
        <p:spPr bwMode="auto">
          <a:xfrm>
            <a:off x="4864100" y="206375"/>
            <a:ext cx="4084638" cy="23383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7429500" y="368300"/>
            <a:ext cx="139700" cy="16510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1" name="Line 6"/>
          <p:cNvSpPr>
            <a:spLocks noChangeShapeType="1"/>
          </p:cNvSpPr>
          <p:nvPr/>
        </p:nvSpPr>
        <p:spPr bwMode="auto">
          <a:xfrm flipV="1">
            <a:off x="4965700" y="2019300"/>
            <a:ext cx="26035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2" name="Line 7"/>
          <p:cNvSpPr>
            <a:spLocks noChangeShapeType="1"/>
          </p:cNvSpPr>
          <p:nvPr/>
        </p:nvSpPr>
        <p:spPr bwMode="auto">
          <a:xfrm flipV="1">
            <a:off x="1016000" y="2019300"/>
            <a:ext cx="6413500" cy="850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25000" name="Picture 8" descr="ballerinac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4576763"/>
            <a:ext cx="266223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5003" name="AutoShape 11"/>
          <p:cNvSpPr>
            <a:spLocks noChangeArrowheads="1"/>
          </p:cNvSpPr>
          <p:nvPr/>
        </p:nvSpPr>
        <p:spPr bwMode="auto">
          <a:xfrm>
            <a:off x="977900" y="5003800"/>
            <a:ext cx="1257300" cy="635000"/>
          </a:xfrm>
          <a:prstGeom prst="wedgeEllipseCallout">
            <a:avLst>
              <a:gd name="adj1" fmla="val 374495"/>
              <a:gd name="adj2" fmla="val 63500"/>
            </a:avLst>
          </a:prstGeom>
          <a:solidFill>
            <a:srgbClr val="FFFF00">
              <a:alpha val="39999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927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00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_igpp10.WMF"/>
          <p:cNvPicPr>
            <a:picLocks noChangeAspect="1"/>
          </p:cNvPicPr>
          <p:nvPr/>
        </p:nvPicPr>
        <p:blipFill>
          <a:blip r:embed="rId3"/>
          <a:srcRect l="7620"/>
          <a:stretch>
            <a:fillRect/>
          </a:stretch>
        </p:blipFill>
        <p:spPr>
          <a:xfrm>
            <a:off x="255588" y="0"/>
            <a:ext cx="31051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2" name="TextBox 14"/>
          <p:cNvSpPr txBox="1">
            <a:spLocks noChangeArrowheads="1"/>
          </p:cNvSpPr>
          <p:nvPr/>
        </p:nvSpPr>
        <p:spPr bwMode="auto">
          <a:xfrm>
            <a:off x="973138" y="87313"/>
            <a:ext cx="1233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FAST WIND</a:t>
            </a:r>
          </a:p>
        </p:txBody>
      </p:sp>
      <p:pic>
        <p:nvPicPr>
          <p:cNvPr id="16" name="Picture 15" descr="slow_wind_h2.jpg"/>
          <p:cNvPicPr>
            <a:picLocks noChangeAspect="1"/>
          </p:cNvPicPr>
          <p:nvPr/>
        </p:nvPicPr>
        <p:blipFill>
          <a:blip r:embed="rId4"/>
          <a:srcRect l="4989" t="-5862" r="32204" b="-2759"/>
          <a:stretch>
            <a:fillRect/>
          </a:stretch>
        </p:blipFill>
        <p:spPr>
          <a:xfrm>
            <a:off x="3481388" y="7938"/>
            <a:ext cx="3011487" cy="68500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4" name="TextBox 16"/>
          <p:cNvSpPr txBox="1">
            <a:spLocks noChangeArrowheads="1"/>
          </p:cNvSpPr>
          <p:nvPr/>
        </p:nvSpPr>
        <p:spPr bwMode="auto">
          <a:xfrm>
            <a:off x="4259263" y="152400"/>
            <a:ext cx="134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SLOW WIND</a:t>
            </a:r>
          </a:p>
        </p:txBody>
      </p:sp>
      <p:sp>
        <p:nvSpPr>
          <p:cNvPr id="39945" name="TextBox 17"/>
          <p:cNvSpPr txBox="1">
            <a:spLocks noChangeArrowheads="1"/>
          </p:cNvSpPr>
          <p:nvPr/>
        </p:nvSpPr>
        <p:spPr bwMode="auto">
          <a:xfrm>
            <a:off x="6591300" y="914400"/>
            <a:ext cx="2447925" cy="22467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Calibri" pitchFamily="34" charset="0"/>
              </a:rPr>
              <a:t>Different situation in Slow-Wind: </a:t>
            </a:r>
          </a:p>
          <a:p>
            <a:pPr eaLnBrk="1" hangingPunct="1"/>
            <a:endParaRPr lang="en-US" sz="2000" dirty="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  no </a:t>
            </a:r>
            <a:r>
              <a:rPr lang="en-US" sz="2000" dirty="0" smtClean="0">
                <a:latin typeface="Calibri" pitchFamily="34" charset="0"/>
              </a:rPr>
              <a:t>evolution</a:t>
            </a:r>
            <a:endParaRPr lang="en-US" sz="2000" dirty="0">
              <a:latin typeface="Calibri" pitchFamily="34" charset="0"/>
            </a:endParaRPr>
          </a:p>
          <a:p>
            <a:pPr marL="180975" indent="-180975" eaLnBrk="1" hangingPunct="1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second </a:t>
            </a:r>
            <a:r>
              <a:rPr lang="en-US" sz="2000" dirty="0">
                <a:latin typeface="Calibri" pitchFamily="34" charset="0"/>
              </a:rPr>
              <a:t>population already present at 0.3 AU</a:t>
            </a:r>
          </a:p>
        </p:txBody>
      </p:sp>
      <p:sp>
        <p:nvSpPr>
          <p:cNvPr id="39946" name="Text Box 12"/>
          <p:cNvSpPr txBox="1">
            <a:spLocks noChangeArrowheads="1"/>
          </p:cNvSpPr>
          <p:nvPr/>
        </p:nvSpPr>
        <p:spPr bwMode="auto">
          <a:xfrm>
            <a:off x="4448175" y="6477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0.3 AU</a:t>
            </a: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4448175" y="2714625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0.7 AU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4448175" y="48006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0.9 AU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209675" y="6096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0.3 AU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209675" y="26670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0.7 AU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209675" y="4800600"/>
            <a:ext cx="806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0.9 AU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6519" y="198682"/>
            <a:ext cx="2143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Helios 2 observations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0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mfdts02"/>
          <p:cNvPicPr>
            <a:picLocks noChangeAspect="1" noChangeArrowheads="1"/>
          </p:cNvPicPr>
          <p:nvPr/>
        </p:nvPicPr>
        <p:blipFill>
          <a:blip r:embed="rId2" cstate="print"/>
          <a:srcRect r="63701"/>
          <a:stretch>
            <a:fillRect/>
          </a:stretch>
        </p:blipFill>
        <p:spPr bwMode="auto">
          <a:xfrm>
            <a:off x="114300" y="100013"/>
            <a:ext cx="2843213" cy="250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05893" name="Text Box 5"/>
          <p:cNvSpPr txBox="1">
            <a:spLocks noChangeArrowheads="1"/>
          </p:cNvSpPr>
          <p:nvPr/>
        </p:nvSpPr>
        <p:spPr bwMode="auto">
          <a:xfrm>
            <a:off x="319088" y="2774951"/>
            <a:ext cx="17162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[</a:t>
            </a:r>
            <a:r>
              <a:rPr lang="en-US" sz="12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Tu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 and </a:t>
            </a:r>
            <a:r>
              <a:rPr lang="en-US" sz="12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Marsch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, 1992]</a:t>
            </a:r>
          </a:p>
        </p:txBody>
      </p:sp>
      <p:sp>
        <p:nvSpPr>
          <p:cNvPr id="805918" name="Rectangle 30"/>
          <p:cNvSpPr>
            <a:spLocks noChangeArrowheads="1"/>
          </p:cNvSpPr>
          <p:nvPr/>
        </p:nvSpPr>
        <p:spPr bwMode="auto">
          <a:xfrm>
            <a:off x="6223794" y="2883702"/>
            <a:ext cx="17351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[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Bieber et al., 1996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]</a:t>
            </a:r>
          </a:p>
        </p:txBody>
      </p:sp>
      <p:sp>
        <p:nvSpPr>
          <p:cNvPr id="67593" name="TextBox 22"/>
          <p:cNvSpPr txBox="1">
            <a:spLocks noChangeArrowheads="1"/>
          </p:cNvSpPr>
          <p:nvPr/>
        </p:nvSpPr>
        <p:spPr bwMode="auto">
          <a:xfrm>
            <a:off x="4800600" y="685800"/>
            <a:ext cx="2290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>
                <a:solidFill>
                  <a:prstClr val="white"/>
                </a:solidFill>
                <a:latin typeface="Calibri" pitchFamily="34" charset="0"/>
              </a:rPr>
              <a:t>Similar pictures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95719" y="2104189"/>
            <a:ext cx="3415496" cy="2986307"/>
            <a:chOff x="2667000" y="1905000"/>
            <a:chExt cx="3436938" cy="2701925"/>
          </a:xfrm>
        </p:grpSpPr>
        <p:pic>
          <p:nvPicPr>
            <p:cNvPr id="106500" name="Picture 29" descr="turb2d"/>
            <p:cNvPicPr>
              <a:picLocks noChangeAspect="1" noChangeArrowheads="1"/>
            </p:cNvPicPr>
            <p:nvPr/>
          </p:nvPicPr>
          <p:blipFill>
            <a:blip r:embed="rId3" cstate="print"/>
            <a:srcRect b="53012"/>
            <a:stretch>
              <a:fillRect/>
            </a:stretch>
          </p:blipFill>
          <p:spPr bwMode="auto">
            <a:xfrm>
              <a:off x="2667000" y="1905000"/>
              <a:ext cx="3436938" cy="27019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7594" name="TextBox 9"/>
            <p:cNvSpPr txBox="1">
              <a:spLocks noChangeArrowheads="1"/>
            </p:cNvSpPr>
            <p:nvPr/>
          </p:nvSpPr>
          <p:spPr bwMode="auto">
            <a:xfrm>
              <a:off x="4598988" y="1905000"/>
              <a:ext cx="131921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2000" dirty="0">
                  <a:solidFill>
                    <a:srgbClr val="FFFF00"/>
                  </a:solidFill>
                  <a:latin typeface="Calibri" pitchFamily="34" charset="0"/>
                </a:rPr>
                <a:t>2D+SLAB</a:t>
              </a:r>
            </a:p>
          </p:txBody>
        </p:sp>
      </p:grpSp>
      <p:sp>
        <p:nvSpPr>
          <p:cNvPr id="67595" name="TextBox 10"/>
          <p:cNvSpPr txBox="1">
            <a:spLocks noChangeArrowheads="1"/>
          </p:cNvSpPr>
          <p:nvPr/>
        </p:nvSpPr>
        <p:spPr bwMode="auto">
          <a:xfrm>
            <a:off x="3268663" y="206375"/>
            <a:ext cx="5133975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cs typeface="Arial" pitchFamily="34" charset="0"/>
              </a:rPr>
              <a:t>Several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contributions suggested that incompressible turbulence is not purely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slab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 (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Arial" pitchFamily="34" charset="0"/>
              </a:rPr>
              <a:t>Alfvénic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)</a:t>
            </a:r>
            <a:endParaRPr lang="en-US" sz="2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(</a:t>
            </a:r>
            <a:r>
              <a:rPr lang="en-US" sz="1200" i="1" dirty="0" err="1" smtClean="0">
                <a:solidFill>
                  <a:prstClr val="black"/>
                </a:solidFill>
                <a:latin typeface="Calibri"/>
                <a:cs typeface="Arial" pitchFamily="34" charset="0"/>
              </a:rPr>
              <a:t>Thieme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et al.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, 1988, 1989;</a:t>
            </a:r>
            <a:r>
              <a:rPr lang="en-US" sz="12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Tu</a:t>
            </a:r>
            <a:r>
              <a:rPr lang="en-US" sz="12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 et al.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, 1989, 1997;</a:t>
            </a:r>
            <a:r>
              <a:rPr lang="en-US" sz="12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Tu</a:t>
            </a:r>
            <a:r>
              <a:rPr lang="en-US" sz="12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 and </a:t>
            </a:r>
            <a:r>
              <a:rPr lang="en-US" sz="1200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Marsch</a:t>
            </a:r>
            <a:r>
              <a:rPr lang="en-US" sz="12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,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 1990, 1993;</a:t>
            </a:r>
            <a:r>
              <a:rPr lang="en-US" sz="12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Bieber</a:t>
            </a:r>
            <a:r>
              <a:rPr lang="en-US" sz="12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 and </a:t>
            </a:r>
            <a:r>
              <a:rPr lang="en-US" sz="1200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Matthaeus</a:t>
            </a:r>
            <a:r>
              <a:rPr lang="en-US" sz="12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, 1996; Crooker et al.,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 1996; </a:t>
            </a:r>
            <a:r>
              <a:rPr lang="en-US" sz="12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Bruno et al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., 2001, 2003, 2004; Chang and Wu, 2002; Chang, 2003; Chang et al., 2004; </a:t>
            </a:r>
            <a:r>
              <a:rPr lang="en-US" sz="12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Tu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 and </a:t>
            </a:r>
            <a:r>
              <a:rPr lang="en-US" sz="12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Marsch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, 1992, Chang et al., 2002, </a:t>
            </a:r>
            <a:r>
              <a:rPr lang="en-US" sz="12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Borovsky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, 2006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, 2008, 2009,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Li,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2007, 2008)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6" y="3885338"/>
            <a:ext cx="2577065" cy="208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00697" y="5975570"/>
            <a:ext cx="13892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[Bruno et al., 2001]</a:t>
            </a:r>
            <a:endParaRPr lang="en-US" sz="12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 cstate="print"/>
          <a:srcRect l="10017" t="16516" r="10017" b="54269"/>
          <a:stretch>
            <a:fillRect/>
          </a:stretch>
        </p:blipFill>
        <p:spPr bwMode="auto">
          <a:xfrm>
            <a:off x="4255499" y="4057650"/>
            <a:ext cx="4803775" cy="24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2606457" y="6217085"/>
            <a:ext cx="1765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(</a:t>
            </a:r>
            <a:r>
              <a:rPr lang="it-IT" sz="1400" dirty="0" err="1">
                <a:latin typeface="Calibri" pitchFamily="34" charset="0"/>
              </a:rPr>
              <a:t>Chang</a:t>
            </a:r>
            <a:r>
              <a:rPr lang="it-IT" sz="1400" dirty="0">
                <a:latin typeface="Calibri" pitchFamily="34" charset="0"/>
              </a:rPr>
              <a:t> et al., 2002)</a:t>
            </a:r>
          </a:p>
        </p:txBody>
      </p:sp>
    </p:spTree>
    <p:extLst>
      <p:ext uri="{BB962C8B-B14F-4D97-AF65-F5344CB8AC3E}">
        <p14:creationId xmlns:p14="http://schemas.microsoft.com/office/powerpoint/2010/main" val="2266360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2033" y="127000"/>
            <a:ext cx="8279934" cy="6582257"/>
            <a:chOff x="432033" y="381000"/>
            <a:chExt cx="8279934" cy="6582257"/>
          </a:xfrm>
        </p:grpSpPr>
        <p:pic>
          <p:nvPicPr>
            <p:cNvPr id="5" name="Picture 1" descr="C:\Home\Roberto\LAVORO\meetings\MEETINGS 2008\AOGS 2008\TALK-ST05-22-BRUNO\SLAB&amp;2D_turbulence.jpg"/>
            <p:cNvPicPr>
              <a:picLocks noChangeAspect="1" noChangeArrowheads="1"/>
            </p:cNvPicPr>
            <p:nvPr/>
          </p:nvPicPr>
          <p:blipFill>
            <a:blip r:embed="rId2" cstate="print"/>
            <a:srcRect l="5512" t="2625" r="3937" b="5774"/>
            <a:stretch>
              <a:fillRect/>
            </a:stretch>
          </p:blipFill>
          <p:spPr bwMode="auto">
            <a:xfrm>
              <a:off x="432033" y="495300"/>
              <a:ext cx="8279934" cy="6281956"/>
            </a:xfrm>
            <a:prstGeom prst="rect">
              <a:avLst/>
            </a:prstGeom>
            <a:noFill/>
          </p:spPr>
        </p:pic>
        <p:grpSp>
          <p:nvGrpSpPr>
            <p:cNvPr id="12" name="Group 11"/>
            <p:cNvGrpSpPr/>
            <p:nvPr/>
          </p:nvGrpSpPr>
          <p:grpSpPr>
            <a:xfrm>
              <a:off x="4115004" y="3653006"/>
              <a:ext cx="4590642" cy="3310251"/>
              <a:chOff x="4115004" y="3653006"/>
              <a:chExt cx="4590642" cy="3310251"/>
            </a:xfrm>
          </p:grpSpPr>
          <p:pic>
            <p:nvPicPr>
              <p:cNvPr id="6" name="Picture 5" descr="borovsky_01.jpg"/>
              <p:cNvPicPr>
                <a:picLocks noChangeAspect="1"/>
              </p:cNvPicPr>
              <p:nvPr/>
            </p:nvPicPr>
            <p:blipFill>
              <a:blip r:embed="rId3" cstate="print"/>
              <a:srcRect t="-14785" b="-34191"/>
              <a:stretch>
                <a:fillRect/>
              </a:stretch>
            </p:blipFill>
            <p:spPr>
              <a:xfrm>
                <a:off x="4115004" y="3653006"/>
                <a:ext cx="4590642" cy="3310251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161240" y="6189990"/>
                <a:ext cx="131638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100" dirty="0" smtClean="0">
                    <a:solidFill>
                      <a:prstClr val="black"/>
                    </a:solidFill>
                    <a:latin typeface="Calibri"/>
                  </a:rPr>
                  <a:t>[</a:t>
                </a:r>
                <a:r>
                  <a:rPr lang="it-IT" sz="1100" dirty="0" err="1" smtClean="0">
                    <a:solidFill>
                      <a:prstClr val="black"/>
                    </a:solidFill>
                    <a:latin typeface="Calibri"/>
                  </a:rPr>
                  <a:t>Bieber</a:t>
                </a:r>
                <a:r>
                  <a:rPr lang="it-IT" sz="1100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-IT" sz="1100" dirty="0" err="1" smtClean="0">
                    <a:solidFill>
                      <a:prstClr val="black"/>
                    </a:solidFill>
                    <a:latin typeface="Calibri"/>
                  </a:rPr>
                  <a:t>et</a:t>
                </a:r>
                <a:r>
                  <a:rPr lang="it-IT" sz="1100" dirty="0" smtClean="0">
                    <a:solidFill>
                      <a:prstClr val="black"/>
                    </a:solidFill>
                    <a:latin typeface="Calibri"/>
                  </a:rPr>
                  <a:t> al., 1996]</a:t>
                </a:r>
                <a:endParaRPr lang="en-US" sz="11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08000" y="381000"/>
              <a:ext cx="7848600" cy="939800"/>
              <a:chOff x="508000" y="381000"/>
              <a:chExt cx="7848600" cy="9398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479800" y="571500"/>
                <a:ext cx="4876800" cy="749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08000" y="381000"/>
                <a:ext cx="60547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800" dirty="0" smtClean="0">
                    <a:solidFill>
                      <a:prstClr val="black"/>
                    </a:solidFill>
                    <a:latin typeface="Calibri"/>
                  </a:rPr>
                  <a:t>k// and k</a:t>
                </a:r>
                <a:r>
                  <a:rPr lang="it-IT" sz="1800" dirty="0" smtClean="0">
                    <a:solidFill>
                      <a:prstClr val="black"/>
                    </a:solidFill>
                    <a:latin typeface="Calibri"/>
                    <a:sym typeface="Symbol"/>
                  </a:rPr>
                  <a:t> are the </a:t>
                </a:r>
                <a:r>
                  <a:rPr lang="it-IT" sz="1800" dirty="0" err="1" smtClean="0">
                    <a:solidFill>
                      <a:prstClr val="black"/>
                    </a:solidFill>
                    <a:latin typeface="Calibri"/>
                    <a:sym typeface="Symbol"/>
                  </a:rPr>
                  <a:t>ingredients</a:t>
                </a:r>
                <a:r>
                  <a:rPr lang="it-IT" sz="1800" dirty="0" smtClean="0">
                    <a:solidFill>
                      <a:prstClr val="black"/>
                    </a:solidFill>
                    <a:latin typeface="Calibri"/>
                    <a:sym typeface="Symbol"/>
                  </a:rPr>
                  <a:t> </a:t>
                </a:r>
                <a:r>
                  <a:rPr lang="it-IT" sz="1800" dirty="0" err="1" smtClean="0">
                    <a:solidFill>
                      <a:prstClr val="black"/>
                    </a:solidFill>
                    <a:latin typeface="Calibri"/>
                    <a:sym typeface="Symbol"/>
                  </a:rPr>
                  <a:t>of</a:t>
                </a:r>
                <a:r>
                  <a:rPr lang="it-IT" sz="1800" dirty="0" smtClean="0">
                    <a:solidFill>
                      <a:prstClr val="black"/>
                    </a:solidFill>
                    <a:latin typeface="Calibri"/>
                    <a:sym typeface="Symbol"/>
                  </a:rPr>
                  <a:t> </a:t>
                </a:r>
                <a:r>
                  <a:rPr lang="it-IT" sz="1800" dirty="0" err="1" smtClean="0">
                    <a:solidFill>
                      <a:prstClr val="black"/>
                    </a:solidFill>
                    <a:latin typeface="Calibri"/>
                    <a:sym typeface="Symbol"/>
                  </a:rPr>
                  <a:t>Slab</a:t>
                </a:r>
                <a:r>
                  <a:rPr lang="it-IT" sz="1800" dirty="0" smtClean="0">
                    <a:solidFill>
                      <a:prstClr val="black"/>
                    </a:solidFill>
                    <a:latin typeface="Calibri"/>
                    <a:sym typeface="Symbol"/>
                  </a:rPr>
                  <a:t> and 2D </a:t>
                </a:r>
                <a:r>
                  <a:rPr lang="it-IT" sz="1800" dirty="0" err="1" smtClean="0">
                    <a:solidFill>
                      <a:prstClr val="black"/>
                    </a:solidFill>
                    <a:latin typeface="Calibri"/>
                    <a:sym typeface="Symbol"/>
                  </a:rPr>
                  <a:t>turbulence</a:t>
                </a:r>
                <a:r>
                  <a:rPr lang="it-IT" sz="1800" dirty="0" smtClean="0">
                    <a:solidFill>
                      <a:prstClr val="black"/>
                    </a:solidFill>
                    <a:latin typeface="Calibri"/>
                    <a:sym typeface="Symbol"/>
                  </a:rPr>
                  <a:t> </a:t>
                </a:r>
                <a:r>
                  <a:rPr lang="it-IT" sz="1800" dirty="0" err="1" smtClean="0">
                    <a:solidFill>
                      <a:prstClr val="black"/>
                    </a:solidFill>
                    <a:latin typeface="Calibri"/>
                    <a:sym typeface="Symbol"/>
                  </a:rPr>
                  <a:t>model</a:t>
                </a: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4394200" y="6197600"/>
            <a:ext cx="2767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Axisimmetry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assumed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134074" y="98455"/>
            <a:ext cx="1798638" cy="1482725"/>
            <a:chOff x="2667000" y="1905000"/>
            <a:chExt cx="3436938" cy="2701925"/>
          </a:xfrm>
        </p:grpSpPr>
        <p:pic>
          <p:nvPicPr>
            <p:cNvPr id="16" name="Picture 29" descr="turb2d"/>
            <p:cNvPicPr>
              <a:picLocks noChangeAspect="1" noChangeArrowheads="1"/>
            </p:cNvPicPr>
            <p:nvPr/>
          </p:nvPicPr>
          <p:blipFill>
            <a:blip r:embed="rId4" cstate="print"/>
            <a:srcRect b="53012"/>
            <a:stretch>
              <a:fillRect/>
            </a:stretch>
          </p:blipFill>
          <p:spPr bwMode="auto">
            <a:xfrm>
              <a:off x="2667000" y="1905000"/>
              <a:ext cx="3436938" cy="27019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9"/>
            <p:cNvSpPr txBox="1">
              <a:spLocks noChangeArrowheads="1"/>
            </p:cNvSpPr>
            <p:nvPr/>
          </p:nvSpPr>
          <p:spPr bwMode="auto">
            <a:xfrm>
              <a:off x="4598988" y="1905000"/>
              <a:ext cx="1418831" cy="504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>
                  <a:solidFill>
                    <a:srgbClr val="FFFF00"/>
                  </a:solidFill>
                  <a:latin typeface="Calibri" pitchFamily="34" charset="0"/>
                </a:rPr>
                <a:t>2D+SLAB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70075"/>
            <a:ext cx="5924871" cy="451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rovsky_01.jpg"/>
          <p:cNvPicPr>
            <a:picLocks noChangeAspect="1"/>
          </p:cNvPicPr>
          <p:nvPr/>
        </p:nvPicPr>
        <p:blipFill>
          <a:blip r:embed="rId3" cstate="print"/>
          <a:srcRect t="-14785" b="-19406"/>
          <a:stretch>
            <a:fillRect/>
          </a:stretch>
        </p:blipFill>
        <p:spPr>
          <a:xfrm>
            <a:off x="4965215" y="2231059"/>
            <a:ext cx="3889104" cy="25260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973" y="425726"/>
            <a:ext cx="7938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Dominance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k</a:t>
            </a:r>
            <a:r>
              <a:rPr lang="it-IT" sz="20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</a:t>
            </a:r>
            <a:r>
              <a:rPr lang="it-IT" sz="2000" dirty="0" smtClean="0">
                <a:solidFill>
                  <a:prstClr val="black"/>
                </a:solidFill>
                <a:latin typeface="Calibri"/>
                <a:sym typeface="Symbol"/>
              </a:rPr>
              <a:t> or k</a:t>
            </a:r>
            <a:r>
              <a:rPr lang="it-IT" sz="20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//</a:t>
            </a:r>
            <a:r>
              <a:rPr lang="it-IT" sz="20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  <a:sym typeface="Symbol"/>
              </a:rPr>
              <a:t>has</a:t>
            </a:r>
            <a:r>
              <a:rPr lang="it-IT" sz="20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  <a:sym typeface="Symbol"/>
              </a:rPr>
              <a:t>implications</a:t>
            </a:r>
            <a:r>
              <a:rPr lang="it-IT" sz="2000" dirty="0" smtClean="0">
                <a:solidFill>
                  <a:prstClr val="black"/>
                </a:solidFill>
                <a:latin typeface="Calibri"/>
                <a:sym typeface="Symbol"/>
              </a:rPr>
              <a:t> in the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  <a:sym typeface="Symbol"/>
              </a:rPr>
              <a:t>correlation</a:t>
            </a:r>
            <a:r>
              <a:rPr lang="it-IT" sz="20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  <a:sym typeface="Symbol"/>
              </a:rPr>
              <a:t>lengths</a:t>
            </a:r>
            <a:r>
              <a:rPr lang="it-IT" sz="20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  <a:sym typeface="Symbol"/>
              </a:rPr>
              <a:t>anisotropy</a:t>
            </a:r>
            <a:endParaRPr lang="it-IT" sz="2000" dirty="0" smtClean="0">
              <a:solidFill>
                <a:prstClr val="black"/>
              </a:solidFill>
              <a:latin typeface="Calibri"/>
              <a:sym typeface="Symbo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3640" y="1617980"/>
            <a:ext cx="2952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observations at 1AU  [ISEE3 data]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6500" y="4495506"/>
            <a:ext cx="13163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100" dirty="0" smtClean="0">
                <a:solidFill>
                  <a:prstClr val="black"/>
                </a:solidFill>
                <a:latin typeface="Calibri"/>
              </a:rPr>
              <a:t>[</a:t>
            </a:r>
            <a:r>
              <a:rPr lang="it-IT" sz="1100" dirty="0" err="1" smtClean="0">
                <a:solidFill>
                  <a:prstClr val="black"/>
                </a:solidFill>
                <a:latin typeface="Calibri"/>
              </a:rPr>
              <a:t>Bieber</a:t>
            </a:r>
            <a:r>
              <a:rPr lang="it-IT" sz="11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100" dirty="0" err="1" smtClean="0">
                <a:solidFill>
                  <a:prstClr val="black"/>
                </a:solidFill>
                <a:latin typeface="Calibri"/>
              </a:rPr>
              <a:t>et</a:t>
            </a:r>
            <a:r>
              <a:rPr lang="it-IT" sz="1100" dirty="0" smtClean="0">
                <a:solidFill>
                  <a:prstClr val="black"/>
                </a:solidFill>
                <a:latin typeface="Calibri"/>
              </a:rPr>
              <a:t> al., 1996]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91397" y="2324100"/>
            <a:ext cx="1436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Numerical model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0474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6"/>
          <a:stretch/>
        </p:blipFill>
        <p:spPr bwMode="auto">
          <a:xfrm>
            <a:off x="0" y="747713"/>
            <a:ext cx="3600450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5091" y="0"/>
            <a:ext cx="7453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Shebalin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et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al., (1983)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proposed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anisotropy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development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due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3-wave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resonant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interaction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837446"/>
            <a:ext cx="52470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2D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incompressible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MHD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simulation</a:t>
            </a:r>
            <a:endParaRPr lang="it-IT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Initial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isotropic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spectrum</a:t>
            </a:r>
            <a:endParaRPr lang="it-IT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magnetic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field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 B</a:t>
            </a:r>
            <a:r>
              <a:rPr lang="it-IT" sz="16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=B</a:t>
            </a:r>
            <a:r>
              <a:rPr lang="it-IT" sz="16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it-IT" sz="1600" baseline="-25000" dirty="0" smtClean="0">
                <a:solidFill>
                  <a:prstClr val="black"/>
                </a:solidFill>
                <a:latin typeface="Calibri"/>
              </a:rPr>
              <a:t>x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  	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mean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field</a:t>
            </a:r>
            <a:endParaRPr lang="it-IT" sz="1600" dirty="0" smtClean="0">
              <a:solidFill>
                <a:prstClr val="black"/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b="1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=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600" baseline="-25000" dirty="0" err="1" smtClean="0">
                <a:solidFill>
                  <a:prstClr val="black"/>
                </a:solidFill>
                <a:latin typeface="Calibri"/>
              </a:rPr>
              <a:t>x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,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600" baseline="-25000" dirty="0" err="1" smtClean="0">
                <a:solidFill>
                  <a:prstClr val="black"/>
                </a:solidFill>
                <a:latin typeface="Calibri"/>
              </a:rPr>
              <a:t>y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,0)  	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turbulent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field</a:t>
            </a:r>
            <a:endParaRPr lang="it-IT" sz="1600" dirty="0" smtClean="0">
              <a:solidFill>
                <a:prstClr val="black"/>
              </a:solidFill>
              <a:latin typeface="Calibri"/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non-zero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couplings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between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right and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left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travelling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waves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14" name="Picture 13" descr="sin.jpg"/>
          <p:cNvPicPr>
            <a:picLocks noChangeAspect="1"/>
          </p:cNvPicPr>
          <p:nvPr/>
        </p:nvPicPr>
        <p:blipFill>
          <a:blip r:embed="rId3" cstate="print"/>
          <a:srcRect l="32338"/>
          <a:stretch>
            <a:fillRect/>
          </a:stretch>
        </p:blipFill>
        <p:spPr>
          <a:xfrm>
            <a:off x="3564928" y="2373092"/>
            <a:ext cx="1205175" cy="51435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4446200" y="2846384"/>
            <a:ext cx="457200" cy="189390"/>
          </a:xfrm>
          <a:prstGeom prst="right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0800000">
            <a:off x="5353214" y="2846384"/>
            <a:ext cx="457200" cy="189390"/>
          </a:xfrm>
          <a:prstGeom prst="rightArrow">
            <a:avLst/>
          </a:prstGeom>
          <a:solidFill>
            <a:srgbClr val="00206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9" name="Picture 18" descr="s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5352" y="2355336"/>
            <a:ext cx="1204126" cy="5143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97767" y="279717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err="1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err="1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25213" y="279717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, -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err="1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err="1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66974" y="3429000"/>
            <a:ext cx="51224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Condition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3-wave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resonant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interaction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	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=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+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	±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)=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)-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Since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 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=</a:t>
            </a:r>
            <a:r>
              <a:rPr lang="it-IT" sz="1800" b="1" dirty="0" err="1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  <a:sym typeface="Symbol"/>
              </a:rPr>
              <a:t>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0          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possible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solutions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)=0 or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)=0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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either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or 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 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0  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marL="719138" indent="-719138"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Result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: 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excitation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wave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larger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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but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never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larger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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 .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Turbulence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evolves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towards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a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dominance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of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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Left Brace 23"/>
          <p:cNvSpPr/>
          <p:nvPr/>
        </p:nvSpPr>
        <p:spPr>
          <a:xfrm>
            <a:off x="4110354" y="3746377"/>
            <a:ext cx="152251" cy="6036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9300" y="5664200"/>
            <a:ext cx="5105400" cy="939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0400" y="3494088"/>
            <a:ext cx="5283200" cy="3186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83733" y="1363134"/>
            <a:ext cx="1253067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2" y="4350059"/>
            <a:ext cx="1842403" cy="122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7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713"/>
            <a:ext cx="360045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5091" y="0"/>
            <a:ext cx="7453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Shebalin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et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al., (1983)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proposed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anisotropy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development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due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3-wave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resonant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interaction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837446"/>
            <a:ext cx="52470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2D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incompressible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MHD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simulation</a:t>
            </a:r>
            <a:endParaRPr lang="it-IT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Initial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isotropic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spectrum</a:t>
            </a:r>
            <a:endParaRPr lang="it-IT" sz="16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magnetic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field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 B</a:t>
            </a:r>
            <a:r>
              <a:rPr lang="it-IT" sz="16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=B</a:t>
            </a:r>
            <a:r>
              <a:rPr lang="it-IT" sz="16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it-IT" sz="1600" baseline="-25000" dirty="0" smtClean="0">
                <a:solidFill>
                  <a:prstClr val="black"/>
                </a:solidFill>
                <a:latin typeface="Calibri"/>
              </a:rPr>
              <a:t>x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  	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mean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field</a:t>
            </a:r>
            <a:endParaRPr lang="it-IT" sz="1600" dirty="0" smtClean="0">
              <a:solidFill>
                <a:prstClr val="black"/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b="1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=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600" baseline="-25000" dirty="0" err="1" smtClean="0">
                <a:solidFill>
                  <a:prstClr val="black"/>
                </a:solidFill>
                <a:latin typeface="Calibri"/>
              </a:rPr>
              <a:t>x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,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600" baseline="-25000" dirty="0" err="1" smtClean="0">
                <a:solidFill>
                  <a:prstClr val="black"/>
                </a:solidFill>
                <a:latin typeface="Calibri"/>
              </a:rPr>
              <a:t>y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,0)  	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turbulent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field</a:t>
            </a:r>
            <a:endParaRPr lang="it-IT" sz="1600" dirty="0" smtClean="0">
              <a:solidFill>
                <a:prstClr val="black"/>
              </a:solidFill>
              <a:latin typeface="Calibri"/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non-zero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couplings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between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right and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left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travelling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waves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14" name="Picture 13" descr="sin.jpg"/>
          <p:cNvPicPr>
            <a:picLocks noChangeAspect="1"/>
          </p:cNvPicPr>
          <p:nvPr/>
        </p:nvPicPr>
        <p:blipFill>
          <a:blip r:embed="rId3" cstate="print"/>
          <a:srcRect l="32338"/>
          <a:stretch>
            <a:fillRect/>
          </a:stretch>
        </p:blipFill>
        <p:spPr>
          <a:xfrm>
            <a:off x="3564928" y="2373092"/>
            <a:ext cx="1205175" cy="51435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4446200" y="2846384"/>
            <a:ext cx="457200" cy="189390"/>
          </a:xfrm>
          <a:prstGeom prst="right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0800000">
            <a:off x="5353214" y="2846384"/>
            <a:ext cx="457200" cy="189390"/>
          </a:xfrm>
          <a:prstGeom prst="rightArrow">
            <a:avLst/>
          </a:prstGeom>
          <a:solidFill>
            <a:srgbClr val="00206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9" name="Picture 18" descr="s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5352" y="2355336"/>
            <a:ext cx="1204126" cy="5143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97767" y="279717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err="1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err="1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25213" y="279717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, -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err="1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err="1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66974" y="3429000"/>
            <a:ext cx="51224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Condition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3-wave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resonant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interaction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	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=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+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	±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)=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)-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Since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 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=</a:t>
            </a:r>
            <a:r>
              <a:rPr lang="it-IT" sz="1800" b="1" dirty="0" err="1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  <a:sym typeface="Symbol"/>
              </a:rPr>
              <a:t>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0          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possible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solutions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)=0 or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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)=0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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either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or 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 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0  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marL="719138" indent="-719138"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Result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: 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excitation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wave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larger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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but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never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larger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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 .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Turbulence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evolves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towards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a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dominance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of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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Left Brace 23"/>
          <p:cNvSpPr/>
          <p:nvPr/>
        </p:nvSpPr>
        <p:spPr>
          <a:xfrm>
            <a:off x="4110354" y="3746377"/>
            <a:ext cx="152251" cy="6036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9300" y="5664200"/>
            <a:ext cx="5105400" cy="939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0400" y="3494088"/>
            <a:ext cx="5283200" cy="3186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83733" y="1363134"/>
            <a:ext cx="1253067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2" y="5819844"/>
            <a:ext cx="1404782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97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71899" y="937188"/>
            <a:ext cx="80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Alfvénic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turbulence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reaches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 state for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which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there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 balance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between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non-linear time and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Alfvén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time: 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127715" y="1609152"/>
          <a:ext cx="976970" cy="537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86" name="Equazione" r:id="rId3" imgW="469800" imgH="228600" progId="Equation.3">
                  <p:embed/>
                </p:oleObj>
              </mc:Choice>
              <mc:Fallback>
                <p:oleObj name="Equazione" r:id="rId3" imgW="469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715" y="1609152"/>
                        <a:ext cx="976970" cy="5371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ight Arrow 38"/>
          <p:cNvSpPr/>
          <p:nvPr/>
        </p:nvSpPr>
        <p:spPr>
          <a:xfrm>
            <a:off x="3609974" y="1828801"/>
            <a:ext cx="669925" cy="18415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aphicFrame>
        <p:nvGraphicFramePr>
          <p:cNvPr id="91151" name="Object 12"/>
          <p:cNvGraphicFramePr>
            <a:graphicFrameLocks noChangeAspect="1"/>
          </p:cNvGraphicFramePr>
          <p:nvPr/>
        </p:nvGraphicFramePr>
        <p:xfrm>
          <a:off x="4813300" y="1681163"/>
          <a:ext cx="1816100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87" name="Equazione" r:id="rId5" imgW="1028520" imgH="253800" progId="Equation.3">
                  <p:embed/>
                </p:oleObj>
              </mc:Choice>
              <mc:Fallback>
                <p:oleObj name="Equazione" r:id="rId5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3300" y="1681163"/>
                        <a:ext cx="1816100" cy="44926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794645" y="2706856"/>
            <a:ext cx="755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Parallel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perpendicular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spatial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scales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eddies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are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correlated</a:t>
            </a: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As the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cascade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proceeds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larger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k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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, the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eddies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become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more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elongated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along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baseline="-250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91152" name="Object 16"/>
          <p:cNvGraphicFramePr>
            <a:graphicFrameLocks noChangeAspect="1"/>
          </p:cNvGraphicFramePr>
          <p:nvPr/>
        </p:nvGraphicFramePr>
        <p:xfrm>
          <a:off x="3329127" y="3775800"/>
          <a:ext cx="3146146" cy="79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88" name="Equazione" r:id="rId7" imgW="1917360" imgH="482400" progId="Equation.3">
                  <p:embed/>
                </p:oleObj>
              </mc:Choice>
              <mc:Fallback>
                <p:oleObj name="Equazione" r:id="rId7" imgW="1917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9127" y="3775800"/>
                        <a:ext cx="3146146" cy="792334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763779" y="4038600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3D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spectrum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91153" name="Object 17"/>
          <p:cNvGraphicFramePr>
            <a:graphicFrameLocks noChangeAspect="1"/>
          </p:cNvGraphicFramePr>
          <p:nvPr/>
        </p:nvGraphicFramePr>
        <p:xfrm>
          <a:off x="4762500" y="4822825"/>
          <a:ext cx="255587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89" name="Equazione" r:id="rId9" imgW="1447560" imgH="723600" progId="Equation.3">
                  <p:embed/>
                </p:oleObj>
              </mc:Choice>
              <mc:Fallback>
                <p:oleObj name="Equazione" r:id="rId9" imgW="144756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4822825"/>
                        <a:ext cx="2555875" cy="12795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841376" y="4838700"/>
            <a:ext cx="343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If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only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slab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and 2D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turbulence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are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  <a:sym typeface="Symbol"/>
              </a:rPr>
              <a:t>present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    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14400" y="5588000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100" dirty="0" smtClean="0">
                <a:solidFill>
                  <a:prstClr val="black"/>
                </a:solidFill>
                <a:latin typeface="Calibri"/>
              </a:rPr>
              <a:t>[</a:t>
            </a:r>
            <a:r>
              <a:rPr lang="it-IT" sz="1100" dirty="0" err="1" smtClean="0">
                <a:solidFill>
                  <a:prstClr val="black"/>
                </a:solidFill>
                <a:latin typeface="Calibri"/>
              </a:rPr>
              <a:t>Horbury</a:t>
            </a:r>
            <a:r>
              <a:rPr lang="it-IT" sz="11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100" dirty="0" err="1" smtClean="0">
                <a:solidFill>
                  <a:prstClr val="black"/>
                </a:solidFill>
                <a:latin typeface="Calibri"/>
              </a:rPr>
              <a:t>et</a:t>
            </a:r>
            <a:r>
              <a:rPr lang="it-IT" sz="1100" dirty="0" smtClean="0">
                <a:solidFill>
                  <a:prstClr val="black"/>
                </a:solidFill>
                <a:latin typeface="Calibri"/>
              </a:rPr>
              <a:t> al., 2008]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1" y="1612900"/>
            <a:ext cx="207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[“L”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initial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scale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excitation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]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807" y="295834"/>
            <a:ext cx="8139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>
                <a:solidFill>
                  <a:prstClr val="black"/>
                </a:solidFill>
                <a:latin typeface="Calibri"/>
              </a:rPr>
              <a:t>Goldreich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Sridhar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[1995]  (GS95)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proposed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a new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mechanism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characterized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by the so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called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“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Critical Balance” 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conjecture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6913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53" name="Object 17"/>
          <p:cNvGraphicFramePr>
            <a:graphicFrameLocks noChangeAspect="1"/>
          </p:cNvGraphicFramePr>
          <p:nvPr/>
        </p:nvGraphicFramePr>
        <p:xfrm>
          <a:off x="1223962" y="1528763"/>
          <a:ext cx="255587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4" name="Equazione" r:id="rId3" imgW="1447560" imgH="723600" progId="Equation.3">
                  <p:embed/>
                </p:oleObj>
              </mc:Choice>
              <mc:Fallback>
                <p:oleObj name="Equazione" r:id="rId3" imgW="144756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2" y="1528763"/>
                        <a:ext cx="2555875" cy="12795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1064978" y="3360255"/>
            <a:ext cx="7367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possibility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observe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different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scaling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Introduces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problem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defining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what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the “</a:t>
            </a:r>
            <a:r>
              <a:rPr lang="it-IT" i="1" dirty="0" err="1" smtClean="0">
                <a:solidFill>
                  <a:prstClr val="black"/>
                </a:solidFill>
                <a:latin typeface="Calibri"/>
              </a:rPr>
              <a:t>mean</a:t>
            </a:r>
            <a:r>
              <a:rPr lang="it-IT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i="1" dirty="0" err="1" smtClean="0">
                <a:solidFill>
                  <a:prstClr val="black"/>
                </a:solidFill>
                <a:latin typeface="Calibri"/>
              </a:rPr>
              <a:t>field</a:t>
            </a:r>
            <a:r>
              <a:rPr lang="it-IT" i="1" dirty="0" smtClean="0">
                <a:solidFill>
                  <a:prstClr val="black"/>
                </a:solidFill>
                <a:latin typeface="Calibri"/>
              </a:rPr>
              <a:t>”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is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1587500"/>
            <a:ext cx="361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sym typeface="Symbol"/>
              </a:rPr>
              <a:t>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  <a:sym typeface="Symbol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Symbol"/>
              </a:rPr>
              <a:t> is the angle between sampling direction and mean field direction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ooter Placeholder 5"/>
          <p:cNvSpPr txBox="1">
            <a:spLocks/>
          </p:cNvSpPr>
          <p:nvPr/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apokkio.jpg"/>
          <p:cNvPicPr>
            <a:picLocks noChangeAspect="1"/>
          </p:cNvPicPr>
          <p:nvPr/>
        </p:nvPicPr>
        <p:blipFill>
          <a:blip r:embed="rId2" cstate="print"/>
          <a:srcRect l="8710" t="10426" r="14285" b="8936"/>
          <a:stretch>
            <a:fillRect/>
          </a:stretch>
        </p:blipFill>
        <p:spPr>
          <a:xfrm>
            <a:off x="169125" y="1599002"/>
            <a:ext cx="4537172" cy="33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9523" y="4968782"/>
            <a:ext cx="3275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About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3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hrs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6s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averages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Helios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2, fast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wind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at 0.9AU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3117" y="215900"/>
            <a:ext cx="6117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err="1" smtClean="0">
                <a:solidFill>
                  <a:prstClr val="black"/>
                </a:solidFill>
                <a:latin typeface="Calibri"/>
              </a:rPr>
              <a:t>About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problem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defining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the “</a:t>
            </a:r>
            <a:r>
              <a:rPr lang="it-IT" i="1" dirty="0" err="1" smtClean="0">
                <a:solidFill>
                  <a:prstClr val="black"/>
                </a:solidFill>
                <a:latin typeface="Calibri"/>
              </a:rPr>
              <a:t>mean</a:t>
            </a:r>
            <a:r>
              <a:rPr lang="it-IT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i="1" dirty="0" err="1" smtClean="0">
                <a:solidFill>
                  <a:prstClr val="black"/>
                </a:solidFill>
                <a:latin typeface="Calibri"/>
              </a:rPr>
              <a:t>field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”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0009" y="772628"/>
            <a:ext cx="7643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Fluctuations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at a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given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scale are sensitive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local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magnetic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field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but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definition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“</a:t>
            </a:r>
            <a:r>
              <a:rPr lang="it-IT" sz="1800" i="1" dirty="0" err="1" smtClean="0">
                <a:solidFill>
                  <a:prstClr val="black"/>
                </a:solidFill>
                <a:latin typeface="Calibri"/>
              </a:rPr>
              <a:t>local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”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varies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spatial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scales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interest.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3600" y="4711700"/>
            <a:ext cx="1591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[Bruno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et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al., 2001]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t="4464" r="18699" b="6817"/>
          <a:stretch/>
        </p:blipFill>
        <p:spPr>
          <a:xfrm>
            <a:off x="4706297" y="1561791"/>
            <a:ext cx="4052170" cy="33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6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From the Heliosphere into the Sun Physikzentrum Bad Honnef, Germany January 31 – February 3, 2012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6051" y="154791"/>
            <a:ext cx="7053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err="1" smtClean="0">
                <a:solidFill>
                  <a:prstClr val="black"/>
                </a:solidFill>
                <a:latin typeface="Calibri"/>
              </a:rPr>
              <a:t>Anisotropy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test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by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Bieber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et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al. [1996] in the solar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wind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22594" y="1695635"/>
            <a:ext cx="3040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it-IT" sz="1800" baseline="-25000" dirty="0" err="1" smtClean="0">
                <a:solidFill>
                  <a:prstClr val="black"/>
                </a:solidFill>
                <a:latin typeface="Calibri"/>
              </a:rPr>
              <a:t>yy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 P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 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   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[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perpendicular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spectrum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]</a:t>
            </a:r>
            <a:endParaRPr lang="it-IT" sz="1800" baseline="-250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it-IT" sz="1800" baseline="-25000" dirty="0" err="1" smtClean="0">
                <a:solidFill>
                  <a:prstClr val="black"/>
                </a:solidFill>
                <a:latin typeface="Calibri"/>
              </a:rPr>
              <a:t>xx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 P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()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   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[quasi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parallel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spectrum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]</a:t>
            </a:r>
            <a:endParaRPr lang="en-US" sz="1800" baseline="-25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68462" y="2505670"/>
            <a:ext cx="5279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P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 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   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[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fluctuations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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to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the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sampling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direction]</a:t>
            </a:r>
            <a:endParaRPr lang="it-IT" sz="1800" baseline="-250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P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()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   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[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fluctuations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with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one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component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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to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the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sampling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direction]</a:t>
            </a:r>
            <a:endParaRPr lang="en-US" sz="1800" baseline="-25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91" y="3789820"/>
            <a:ext cx="3931612" cy="254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4572000" y="4003828"/>
            <a:ext cx="39150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and C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are the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amplitude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slab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and 2D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components</a:t>
            </a: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q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spectral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index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around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certain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frequency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within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inertial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range</a:t>
            </a: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2D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gives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different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contribution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P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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 and P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)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1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87083" y="1065320"/>
            <a:ext cx="5379868" cy="2246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3225" y="1003177"/>
            <a:ext cx="2360806" cy="2564322"/>
            <a:chOff x="383225" y="1003177"/>
            <a:chExt cx="2360806" cy="2564322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727969" y="1003177"/>
              <a:ext cx="1269506" cy="255011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7785336">
              <a:off x="941038" y="1526962"/>
              <a:ext cx="1249060" cy="261610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050" dirty="0" err="1" smtClean="0">
                  <a:solidFill>
                    <a:prstClr val="black"/>
                  </a:solidFill>
                  <a:latin typeface="Calibri"/>
                </a:rPr>
                <a:t>Sampling</a:t>
              </a:r>
              <a:r>
                <a:rPr lang="it-IT" sz="1050" dirty="0" smtClean="0">
                  <a:solidFill>
                    <a:prstClr val="black"/>
                  </a:solidFill>
                  <a:latin typeface="Calibri"/>
                </a:rPr>
                <a:t> direction</a:t>
              </a:r>
              <a:endParaRPr lang="en-US" sz="105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994299" y="2352583"/>
              <a:ext cx="1651246" cy="65694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819905" y="2610044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b="1" dirty="0" smtClean="0">
                  <a:solidFill>
                    <a:prstClr val="black"/>
                  </a:solidFill>
                  <a:latin typeface="Calibri"/>
                </a:rPr>
                <a:t>B</a:t>
              </a:r>
              <a:r>
                <a:rPr lang="it-IT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13390" y="1500328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b="1" dirty="0" smtClean="0">
                  <a:solidFill>
                    <a:prstClr val="black"/>
                  </a:solidFill>
                  <a:latin typeface="Calibri"/>
                </a:rPr>
                <a:t>r</a:t>
              </a:r>
              <a:endParaRPr lang="en-US" sz="1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67993" y="2032985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b="1" dirty="0" smtClean="0">
                  <a:solidFill>
                    <a:prstClr val="black"/>
                  </a:solidFill>
                  <a:latin typeface="Calibri"/>
                </a:rPr>
                <a:t>z</a:t>
              </a:r>
              <a:endParaRPr lang="en-US" sz="18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656947" y="2139519"/>
              <a:ext cx="346229" cy="861134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83225" y="2061095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b="1" dirty="0" smtClean="0">
                  <a:solidFill>
                    <a:prstClr val="black"/>
                  </a:solidFill>
                  <a:latin typeface="Calibri"/>
                </a:rPr>
                <a:t>x</a:t>
              </a:r>
              <a:endParaRPr lang="en-US" sz="1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Donut 19"/>
            <p:cNvSpPr/>
            <p:nvPr/>
          </p:nvSpPr>
          <p:spPr>
            <a:xfrm>
              <a:off x="923276" y="2885243"/>
              <a:ext cx="177553" cy="186431"/>
            </a:xfrm>
            <a:prstGeom prst="donut">
              <a:avLst>
                <a:gd name="adj" fmla="val 4241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88384" y="2914828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b="1" dirty="0" smtClean="0">
                  <a:solidFill>
                    <a:prstClr val="black"/>
                  </a:solidFill>
                  <a:latin typeface="Calibri"/>
                </a:rPr>
                <a:t>y</a:t>
              </a:r>
              <a:endParaRPr lang="en-US" sz="1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1029807" y="2672179"/>
              <a:ext cx="346229" cy="34844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60623" y="242359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sym typeface="Symbol"/>
                </a:rPr>
                <a:t>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26957" y="2192493"/>
              <a:ext cx="560307" cy="2399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923279" y="3290500"/>
              <a:ext cx="1309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err="1" smtClean="0">
                  <a:solidFill>
                    <a:prstClr val="black"/>
                  </a:solidFill>
                  <a:latin typeface="Calibri"/>
                </a:rPr>
                <a:t>mean</a:t>
              </a:r>
              <a:r>
                <a:rPr lang="it-IT" sz="12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200" dirty="0" err="1" smtClean="0">
                  <a:solidFill>
                    <a:prstClr val="black"/>
                  </a:solidFill>
                  <a:latin typeface="Calibri"/>
                </a:rPr>
                <a:t>field</a:t>
              </a:r>
              <a:r>
                <a:rPr lang="it-IT" sz="12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200" dirty="0" err="1" smtClean="0">
                  <a:solidFill>
                    <a:prstClr val="black"/>
                  </a:solidFill>
                  <a:latin typeface="Calibri"/>
                </a:rPr>
                <a:t>ref.sys.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320249" y="1225119"/>
            <a:ext cx="3075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Data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rotated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into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mean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field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ref.sys.</a:t>
            </a:r>
            <a:endParaRPr lang="en-US" sz="1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1765306"/>
            <a:ext cx="3504054" cy="5015259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89142D-CE0A-4E54-ADEF-0ADBFA36FC77}" type="slidenum">
              <a:rPr lang="en-US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442913" y="562960"/>
            <a:ext cx="42814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2800" dirty="0" smtClean="0"/>
              <a:t>A sample of interplanetary data observed in the ecliptic</a:t>
            </a:r>
            <a:endParaRPr lang="it-IT" sz="2800" dirty="0"/>
          </a:p>
        </p:txBody>
      </p:sp>
      <p:pic>
        <p:nvPicPr>
          <p:cNvPr id="47109" name="Picture 4" descr="v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7" r="10722" b="6209"/>
          <a:stretch>
            <a:fillRect/>
          </a:stretch>
        </p:blipFill>
        <p:spPr bwMode="auto">
          <a:xfrm>
            <a:off x="4864100" y="206375"/>
            <a:ext cx="4084638" cy="23383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8436497" y="368300"/>
            <a:ext cx="139700" cy="16510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1" name="Line 6"/>
          <p:cNvSpPr>
            <a:spLocks noChangeShapeType="1"/>
          </p:cNvSpPr>
          <p:nvPr/>
        </p:nvSpPr>
        <p:spPr bwMode="auto">
          <a:xfrm flipV="1">
            <a:off x="3761771" y="2019299"/>
            <a:ext cx="4814425" cy="237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2" name="Line 7"/>
          <p:cNvSpPr>
            <a:spLocks noChangeShapeType="1"/>
          </p:cNvSpPr>
          <p:nvPr/>
        </p:nvSpPr>
        <p:spPr bwMode="auto">
          <a:xfrm flipV="1">
            <a:off x="1169043" y="2019299"/>
            <a:ext cx="7267454" cy="2377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4556285" y="4004438"/>
            <a:ext cx="2873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As we will see in the following, </a:t>
            </a:r>
          </a:p>
          <a:p>
            <a:r>
              <a:rPr lang="it-IT" sz="2000" u="sng" dirty="0" smtClean="0"/>
              <a:t>the Solar Wind is a turbulent medium</a:t>
            </a:r>
            <a:endParaRPr lang="it-IT" sz="2000" u="sng" dirty="0"/>
          </a:p>
        </p:txBody>
      </p:sp>
    </p:spTree>
    <p:extLst>
      <p:ext uri="{BB962C8B-B14F-4D97-AF65-F5344CB8AC3E}">
        <p14:creationId xmlns:p14="http://schemas.microsoft.com/office/powerpoint/2010/main" val="3663539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8211" b="29032"/>
          <a:stretch/>
        </p:blipFill>
        <p:spPr bwMode="auto">
          <a:xfrm>
            <a:off x="400049" y="1066616"/>
            <a:ext cx="4471935" cy="342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91596" y="1066616"/>
            <a:ext cx="4065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fast and slow(dominating) wind mixed together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Ratio of perpendicular to parallel power fitted by a composite geometry with </a:t>
            </a:r>
            <a:r>
              <a:rPr lang="it-IT" sz="1800" b="1" u="sng" dirty="0" smtClean="0">
                <a:solidFill>
                  <a:prstClr val="black"/>
                </a:solidFill>
                <a:latin typeface="Calibri"/>
              </a:rPr>
              <a:t>74% 2D and 26% slab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Dataset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Helios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1&amp;2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between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u="sng" dirty="0" smtClean="0">
                <a:solidFill>
                  <a:prstClr val="black"/>
                </a:solidFill>
                <a:latin typeface="Calibri"/>
              </a:rPr>
              <a:t>0.3 and 1AU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, 454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spectra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34 min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each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taken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during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 SEP </a:t>
            </a:r>
            <a:r>
              <a:rPr lang="it-IT" sz="1800" dirty="0" err="1" smtClean="0">
                <a:solidFill>
                  <a:prstClr val="black"/>
                </a:solidFill>
                <a:latin typeface="Calibri"/>
              </a:rPr>
              <a:t>events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531791" y="4250433"/>
            <a:ext cx="785581" cy="47939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0030" y="4882626"/>
            <a:ext cx="3749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Dramatically different results are expected selecting only Alfvénic high velocity streams (time res. 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i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n Helios data not sufficient)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665" y="266329"/>
            <a:ext cx="7426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Helios data for the anisotropy test by Bieber et al. [1996]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549" y="4734775"/>
            <a:ext cx="4742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P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 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   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[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fluctuations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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to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the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  <a:sym typeface="Symbol"/>
              </a:rPr>
              <a:t>sampling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 direction]</a:t>
            </a:r>
            <a:endParaRPr lang="it-IT" sz="1800" baseline="-250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P</a:t>
            </a:r>
            <a:r>
              <a:rPr lang="it-IT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() </a:t>
            </a:r>
            <a:r>
              <a:rPr lang="it-IT" sz="1800" dirty="0" smtClean="0">
                <a:solidFill>
                  <a:prstClr val="black"/>
                </a:solidFill>
                <a:latin typeface="Calibri"/>
                <a:sym typeface="Symbol"/>
              </a:rPr>
              <a:t>    </a:t>
            </a:r>
            <a:r>
              <a:rPr lang="it-IT" sz="1400" dirty="0" smtClean="0">
                <a:solidFill>
                  <a:prstClr val="black"/>
                </a:solidFill>
                <a:latin typeface="Calibri"/>
                <a:sym typeface="Symbol"/>
              </a:rPr>
              <a:t>[fluctuations quasi   to the sampling direction]</a:t>
            </a:r>
            <a:endParaRPr lang="en-US" sz="1800" baseline="-25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531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539" y="908897"/>
            <a:ext cx="7117533" cy="350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52486" y="837090"/>
            <a:ext cx="207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i="1" dirty="0" smtClean="0">
                <a:solidFill>
                  <a:prstClr val="black"/>
                </a:solidFill>
                <a:latin typeface="Calibri"/>
              </a:rPr>
              <a:t>FAST WIND: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i="1" dirty="0" err="1" smtClean="0">
                <a:solidFill>
                  <a:prstClr val="black"/>
                </a:solidFill>
                <a:latin typeface="Calibri"/>
              </a:rPr>
              <a:t>mainly</a:t>
            </a:r>
            <a:r>
              <a:rPr lang="it-IT" sz="16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i="1" dirty="0" err="1" smtClean="0">
                <a:solidFill>
                  <a:prstClr val="black"/>
                </a:solidFill>
                <a:latin typeface="Calibri"/>
              </a:rPr>
              <a:t>Slab</a:t>
            </a:r>
            <a:r>
              <a:rPr lang="it-IT" sz="16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i="1" dirty="0" err="1" smtClean="0">
                <a:solidFill>
                  <a:prstClr val="black"/>
                </a:solidFill>
                <a:latin typeface="Calibri"/>
              </a:rPr>
              <a:t>turbulence</a:t>
            </a:r>
            <a:endParaRPr lang="en-US" sz="16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2079" y="837090"/>
            <a:ext cx="1954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i="1" dirty="0" smtClean="0">
                <a:solidFill>
                  <a:prstClr val="black"/>
                </a:solidFill>
                <a:latin typeface="Calibri"/>
              </a:rPr>
              <a:t>SLOW WIND: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i="1" dirty="0" err="1" smtClean="0">
                <a:solidFill>
                  <a:prstClr val="black"/>
                </a:solidFill>
                <a:latin typeface="Calibri"/>
              </a:rPr>
              <a:t>mainly</a:t>
            </a:r>
            <a:r>
              <a:rPr lang="it-IT" sz="1600" i="1" dirty="0" smtClean="0">
                <a:solidFill>
                  <a:prstClr val="black"/>
                </a:solidFill>
                <a:latin typeface="Calibri"/>
              </a:rPr>
              <a:t> 2D </a:t>
            </a:r>
            <a:r>
              <a:rPr lang="it-IT" sz="1600" i="1" dirty="0" err="1" smtClean="0">
                <a:solidFill>
                  <a:prstClr val="black"/>
                </a:solidFill>
                <a:latin typeface="Calibri"/>
              </a:rPr>
              <a:t>turbulence</a:t>
            </a:r>
            <a:endParaRPr lang="en-US" sz="16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3089" y="4586780"/>
            <a:ext cx="4300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Fluctuations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decorrelate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faster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in the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perpendicular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direction in the slow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wind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while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opposite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occurs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in the fast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wind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" y="4525342"/>
            <a:ext cx="3417966" cy="140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19465" y="290100"/>
            <a:ext cx="6105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Dasso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et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al., (2005):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Ecliptic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turbulence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Ulysses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data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395444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149E0-D068-46CD-B6FB-77FBD4B7B4A5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1165225" y="2109788"/>
            <a:ext cx="73342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2800"/>
              <a:t>Which mechanism does generate turbulence </a:t>
            </a:r>
          </a:p>
          <a:p>
            <a:pPr eaLnBrk="1" hangingPunct="1"/>
            <a:r>
              <a:rPr lang="it-IT" sz="2800"/>
              <a:t>in the ecliptic?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lisse_29.3.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lowchart: Connector 4"/>
          <p:cNvSpPr>
            <a:spLocks noChangeAspect="1"/>
          </p:cNvSpPr>
          <p:nvPr/>
        </p:nvSpPr>
        <p:spPr>
          <a:xfrm rot="18116120">
            <a:off x="1828801" y="1236371"/>
            <a:ext cx="6233374" cy="4314423"/>
          </a:xfrm>
          <a:prstGeom prst="flowChartConnector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2819830" y="3791930"/>
            <a:ext cx="2467846" cy="1771100"/>
          </a:xfrm>
          <a:prstGeom prst="straightConnector1">
            <a:avLst/>
          </a:prstGeom>
          <a:ln w="222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3712625" y="5153244"/>
            <a:ext cx="14070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  <a:latin typeface="Calibri" pitchFamily="34" charset="0"/>
              </a:rPr>
              <a:t>Alfvén</a:t>
            </a:r>
            <a:r>
              <a:rPr lang="it-IT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Calibri" pitchFamily="34" charset="0"/>
              </a:rPr>
              <a:t>radius</a:t>
            </a:r>
            <a:endParaRPr lang="it-IT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 flipH="1">
            <a:off x="4000499" y="5575897"/>
            <a:ext cx="1020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FFFF00"/>
                </a:solidFill>
                <a:latin typeface="Calibri" pitchFamily="34" charset="0"/>
                <a:sym typeface="Symbol" pitchFamily="18" charset="2"/>
              </a:rPr>
              <a:t></a:t>
            </a:r>
            <a:r>
              <a:rPr lang="it-IT" dirty="0">
                <a:solidFill>
                  <a:srgbClr val="FFFF00"/>
                </a:solidFill>
                <a:latin typeface="Calibri" pitchFamily="34" charset="0"/>
              </a:rPr>
              <a:t>20 R</a:t>
            </a:r>
            <a:r>
              <a:rPr lang="it-IT" baseline="-25000" dirty="0">
                <a:solidFill>
                  <a:srgbClr val="FFFF00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10" name="Freeform 17"/>
          <p:cNvSpPr>
            <a:spLocks/>
          </p:cNvSpPr>
          <p:nvPr/>
        </p:nvSpPr>
        <p:spPr bwMode="auto">
          <a:xfrm>
            <a:off x="5944161" y="4105431"/>
            <a:ext cx="639763" cy="693737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6" y="21"/>
              </a:cxn>
              <a:cxn ang="0">
                <a:pos x="24" y="141"/>
              </a:cxn>
              <a:cxn ang="0">
                <a:pos x="208" y="141"/>
              </a:cxn>
              <a:cxn ang="0">
                <a:pos x="104" y="245"/>
              </a:cxn>
              <a:cxn ang="0">
                <a:pos x="256" y="261"/>
              </a:cxn>
              <a:cxn ang="0">
                <a:pos x="216" y="333"/>
              </a:cxn>
              <a:cxn ang="0">
                <a:pos x="264" y="413"/>
              </a:cxn>
            </a:cxnLst>
            <a:rect l="0" t="0" r="r" b="b"/>
            <a:pathLst>
              <a:path w="275" h="413">
                <a:moveTo>
                  <a:pt x="0" y="13"/>
                </a:moveTo>
                <a:cubicBezTo>
                  <a:pt x="66" y="6"/>
                  <a:pt x="132" y="0"/>
                  <a:pt x="136" y="21"/>
                </a:cubicBezTo>
                <a:cubicBezTo>
                  <a:pt x="140" y="42"/>
                  <a:pt x="12" y="121"/>
                  <a:pt x="24" y="141"/>
                </a:cubicBezTo>
                <a:cubicBezTo>
                  <a:pt x="36" y="161"/>
                  <a:pt x="195" y="124"/>
                  <a:pt x="208" y="141"/>
                </a:cubicBezTo>
                <a:cubicBezTo>
                  <a:pt x="221" y="158"/>
                  <a:pt x="96" y="225"/>
                  <a:pt x="104" y="245"/>
                </a:cubicBezTo>
                <a:cubicBezTo>
                  <a:pt x="112" y="265"/>
                  <a:pt x="237" y="246"/>
                  <a:pt x="256" y="261"/>
                </a:cubicBezTo>
                <a:cubicBezTo>
                  <a:pt x="275" y="276"/>
                  <a:pt x="215" y="308"/>
                  <a:pt x="216" y="333"/>
                </a:cubicBezTo>
                <a:cubicBezTo>
                  <a:pt x="217" y="358"/>
                  <a:pt x="240" y="385"/>
                  <a:pt x="264" y="413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00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1" name="Freeform 18"/>
          <p:cNvSpPr>
            <a:spLocks/>
          </p:cNvSpPr>
          <p:nvPr/>
        </p:nvSpPr>
        <p:spPr bwMode="auto">
          <a:xfrm rot="-5582408">
            <a:off x="6257436" y="2290763"/>
            <a:ext cx="649287" cy="693737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6" y="21"/>
              </a:cxn>
              <a:cxn ang="0">
                <a:pos x="24" y="141"/>
              </a:cxn>
              <a:cxn ang="0">
                <a:pos x="208" y="141"/>
              </a:cxn>
              <a:cxn ang="0">
                <a:pos x="104" y="245"/>
              </a:cxn>
              <a:cxn ang="0">
                <a:pos x="256" y="261"/>
              </a:cxn>
              <a:cxn ang="0">
                <a:pos x="216" y="333"/>
              </a:cxn>
              <a:cxn ang="0">
                <a:pos x="264" y="413"/>
              </a:cxn>
            </a:cxnLst>
            <a:rect l="0" t="0" r="r" b="b"/>
            <a:pathLst>
              <a:path w="275" h="413">
                <a:moveTo>
                  <a:pt x="0" y="13"/>
                </a:moveTo>
                <a:cubicBezTo>
                  <a:pt x="66" y="6"/>
                  <a:pt x="132" y="0"/>
                  <a:pt x="136" y="21"/>
                </a:cubicBezTo>
                <a:cubicBezTo>
                  <a:pt x="140" y="42"/>
                  <a:pt x="12" y="121"/>
                  <a:pt x="24" y="141"/>
                </a:cubicBezTo>
                <a:cubicBezTo>
                  <a:pt x="36" y="161"/>
                  <a:pt x="195" y="124"/>
                  <a:pt x="208" y="141"/>
                </a:cubicBezTo>
                <a:cubicBezTo>
                  <a:pt x="221" y="158"/>
                  <a:pt x="96" y="225"/>
                  <a:pt x="104" y="245"/>
                </a:cubicBezTo>
                <a:cubicBezTo>
                  <a:pt x="112" y="265"/>
                  <a:pt x="237" y="246"/>
                  <a:pt x="256" y="261"/>
                </a:cubicBezTo>
                <a:cubicBezTo>
                  <a:pt x="275" y="276"/>
                  <a:pt x="215" y="308"/>
                  <a:pt x="216" y="333"/>
                </a:cubicBezTo>
                <a:cubicBezTo>
                  <a:pt x="217" y="358"/>
                  <a:pt x="240" y="385"/>
                  <a:pt x="264" y="413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2" name="Freeform 19"/>
          <p:cNvSpPr>
            <a:spLocks/>
          </p:cNvSpPr>
          <p:nvPr/>
        </p:nvSpPr>
        <p:spPr bwMode="auto">
          <a:xfrm rot="-5582408">
            <a:off x="7505413" y="1285291"/>
            <a:ext cx="649288" cy="693738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6" y="21"/>
              </a:cxn>
              <a:cxn ang="0">
                <a:pos x="24" y="141"/>
              </a:cxn>
              <a:cxn ang="0">
                <a:pos x="208" y="141"/>
              </a:cxn>
              <a:cxn ang="0">
                <a:pos x="104" y="245"/>
              </a:cxn>
              <a:cxn ang="0">
                <a:pos x="256" y="261"/>
              </a:cxn>
              <a:cxn ang="0">
                <a:pos x="216" y="333"/>
              </a:cxn>
              <a:cxn ang="0">
                <a:pos x="264" y="413"/>
              </a:cxn>
            </a:cxnLst>
            <a:rect l="0" t="0" r="r" b="b"/>
            <a:pathLst>
              <a:path w="275" h="413">
                <a:moveTo>
                  <a:pt x="0" y="13"/>
                </a:moveTo>
                <a:cubicBezTo>
                  <a:pt x="66" y="6"/>
                  <a:pt x="132" y="0"/>
                  <a:pt x="136" y="21"/>
                </a:cubicBezTo>
                <a:cubicBezTo>
                  <a:pt x="140" y="42"/>
                  <a:pt x="12" y="121"/>
                  <a:pt x="24" y="141"/>
                </a:cubicBezTo>
                <a:cubicBezTo>
                  <a:pt x="36" y="161"/>
                  <a:pt x="195" y="124"/>
                  <a:pt x="208" y="141"/>
                </a:cubicBezTo>
                <a:cubicBezTo>
                  <a:pt x="221" y="158"/>
                  <a:pt x="96" y="225"/>
                  <a:pt x="104" y="245"/>
                </a:cubicBezTo>
                <a:cubicBezTo>
                  <a:pt x="112" y="265"/>
                  <a:pt x="237" y="246"/>
                  <a:pt x="256" y="261"/>
                </a:cubicBezTo>
                <a:cubicBezTo>
                  <a:pt x="275" y="276"/>
                  <a:pt x="215" y="308"/>
                  <a:pt x="216" y="333"/>
                </a:cubicBezTo>
                <a:cubicBezTo>
                  <a:pt x="217" y="358"/>
                  <a:pt x="240" y="385"/>
                  <a:pt x="264" y="413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3" name="Freeform 20"/>
          <p:cNvSpPr>
            <a:spLocks/>
          </p:cNvSpPr>
          <p:nvPr/>
        </p:nvSpPr>
        <p:spPr bwMode="auto">
          <a:xfrm rot="20172191">
            <a:off x="7079846" y="4902209"/>
            <a:ext cx="649287" cy="693738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6" y="21"/>
              </a:cxn>
              <a:cxn ang="0">
                <a:pos x="24" y="141"/>
              </a:cxn>
              <a:cxn ang="0">
                <a:pos x="208" y="141"/>
              </a:cxn>
              <a:cxn ang="0">
                <a:pos x="104" y="245"/>
              </a:cxn>
              <a:cxn ang="0">
                <a:pos x="256" y="261"/>
              </a:cxn>
              <a:cxn ang="0">
                <a:pos x="216" y="333"/>
              </a:cxn>
              <a:cxn ang="0">
                <a:pos x="264" y="413"/>
              </a:cxn>
            </a:cxnLst>
            <a:rect l="0" t="0" r="r" b="b"/>
            <a:pathLst>
              <a:path w="275" h="413">
                <a:moveTo>
                  <a:pt x="0" y="13"/>
                </a:moveTo>
                <a:cubicBezTo>
                  <a:pt x="66" y="6"/>
                  <a:pt x="132" y="0"/>
                  <a:pt x="136" y="21"/>
                </a:cubicBezTo>
                <a:cubicBezTo>
                  <a:pt x="140" y="42"/>
                  <a:pt x="12" y="121"/>
                  <a:pt x="24" y="141"/>
                </a:cubicBezTo>
                <a:cubicBezTo>
                  <a:pt x="36" y="161"/>
                  <a:pt x="195" y="124"/>
                  <a:pt x="208" y="141"/>
                </a:cubicBezTo>
                <a:cubicBezTo>
                  <a:pt x="221" y="158"/>
                  <a:pt x="96" y="225"/>
                  <a:pt x="104" y="245"/>
                </a:cubicBezTo>
                <a:cubicBezTo>
                  <a:pt x="112" y="265"/>
                  <a:pt x="237" y="246"/>
                  <a:pt x="256" y="261"/>
                </a:cubicBezTo>
                <a:cubicBezTo>
                  <a:pt x="275" y="276"/>
                  <a:pt x="215" y="308"/>
                  <a:pt x="216" y="333"/>
                </a:cubicBezTo>
                <a:cubicBezTo>
                  <a:pt x="217" y="358"/>
                  <a:pt x="240" y="385"/>
                  <a:pt x="264" y="413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00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4" name="Freeform 21"/>
          <p:cNvSpPr>
            <a:spLocks/>
          </p:cNvSpPr>
          <p:nvPr/>
        </p:nvSpPr>
        <p:spPr bwMode="auto">
          <a:xfrm rot="8961852">
            <a:off x="6337992" y="3738934"/>
            <a:ext cx="486127" cy="544139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6" y="21"/>
              </a:cxn>
              <a:cxn ang="0">
                <a:pos x="24" y="141"/>
              </a:cxn>
              <a:cxn ang="0">
                <a:pos x="208" y="141"/>
              </a:cxn>
              <a:cxn ang="0">
                <a:pos x="104" y="245"/>
              </a:cxn>
              <a:cxn ang="0">
                <a:pos x="256" y="261"/>
              </a:cxn>
              <a:cxn ang="0">
                <a:pos x="216" y="333"/>
              </a:cxn>
              <a:cxn ang="0">
                <a:pos x="264" y="413"/>
              </a:cxn>
            </a:cxnLst>
            <a:rect l="0" t="0" r="r" b="b"/>
            <a:pathLst>
              <a:path w="275" h="413">
                <a:moveTo>
                  <a:pt x="0" y="13"/>
                </a:moveTo>
                <a:cubicBezTo>
                  <a:pt x="66" y="6"/>
                  <a:pt x="132" y="0"/>
                  <a:pt x="136" y="21"/>
                </a:cubicBezTo>
                <a:cubicBezTo>
                  <a:pt x="140" y="42"/>
                  <a:pt x="12" y="121"/>
                  <a:pt x="24" y="141"/>
                </a:cubicBezTo>
                <a:cubicBezTo>
                  <a:pt x="36" y="161"/>
                  <a:pt x="195" y="124"/>
                  <a:pt x="208" y="141"/>
                </a:cubicBezTo>
                <a:cubicBezTo>
                  <a:pt x="221" y="158"/>
                  <a:pt x="96" y="225"/>
                  <a:pt x="104" y="245"/>
                </a:cubicBezTo>
                <a:cubicBezTo>
                  <a:pt x="112" y="265"/>
                  <a:pt x="237" y="246"/>
                  <a:pt x="256" y="261"/>
                </a:cubicBezTo>
                <a:cubicBezTo>
                  <a:pt x="275" y="276"/>
                  <a:pt x="215" y="308"/>
                  <a:pt x="216" y="333"/>
                </a:cubicBezTo>
                <a:cubicBezTo>
                  <a:pt x="217" y="358"/>
                  <a:pt x="240" y="385"/>
                  <a:pt x="264" y="413"/>
                </a:cubicBezTo>
              </a:path>
            </a:pathLst>
          </a:custGeom>
          <a:noFill/>
          <a:ln w="25400">
            <a:solidFill>
              <a:srgbClr val="000066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00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5" name="Freeform 22"/>
          <p:cNvSpPr>
            <a:spLocks/>
          </p:cNvSpPr>
          <p:nvPr/>
        </p:nvSpPr>
        <p:spPr bwMode="auto">
          <a:xfrm rot="6590678">
            <a:off x="6336850" y="2800201"/>
            <a:ext cx="571164" cy="527508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6" y="21"/>
              </a:cxn>
              <a:cxn ang="0">
                <a:pos x="24" y="141"/>
              </a:cxn>
              <a:cxn ang="0">
                <a:pos x="208" y="141"/>
              </a:cxn>
              <a:cxn ang="0">
                <a:pos x="104" y="245"/>
              </a:cxn>
              <a:cxn ang="0">
                <a:pos x="256" y="261"/>
              </a:cxn>
              <a:cxn ang="0">
                <a:pos x="216" y="333"/>
              </a:cxn>
              <a:cxn ang="0">
                <a:pos x="264" y="413"/>
              </a:cxn>
            </a:cxnLst>
            <a:rect l="0" t="0" r="r" b="b"/>
            <a:pathLst>
              <a:path w="275" h="413">
                <a:moveTo>
                  <a:pt x="0" y="13"/>
                </a:moveTo>
                <a:cubicBezTo>
                  <a:pt x="66" y="6"/>
                  <a:pt x="132" y="0"/>
                  <a:pt x="136" y="21"/>
                </a:cubicBezTo>
                <a:cubicBezTo>
                  <a:pt x="140" y="42"/>
                  <a:pt x="12" y="121"/>
                  <a:pt x="24" y="141"/>
                </a:cubicBezTo>
                <a:cubicBezTo>
                  <a:pt x="36" y="161"/>
                  <a:pt x="195" y="124"/>
                  <a:pt x="208" y="141"/>
                </a:cubicBezTo>
                <a:cubicBezTo>
                  <a:pt x="221" y="158"/>
                  <a:pt x="96" y="225"/>
                  <a:pt x="104" y="245"/>
                </a:cubicBezTo>
                <a:cubicBezTo>
                  <a:pt x="112" y="265"/>
                  <a:pt x="237" y="246"/>
                  <a:pt x="256" y="261"/>
                </a:cubicBezTo>
                <a:cubicBezTo>
                  <a:pt x="275" y="276"/>
                  <a:pt x="215" y="308"/>
                  <a:pt x="216" y="333"/>
                </a:cubicBezTo>
                <a:cubicBezTo>
                  <a:pt x="217" y="358"/>
                  <a:pt x="240" y="385"/>
                  <a:pt x="264" y="413"/>
                </a:cubicBezTo>
              </a:path>
            </a:pathLst>
          </a:custGeom>
          <a:noFill/>
          <a:ln w="25400">
            <a:solidFill>
              <a:srgbClr val="000066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7949913" y="1483729"/>
            <a:ext cx="471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Z</a:t>
            </a:r>
            <a:r>
              <a:rPr lang="en-US" sz="2800" baseline="300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+</a:t>
            </a: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7576733" y="4708534"/>
            <a:ext cx="471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Z</a:t>
            </a:r>
            <a:r>
              <a:rPr lang="en-US" sz="2800" baseline="300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+</a:t>
            </a: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6860888" y="2929941"/>
            <a:ext cx="3914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Z</a:t>
            </a:r>
            <a:r>
              <a:rPr lang="en-US" sz="2400" baseline="300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-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335021" y="2009775"/>
            <a:ext cx="431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Z</a:t>
            </a:r>
            <a:r>
              <a:rPr lang="en-US" sz="2400" baseline="300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+</a:t>
            </a: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6057053" y="4507021"/>
            <a:ext cx="431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Z</a:t>
            </a:r>
            <a:r>
              <a:rPr lang="en-US" sz="2400" baseline="300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+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6568967" y="3568521"/>
            <a:ext cx="3914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Z</a:t>
            </a:r>
            <a:r>
              <a:rPr lang="en-US" sz="2400" baseline="30000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" pitchFamily="34" charset="0"/>
              </a:rPr>
              <a:t>-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60388" y="71593"/>
            <a:ext cx="79009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pitchFamily="34" charset="0"/>
              </a:rPr>
              <a:t>Different origin for Z</a:t>
            </a:r>
            <a:r>
              <a:rPr lang="en-US" sz="2400" baseline="30000" dirty="0">
                <a:solidFill>
                  <a:srgbClr val="FFFF00"/>
                </a:solidFill>
                <a:latin typeface="Calibri" pitchFamily="34" charset="0"/>
              </a:rPr>
              <a:t>+</a:t>
            </a:r>
            <a:r>
              <a:rPr lang="en-US" sz="2400" dirty="0">
                <a:solidFill>
                  <a:srgbClr val="FFFF00"/>
                </a:solidFill>
                <a:latin typeface="Calibri" pitchFamily="34" charset="0"/>
              </a:rPr>
              <a:t> and Z</a:t>
            </a:r>
            <a:r>
              <a:rPr lang="en-US" sz="2400" baseline="30000" dirty="0">
                <a:solidFill>
                  <a:srgbClr val="FFFF00"/>
                </a:solidFill>
                <a:latin typeface="Calibri" pitchFamily="34" charset="0"/>
              </a:rPr>
              <a:t>-</a:t>
            </a:r>
            <a:r>
              <a:rPr lang="en-US" sz="240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modes in interplanetary space </a:t>
            </a:r>
            <a:endParaRPr lang="en-US" sz="24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211405" y="1167864"/>
            <a:ext cx="1905071" cy="2862322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rgbClr val="FFFF00"/>
                </a:solidFill>
                <a:ea typeface="Arial Unicode MS" pitchFamily="34" charset="-128"/>
                <a:cs typeface="Arial" pitchFamily="34" charset="0"/>
              </a:rPr>
              <a:t>Outside the </a:t>
            </a:r>
            <a:r>
              <a:rPr lang="en-GB" sz="1800" dirty="0" err="1" smtClean="0">
                <a:solidFill>
                  <a:srgbClr val="FFFF00"/>
                </a:solidFill>
                <a:ea typeface="Arial Unicode MS" pitchFamily="34" charset="-128"/>
                <a:cs typeface="Arial" pitchFamily="34" charset="0"/>
              </a:rPr>
              <a:t>Alfvén</a:t>
            </a:r>
            <a:r>
              <a:rPr lang="en-GB" sz="1800" dirty="0" smtClean="0">
                <a:solidFill>
                  <a:srgbClr val="FFFF00"/>
                </a:solidFill>
                <a:ea typeface="Arial Unicode MS" pitchFamily="34" charset="-128"/>
                <a:cs typeface="Arial" pitchFamily="34" charset="0"/>
              </a:rPr>
              <a:t> radius we </a:t>
            </a:r>
            <a:r>
              <a:rPr lang="en-GB" sz="1800" dirty="0">
                <a:solidFill>
                  <a:srgbClr val="FFFF00"/>
                </a:solidFill>
                <a:ea typeface="Arial Unicode MS" pitchFamily="34" charset="-128"/>
                <a:cs typeface="Arial" pitchFamily="34" charset="0"/>
              </a:rPr>
              <a:t>need Z</a:t>
            </a:r>
            <a:r>
              <a:rPr lang="en-GB" sz="1800" baseline="30000" dirty="0">
                <a:solidFill>
                  <a:srgbClr val="FFFF00"/>
                </a:solidFill>
                <a:ea typeface="Arial Unicode MS" pitchFamily="34" charset="-128"/>
                <a:cs typeface="Arial" pitchFamily="34" charset="0"/>
              </a:rPr>
              <a:t>-</a:t>
            </a:r>
            <a:r>
              <a:rPr lang="en-GB" sz="1800" dirty="0">
                <a:solidFill>
                  <a:srgbClr val="FFFF00"/>
                </a:solidFill>
                <a:ea typeface="Arial Unicode MS" pitchFamily="34" charset="-128"/>
                <a:cs typeface="Arial" pitchFamily="34" charset="0"/>
              </a:rPr>
              <a:t> modes in order to have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dirty="0" smtClean="0">
              <a:solidFill>
                <a:srgbClr val="FFFF00"/>
              </a:solidFill>
              <a:ea typeface="Arial Unicode MS" pitchFamily="34" charset="-128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dirty="0" smtClean="0">
              <a:solidFill>
                <a:srgbClr val="FFFF00"/>
              </a:solidFill>
              <a:ea typeface="Arial Unicode MS" pitchFamily="34" charset="-128"/>
              <a:cs typeface="Arial" pitchFamily="34" charset="0"/>
            </a:endParaRPr>
          </a:p>
          <a:p>
            <a:pPr>
              <a:defRPr/>
            </a:pPr>
            <a:r>
              <a:rPr lang="it-IT" sz="1800" dirty="0" err="1" smtClean="0">
                <a:solidFill>
                  <a:srgbClr val="FFFF00"/>
                </a:solidFill>
              </a:rPr>
              <a:t>Need</a:t>
            </a:r>
            <a:r>
              <a:rPr lang="it-IT" sz="1800" dirty="0" smtClean="0">
                <a:solidFill>
                  <a:srgbClr val="FFFF00"/>
                </a:solidFill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</a:rPr>
              <a:t>for</a:t>
            </a:r>
            <a:r>
              <a:rPr lang="it-IT" sz="1800" dirty="0" smtClean="0">
                <a:solidFill>
                  <a:srgbClr val="FFFF00"/>
                </a:solidFill>
              </a:rPr>
              <a:t> a </a:t>
            </a:r>
            <a:r>
              <a:rPr lang="en-GB" sz="1800" dirty="0" smtClean="0">
                <a:solidFill>
                  <a:srgbClr val="FFFF00"/>
                </a:solidFill>
              </a:rPr>
              <a:t>mechanisms able to generate locally Z</a:t>
            </a:r>
            <a:r>
              <a:rPr lang="en-GB" sz="1800" baseline="30000" dirty="0" smtClean="0">
                <a:solidFill>
                  <a:srgbClr val="FFFF00"/>
                </a:solidFill>
              </a:rPr>
              <a:t>-</a:t>
            </a:r>
            <a:r>
              <a:rPr lang="en-GB" sz="1800" dirty="0" smtClean="0">
                <a:solidFill>
                  <a:srgbClr val="FFFF00"/>
                </a:solidFill>
              </a:rPr>
              <a:t> modes </a:t>
            </a:r>
            <a:endParaRPr lang="en-US" sz="18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399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022228"/>
              </p:ext>
            </p:extLst>
          </p:nvPr>
        </p:nvGraphicFramePr>
        <p:xfrm>
          <a:off x="235951" y="2383030"/>
          <a:ext cx="1857375" cy="431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70" name="Equation" r:id="rId4" imgW="927000" imgH="241200" progId="Equation.3">
                  <p:embed/>
                </p:oleObj>
              </mc:Choice>
              <mc:Fallback>
                <p:oleObj name="Equation" r:id="rId4" imgW="9270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51" y="2383030"/>
                        <a:ext cx="1857375" cy="43198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70F2-6F44-47E8-8D8B-FCF93C9F458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2520413" y="4096425"/>
            <a:ext cx="1192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i="1" dirty="0">
                <a:solidFill>
                  <a:srgbClr val="FFFF00"/>
                </a:solidFill>
                <a:latin typeface="+mj-lt"/>
                <a:ea typeface="Arial Unicode MS" pitchFamily="34" charset="-128"/>
                <a:cs typeface="Arial" pitchFamily="34" charset="0"/>
              </a:rPr>
              <a:t>V</a:t>
            </a:r>
            <a:r>
              <a:rPr lang="it-IT" sz="2000" b="1" i="1" baseline="-25000" dirty="0">
                <a:solidFill>
                  <a:srgbClr val="FFFF00"/>
                </a:solidFill>
                <a:latin typeface="+mj-lt"/>
                <a:ea typeface="Arial Unicode MS" pitchFamily="34" charset="-128"/>
                <a:cs typeface="Arial" pitchFamily="34" charset="0"/>
              </a:rPr>
              <a:t>sw</a:t>
            </a:r>
            <a:r>
              <a:rPr lang="it-IT" sz="2000" b="1" i="1" dirty="0">
                <a:solidFill>
                  <a:srgbClr val="FFFF00"/>
                </a:solidFill>
                <a:latin typeface="+mj-lt"/>
                <a:ea typeface="Arial Unicode MS" pitchFamily="34" charset="-128"/>
                <a:cs typeface="Arial" pitchFamily="34" charset="0"/>
              </a:rPr>
              <a:t>&lt; V</a:t>
            </a:r>
            <a:r>
              <a:rPr lang="it-IT" sz="2000" b="1" i="1" baseline="-25000" dirty="0">
                <a:solidFill>
                  <a:srgbClr val="FFFF00"/>
                </a:solidFill>
                <a:latin typeface="+mj-lt"/>
                <a:ea typeface="Arial Unicode MS" pitchFamily="34" charset="-128"/>
                <a:cs typeface="Arial" pitchFamily="34" charset="0"/>
              </a:rPr>
              <a:t>A</a:t>
            </a:r>
            <a:r>
              <a:rPr lang="it-IT" sz="2000" dirty="0">
                <a:solidFill>
                  <a:srgbClr val="FFFF00"/>
                </a:solidFill>
                <a:latin typeface="+mj-lt"/>
                <a:ea typeface="Arial Unicode MS" pitchFamily="34" charset="-128"/>
                <a:cs typeface="Arial" pitchFamily="34" charset="0"/>
              </a:rPr>
              <a:t> </a:t>
            </a:r>
            <a:endParaRPr lang="it-IT" sz="2000" b="1" i="1" baseline="-25000" dirty="0">
              <a:solidFill>
                <a:srgbClr val="FFFF00"/>
              </a:solidFill>
              <a:latin typeface="+mj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1467125" y="4937800"/>
            <a:ext cx="10071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i="1" dirty="0">
                <a:solidFill>
                  <a:srgbClr val="FFFF00"/>
                </a:solidFill>
                <a:latin typeface="+mj-lt"/>
                <a:ea typeface="Arial Unicode MS" pitchFamily="34" charset="-128"/>
                <a:cs typeface="Arial" pitchFamily="34" charset="0"/>
              </a:rPr>
              <a:t>V</a:t>
            </a:r>
            <a:r>
              <a:rPr lang="it-IT" sz="2000" b="1" i="1" baseline="-25000" dirty="0">
                <a:solidFill>
                  <a:srgbClr val="FFFF00"/>
                </a:solidFill>
                <a:latin typeface="+mj-lt"/>
                <a:ea typeface="Arial Unicode MS" pitchFamily="34" charset="-128"/>
                <a:cs typeface="Arial" pitchFamily="34" charset="0"/>
              </a:rPr>
              <a:t>sw</a:t>
            </a:r>
            <a:r>
              <a:rPr lang="it-IT" sz="2000" dirty="0">
                <a:solidFill>
                  <a:srgbClr val="FFFF00"/>
                </a:solidFill>
                <a:latin typeface="+mj-lt"/>
                <a:ea typeface="Arial Unicode MS" pitchFamily="34" charset="-128"/>
                <a:cs typeface="Arial" pitchFamily="34" charset="0"/>
              </a:rPr>
              <a:t> &gt; </a:t>
            </a:r>
            <a:r>
              <a:rPr lang="it-IT" sz="2000" b="1" i="1" dirty="0">
                <a:solidFill>
                  <a:srgbClr val="FFFF00"/>
                </a:solidFill>
                <a:latin typeface="+mj-lt"/>
                <a:ea typeface="Arial Unicode MS" pitchFamily="34" charset="-128"/>
                <a:cs typeface="Arial" pitchFamily="34" charset="0"/>
              </a:rPr>
              <a:t>V</a:t>
            </a:r>
            <a:r>
              <a:rPr lang="it-IT" sz="2000" b="1" i="1" baseline="-25000" dirty="0">
                <a:solidFill>
                  <a:srgbClr val="FFFF00"/>
                </a:solidFill>
                <a:latin typeface="+mj-lt"/>
                <a:ea typeface="Arial Unicode MS" pitchFamily="34" charset="-128"/>
                <a:cs typeface="Arial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6592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3" descr="matth02mod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87475"/>
            <a:ext cx="4932363" cy="43227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727075" y="5786438"/>
            <a:ext cx="3160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[Adopted from Matthaeus et al., 2004]</a:t>
            </a:r>
          </a:p>
        </p:txBody>
      </p:sp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552450" y="306388"/>
            <a:ext cx="5775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>
                <a:cs typeface="Arial" pitchFamily="34" charset="0"/>
              </a:rPr>
              <a:t>Radial evolution of </a:t>
            </a:r>
            <a:r>
              <a:rPr lang="en-US" sz="2800">
                <a:latin typeface="Symbol" pitchFamily="18" charset="2"/>
                <a:cs typeface="Arial" pitchFamily="34" charset="0"/>
              </a:rPr>
              <a:t>s</a:t>
            </a:r>
            <a:r>
              <a:rPr lang="en-US" sz="2800" baseline="-25000">
                <a:cs typeface="Arial" pitchFamily="34" charset="0"/>
              </a:rPr>
              <a:t>C</a:t>
            </a:r>
            <a:r>
              <a:rPr lang="en-US" sz="2800">
                <a:cs typeface="Arial" pitchFamily="34" charset="0"/>
              </a:rPr>
              <a:t> in the ecliptic</a:t>
            </a:r>
          </a:p>
        </p:txBody>
      </p:sp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2979738" y="2663825"/>
            <a:ext cx="763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Voyager*</a:t>
            </a:r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1866900" y="21748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Helios 1*</a:t>
            </a:r>
          </a:p>
        </p:txBody>
      </p:sp>
      <p:sp>
        <p:nvSpPr>
          <p:cNvPr id="69639" name="Text Box 9"/>
          <p:cNvSpPr txBox="1">
            <a:spLocks noChangeArrowheads="1"/>
          </p:cNvSpPr>
          <p:nvPr/>
        </p:nvSpPr>
        <p:spPr bwMode="auto">
          <a:xfrm>
            <a:off x="0" y="6573838"/>
            <a:ext cx="1871663" cy="27622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*mixing fast and slow wind</a:t>
            </a:r>
          </a:p>
        </p:txBody>
      </p:sp>
      <p:graphicFrame>
        <p:nvGraphicFramePr>
          <p:cNvPr id="69640" name="Object 3"/>
          <p:cNvGraphicFramePr>
            <a:graphicFrameLocks noChangeAspect="1"/>
          </p:cNvGraphicFramePr>
          <p:nvPr/>
        </p:nvGraphicFramePr>
        <p:xfrm>
          <a:off x="5967413" y="1409700"/>
          <a:ext cx="1820862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31" name="Equation" r:id="rId5" imgW="800100" imgH="419100" progId="Equation.3">
                  <p:embed/>
                </p:oleObj>
              </mc:Choice>
              <mc:Fallback>
                <p:oleObj name="Equation" r:id="rId5" imgW="8001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7413" y="1409700"/>
                        <a:ext cx="1820862" cy="954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868488" y="4271963"/>
            <a:ext cx="2938462" cy="15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Callout 10"/>
          <p:cNvSpPr/>
          <p:nvPr/>
        </p:nvSpPr>
        <p:spPr>
          <a:xfrm>
            <a:off x="6045200" y="5308600"/>
            <a:ext cx="1866900" cy="533400"/>
          </a:xfrm>
          <a:prstGeom prst="wedgeEllipseCallout">
            <a:avLst>
              <a:gd name="adj1" fmla="val -152126"/>
              <a:gd name="adj2" fmla="val -225595"/>
            </a:avLst>
          </a:prstGeom>
          <a:solidFill>
            <a:schemeClr val="bg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baseline="-25000" dirty="0" err="1">
                <a:solidFill>
                  <a:schemeClr val="tx1"/>
                </a:solidFill>
                <a:latin typeface="Calibri" pitchFamily="34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 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70F2-6F44-47E8-8D8B-FCF93C9F458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47383" y="988191"/>
            <a:ext cx="2462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Normalized cross-helicity</a:t>
            </a:r>
            <a:endParaRPr lang="it-IT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F76F7-391E-4BDB-A519-57B277E1D863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75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0659" name="Picture 11" descr="matth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401763"/>
            <a:ext cx="4924425" cy="431323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552450" y="306388"/>
            <a:ext cx="5440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>
                <a:latin typeface="Calibri" pitchFamily="34" charset="0"/>
              </a:rPr>
              <a:t>Radial evolution of </a:t>
            </a:r>
            <a:r>
              <a:rPr lang="en-US" sz="2800">
                <a:latin typeface="Symbol" pitchFamily="18" charset="2"/>
              </a:rPr>
              <a:t>s</a:t>
            </a:r>
            <a:r>
              <a:rPr lang="en-US" sz="2800" baseline="-25000">
                <a:latin typeface="Calibri" pitchFamily="34" charset="0"/>
              </a:rPr>
              <a:t>C</a:t>
            </a:r>
            <a:r>
              <a:rPr lang="en-US" sz="2800">
                <a:latin typeface="Calibri" pitchFamily="34" charset="0"/>
              </a:rPr>
              <a:t> in the ecliptic</a:t>
            </a:r>
          </a:p>
        </p:txBody>
      </p:sp>
      <p:graphicFrame>
        <p:nvGraphicFramePr>
          <p:cNvPr id="70661" name="Object 3"/>
          <p:cNvGraphicFramePr>
            <a:graphicFrameLocks noChangeAspect="1"/>
          </p:cNvGraphicFramePr>
          <p:nvPr/>
        </p:nvGraphicFramePr>
        <p:xfrm>
          <a:off x="5967413" y="1409700"/>
          <a:ext cx="1820862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60" name="Equation" r:id="rId4" imgW="800100" imgH="419100" progId="Equation.3">
                  <p:embed/>
                </p:oleObj>
              </mc:Choice>
              <mc:Fallback>
                <p:oleObj name="Equation" r:id="rId4" imgW="8001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7413" y="1409700"/>
                        <a:ext cx="1820862" cy="954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17"/>
          <p:cNvCxnSpPr/>
          <p:nvPr/>
        </p:nvCxnSpPr>
        <p:spPr>
          <a:xfrm>
            <a:off x="1868488" y="4271963"/>
            <a:ext cx="2938462" cy="15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727075" y="5786438"/>
            <a:ext cx="3160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[Adopted from Matthaeus et al., 2004]</a:t>
            </a:r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0" y="6573838"/>
            <a:ext cx="1871663" cy="27622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*mixing fast and slow wind</a:t>
            </a: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2979738" y="2663825"/>
            <a:ext cx="763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Voyager*</a:t>
            </a:r>
          </a:p>
        </p:txBody>
      </p:sp>
      <p:sp>
        <p:nvSpPr>
          <p:cNvPr id="70666" name="Text Box 8"/>
          <p:cNvSpPr txBox="1">
            <a:spLocks noChangeArrowheads="1"/>
          </p:cNvSpPr>
          <p:nvPr/>
        </p:nvSpPr>
        <p:spPr bwMode="auto">
          <a:xfrm>
            <a:off x="1866900" y="21748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Helios 1*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5738252" y="3277160"/>
            <a:ext cx="26183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cs typeface="Arial" pitchFamily="34" charset="0"/>
              </a:rPr>
              <a:t>Combining dynamic alignment and velocity shear mechanism</a:t>
            </a: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4997450" y="5773738"/>
            <a:ext cx="4083050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Dynamic alignment </a:t>
            </a:r>
            <a:r>
              <a:rPr lang="en-US" sz="1800" dirty="0" smtClean="0">
                <a:solidFill>
                  <a:srgbClr val="FF0000"/>
                </a:solidFill>
                <a:cs typeface="Arial" pitchFamily="34" charset="0"/>
                <a:sym typeface="Symbol"/>
              </a:rPr>
              <a:t> |</a:t>
            </a:r>
            <a:r>
              <a:rPr lang="en-US" sz="1800" baseline="-25000" dirty="0" smtClean="0">
                <a:solidFill>
                  <a:srgbClr val="FF0000"/>
                </a:solidFill>
                <a:cs typeface="Arial" pitchFamily="34" charset="0"/>
                <a:sym typeface="Symbol"/>
              </a:rPr>
              <a:t>C</a:t>
            </a:r>
            <a:r>
              <a:rPr lang="en-US" sz="1800" dirty="0" smtClean="0">
                <a:solidFill>
                  <a:srgbClr val="FF0000"/>
                </a:solidFill>
                <a:cs typeface="Arial" pitchFamily="34" charset="0"/>
                <a:sym typeface="Symbol"/>
              </a:rPr>
              <a:t>|</a:t>
            </a:r>
            <a:r>
              <a:rPr lang="en-US" sz="1800" dirty="0" smtClean="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 increases</a:t>
            </a:r>
            <a:endParaRPr lang="en-US" sz="1800" dirty="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(</a:t>
            </a:r>
            <a:r>
              <a:rPr lang="en-US" sz="600" dirty="0" err="1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Dobrowolny</a:t>
            </a:r>
            <a:r>
              <a:rPr lang="en-US" sz="600" dirty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 et al., 1980)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schemeClr val="tx1"/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velocity shear </a:t>
            </a:r>
            <a:r>
              <a:rPr lang="en-US" sz="1800" dirty="0">
                <a:solidFill>
                  <a:schemeClr val="tx1"/>
                </a:solidFill>
                <a:cs typeface="Arial" pitchFamily="34" charset="0"/>
                <a:sym typeface="Symbol"/>
              </a:rPr>
              <a:t> |</a:t>
            </a:r>
            <a:r>
              <a:rPr lang="en-US" sz="1800" baseline="-25000" dirty="0">
                <a:solidFill>
                  <a:schemeClr val="tx1"/>
                </a:solidFill>
                <a:cs typeface="Arial" pitchFamily="34" charset="0"/>
                <a:sym typeface="Symbol"/>
              </a:rPr>
              <a:t>C</a:t>
            </a:r>
            <a:r>
              <a:rPr lang="en-US" sz="1800" dirty="0">
                <a:solidFill>
                  <a:schemeClr val="tx1"/>
                </a:solidFill>
                <a:cs typeface="Arial" pitchFamily="34" charset="0"/>
                <a:sym typeface="Symbol"/>
              </a:rPr>
              <a:t>|</a:t>
            </a:r>
            <a:r>
              <a:rPr lang="en-US" sz="1800" dirty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decreases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(</a:t>
            </a:r>
            <a:r>
              <a:rPr lang="it-IT" sz="600" dirty="0" smtClean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Coleman, 1968</a:t>
            </a:r>
            <a:r>
              <a:rPr lang="it-IT" sz="600" dirty="0" smtClean="0">
                <a:solidFill>
                  <a:schemeClr val="tx1"/>
                </a:solidFill>
                <a:cs typeface="Arial" pitchFamily="34" charset="0"/>
              </a:rPr>
              <a:t>)</a:t>
            </a:r>
            <a:endParaRPr lang="en-GB" sz="600" dirty="0">
              <a:solidFill>
                <a:schemeClr val="tx1"/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schemeClr val="tx1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7383" y="988191"/>
            <a:ext cx="2462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Normalized cross-helicity</a:t>
            </a:r>
            <a:endParaRPr lang="it-IT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3005138" y="195263"/>
            <a:ext cx="30749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Dynamic alignment </a:t>
            </a:r>
          </a:p>
          <a:p>
            <a:r>
              <a:rPr lang="en-US" sz="1400">
                <a:latin typeface="Calibri" pitchFamily="34" charset="0"/>
              </a:rPr>
              <a:t>(</a:t>
            </a:r>
            <a:r>
              <a:rPr lang="en-US" sz="1400">
                <a:latin typeface="Calibri" pitchFamily="34" charset="0"/>
                <a:sym typeface="Wingdings" pitchFamily="2" charset="2"/>
              </a:rPr>
              <a:t>Dobrowolny et al., 1980)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619125" y="2400300"/>
            <a:ext cx="5476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1.  observation of </a:t>
            </a:r>
            <a:r>
              <a:rPr lang="en-US" b="1">
                <a:latin typeface="Symbol" pitchFamily="18" charset="2"/>
              </a:rPr>
              <a:t>s</a:t>
            </a:r>
            <a:r>
              <a:rPr lang="en-US" b="1" baseline="-25000">
                <a:latin typeface="Calibri" pitchFamily="34" charset="0"/>
              </a:rPr>
              <a:t>C</a:t>
            </a:r>
            <a:r>
              <a:rPr lang="en-US" b="1">
                <a:latin typeface="Calibri" pitchFamily="34" charset="0"/>
              </a:rPr>
              <a:t> </a:t>
            </a:r>
            <a:r>
              <a:rPr lang="en-US" b="1">
                <a:latin typeface="Calibri" pitchFamily="34" charset="0"/>
                <a:sym typeface="Symbol" pitchFamily="18" charset="2"/>
              </a:rPr>
              <a:t></a:t>
            </a:r>
            <a:r>
              <a:rPr lang="en-US" b="1">
                <a:latin typeface="Calibri" pitchFamily="34" charset="0"/>
              </a:rPr>
              <a:t> 1</a:t>
            </a:r>
            <a:r>
              <a:rPr lang="en-US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  <a:sym typeface="Symbol" pitchFamily="18" charset="2"/>
              </a:rPr>
              <a:t>means </a:t>
            </a:r>
            <a:r>
              <a:rPr lang="en-US">
                <a:latin typeface="Calibri" pitchFamily="34" charset="0"/>
              </a:rPr>
              <a:t>correlations of only one type (</a:t>
            </a:r>
            <a:r>
              <a:rPr lang="en-US">
                <a:latin typeface="Symbol" pitchFamily="18" charset="2"/>
              </a:rPr>
              <a:t>d</a:t>
            </a:r>
            <a:r>
              <a:rPr lang="en-US">
                <a:latin typeface="Calibri" pitchFamily="34" charset="0"/>
              </a:rPr>
              <a:t>Z</a:t>
            </a:r>
            <a:r>
              <a:rPr lang="en-US" baseline="30000">
                <a:latin typeface="Calibri" pitchFamily="34" charset="0"/>
              </a:rPr>
              <a:t>+</a:t>
            </a:r>
            <a:r>
              <a:rPr lang="en-US">
                <a:latin typeface="Calibri" pitchFamily="34" charset="0"/>
              </a:rPr>
              <a:t>)</a:t>
            </a: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592138" y="3881438"/>
            <a:ext cx="5491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2.  turbulent spectrum clearly observed</a:t>
            </a:r>
            <a:endParaRPr lang="en-US" baseline="30000">
              <a:latin typeface="Calibri" pitchFamily="34" charset="0"/>
            </a:endParaRPr>
          </a:p>
        </p:txBody>
      </p:sp>
      <p:sp>
        <p:nvSpPr>
          <p:cNvPr id="58373" name="Text Box 8"/>
          <p:cNvSpPr txBox="1">
            <a:spLocks noChangeArrowheads="1"/>
          </p:cNvSpPr>
          <p:nvPr/>
        </p:nvSpPr>
        <p:spPr bwMode="auto">
          <a:xfrm>
            <a:off x="6780213" y="2260600"/>
            <a:ext cx="23352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latin typeface="Calibri" pitchFamily="34" charset="0"/>
              </a:rPr>
              <a:t>absence </a:t>
            </a:r>
            <a:r>
              <a:rPr lang="en-US">
                <a:latin typeface="Calibri" pitchFamily="34" charset="0"/>
              </a:rPr>
              <a:t>of non-linear interactions</a:t>
            </a:r>
            <a:endParaRPr lang="en-US" baseline="30000">
              <a:latin typeface="Calibri" pitchFamily="34" charset="0"/>
            </a:endParaRPr>
          </a:p>
        </p:txBody>
      </p:sp>
      <p:sp>
        <p:nvSpPr>
          <p:cNvPr id="58374" name="AutoShape 9"/>
          <p:cNvSpPr>
            <a:spLocks noChangeArrowheads="1"/>
          </p:cNvSpPr>
          <p:nvPr/>
        </p:nvSpPr>
        <p:spPr bwMode="auto">
          <a:xfrm>
            <a:off x="6121400" y="3859213"/>
            <a:ext cx="550863" cy="917575"/>
          </a:xfrm>
          <a:prstGeom prst="rightArrow">
            <a:avLst>
              <a:gd name="adj1" fmla="val 50000"/>
              <a:gd name="adj2" fmla="val 45681"/>
            </a:avLst>
          </a:prstGeom>
          <a:solidFill>
            <a:srgbClr val="FFFF00"/>
          </a:solidFill>
          <a:ln w="25400">
            <a:solidFill>
              <a:srgbClr val="FF505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6780213" y="3905250"/>
            <a:ext cx="24399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latin typeface="Calibri" pitchFamily="34" charset="0"/>
              </a:rPr>
              <a:t>presence</a:t>
            </a:r>
            <a:r>
              <a:rPr lang="en-US">
                <a:latin typeface="Calibri" pitchFamily="34" charset="0"/>
              </a:rPr>
              <a:t> of non-linear interactions</a:t>
            </a:r>
            <a:endParaRPr lang="en-US" baseline="30000">
              <a:latin typeface="Calibri" pitchFamily="34" charset="0"/>
            </a:endParaRPr>
          </a:p>
        </p:txBody>
      </p:sp>
      <p:sp>
        <p:nvSpPr>
          <p:cNvPr id="58376" name="Text Box 14"/>
          <p:cNvSpPr txBox="1">
            <a:spLocks noChangeArrowheads="1"/>
          </p:cNvSpPr>
          <p:nvPr/>
        </p:nvSpPr>
        <p:spPr bwMode="auto">
          <a:xfrm>
            <a:off x="4070350" y="4867275"/>
            <a:ext cx="941388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600">
                <a:latin typeface="Calibri" pitchFamily="34" charset="0"/>
              </a:rPr>
              <a:t>?</a:t>
            </a:r>
          </a:p>
        </p:txBody>
      </p:sp>
      <p:sp>
        <p:nvSpPr>
          <p:cNvPr id="58377" name="Text Box 20"/>
          <p:cNvSpPr txBox="1">
            <a:spLocks noChangeArrowheads="1"/>
          </p:cNvSpPr>
          <p:nvPr/>
        </p:nvSpPr>
        <p:spPr bwMode="auto">
          <a:xfrm>
            <a:off x="533400" y="1196975"/>
            <a:ext cx="7551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This model was stimulated by apparently contradictory observations recorded close to the sun by Helios:</a:t>
            </a:r>
          </a:p>
        </p:txBody>
      </p:sp>
      <p:sp>
        <p:nvSpPr>
          <p:cNvPr id="58378" name="AutoShape 9"/>
          <p:cNvSpPr>
            <a:spLocks noChangeArrowheads="1"/>
          </p:cNvSpPr>
          <p:nvPr/>
        </p:nvSpPr>
        <p:spPr bwMode="auto">
          <a:xfrm>
            <a:off x="6134100" y="2271713"/>
            <a:ext cx="577850" cy="917575"/>
          </a:xfrm>
          <a:prstGeom prst="rightArrow">
            <a:avLst>
              <a:gd name="adj1" fmla="val 50000"/>
              <a:gd name="adj2" fmla="val 45681"/>
            </a:avLst>
          </a:prstGeom>
          <a:solidFill>
            <a:srgbClr val="FFFF00"/>
          </a:solidFill>
          <a:ln w="25400">
            <a:solidFill>
              <a:srgbClr val="FF505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69643" name="Slide Number Placeholder 1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035428-4C90-47BC-8A4E-4D1B6772F51A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2280854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261938" y="1241425"/>
            <a:ext cx="5710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Interactions between Alfvénic fluctuations are local in </a:t>
            </a:r>
            <a:r>
              <a:rPr lang="en-US" sz="2000" b="1">
                <a:latin typeface="Calibri" pitchFamily="34" charset="0"/>
              </a:rPr>
              <a:t>k</a:t>
            </a:r>
            <a:r>
              <a:rPr lang="en-US" sz="2000">
                <a:latin typeface="Calibri" pitchFamily="34" charset="0"/>
              </a:rPr>
              <a:t>-space </a:t>
            </a:r>
            <a:endParaRPr lang="en-US" sz="2000" baseline="30000">
              <a:latin typeface="Calibri" pitchFamily="34" charset="0"/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821113" y="2932113"/>
          <a:ext cx="30988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02" name="Equation" r:id="rId3" imgW="1371600" imgH="419040" progId="Equation.3">
                  <p:embed/>
                </p:oleObj>
              </mc:Choice>
              <mc:Fallback>
                <p:oleObj name="Equation" r:id="rId3" imgW="13716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113" y="2932113"/>
                        <a:ext cx="3098800" cy="946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228600" y="2938463"/>
            <a:ext cx="33289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The Alfvén effect increases the non-linear interaction time</a:t>
            </a:r>
            <a:endParaRPr lang="en-US" sz="2000" baseline="30000">
              <a:latin typeface="Calibri" pitchFamily="34" charset="0"/>
            </a:endParaRPr>
          </a:p>
        </p:txBody>
      </p:sp>
      <p:sp>
        <p:nvSpPr>
          <p:cNvPr id="803853" name="Text Box 13"/>
          <p:cNvSpPr txBox="1">
            <a:spLocks noChangeArrowheads="1"/>
          </p:cNvSpPr>
          <p:nvPr/>
        </p:nvSpPr>
        <p:spPr bwMode="auto">
          <a:xfrm>
            <a:off x="285750" y="5181600"/>
            <a:ext cx="8324850" cy="1323439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cs typeface="Arial" pitchFamily="34" charset="0"/>
              </a:rPr>
              <a:t>The energy transfer rate is the same for </a:t>
            </a:r>
            <a:r>
              <a:rPr lang="en-US" sz="2000" dirty="0" err="1">
                <a:cs typeface="Arial" pitchFamily="34" charset="0"/>
              </a:rPr>
              <a:t>dZ</a:t>
            </a:r>
            <a:r>
              <a:rPr lang="en-US" sz="2000" baseline="30000" dirty="0">
                <a:cs typeface="Arial" pitchFamily="34" charset="0"/>
              </a:rPr>
              <a:t>+</a:t>
            </a:r>
            <a:r>
              <a:rPr lang="en-US" sz="2000" dirty="0">
                <a:cs typeface="Arial" pitchFamily="34" charset="0"/>
              </a:rPr>
              <a:t> and </a:t>
            </a:r>
            <a:r>
              <a:rPr lang="en-US" sz="2000" dirty="0" err="1">
                <a:cs typeface="Arial" pitchFamily="34" charset="0"/>
              </a:rPr>
              <a:t>dZ</a:t>
            </a:r>
            <a:r>
              <a:rPr lang="en-US" sz="2000" baseline="30000" dirty="0">
                <a:cs typeface="Arial" pitchFamily="34" charset="0"/>
              </a:rPr>
              <a:t>-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cs typeface="Arial" pitchFamily="34" charset="0"/>
              </a:rPr>
              <a:t>An initial unbalance between </a:t>
            </a:r>
            <a:r>
              <a:rPr lang="en-US" sz="2000" dirty="0" err="1">
                <a:cs typeface="Arial" pitchFamily="34" charset="0"/>
              </a:rPr>
              <a:t>dZ</a:t>
            </a:r>
            <a:r>
              <a:rPr lang="en-US" sz="2000" baseline="30000" dirty="0">
                <a:cs typeface="Arial" pitchFamily="34" charset="0"/>
              </a:rPr>
              <a:t>+</a:t>
            </a:r>
            <a:r>
              <a:rPr lang="en-US" sz="2000" dirty="0">
                <a:cs typeface="Arial" pitchFamily="34" charset="0"/>
              </a:rPr>
              <a:t> and </a:t>
            </a:r>
            <a:r>
              <a:rPr lang="en-US" sz="2000" dirty="0" err="1">
                <a:cs typeface="Arial" pitchFamily="34" charset="0"/>
              </a:rPr>
              <a:t>dZ</a:t>
            </a:r>
            <a:r>
              <a:rPr lang="en-US" sz="2000" baseline="30000" dirty="0">
                <a:cs typeface="Arial" pitchFamily="34" charset="0"/>
              </a:rPr>
              <a:t>-</a:t>
            </a:r>
            <a:r>
              <a:rPr lang="en-US" sz="2000" dirty="0">
                <a:cs typeface="Arial" pitchFamily="34" charset="0"/>
              </a:rPr>
              <a:t> , as observed close to the Sun, would end up in the disappearance of the minority modes </a:t>
            </a:r>
            <a:r>
              <a:rPr lang="en-US" sz="2000" dirty="0" err="1">
                <a:cs typeface="Arial" pitchFamily="34" charset="0"/>
              </a:rPr>
              <a:t>dZ</a:t>
            </a:r>
            <a:r>
              <a:rPr lang="en-US" sz="2000" baseline="30000" dirty="0">
                <a:cs typeface="Arial" pitchFamily="34" charset="0"/>
              </a:rPr>
              <a:t>-</a:t>
            </a:r>
            <a:r>
              <a:rPr lang="en-US" sz="2000" dirty="0">
                <a:cs typeface="Arial" pitchFamily="34" charset="0"/>
              </a:rPr>
              <a:t> towards a total alignment between dB and </a:t>
            </a:r>
            <a:r>
              <a:rPr lang="en-US" sz="2000" dirty="0" err="1">
                <a:cs typeface="Arial" pitchFamily="34" charset="0"/>
              </a:rPr>
              <a:t>dV</a:t>
            </a:r>
            <a:r>
              <a:rPr lang="en-US" sz="2000" dirty="0">
                <a:cs typeface="Arial" pitchFamily="34" charset="0"/>
              </a:rPr>
              <a:t> as the wind expands</a:t>
            </a: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3816350" y="4083050"/>
          <a:ext cx="516255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03" name="Equation" r:id="rId5" imgW="2286000" imgH="419040" progId="Equation.3">
                  <p:embed/>
                </p:oleObj>
              </mc:Choice>
              <mc:Fallback>
                <p:oleObj name="Equation" r:id="rId5" imgW="2286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6350" y="4083050"/>
                        <a:ext cx="5162550" cy="946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1" name="Text Box 18"/>
          <p:cNvSpPr txBox="1">
            <a:spLocks noChangeArrowheads="1"/>
          </p:cNvSpPr>
          <p:nvPr/>
        </p:nvSpPr>
        <p:spPr bwMode="auto">
          <a:xfrm>
            <a:off x="212725" y="1992313"/>
            <a:ext cx="5616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We can define 2 different time-scales for these interactions</a:t>
            </a:r>
            <a:endParaRPr lang="en-US" sz="2000" baseline="30000">
              <a:latin typeface="Calibri" pitchFamily="34" charset="0"/>
            </a:endParaRP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7329488" y="914400"/>
          <a:ext cx="143351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04" name="Equation" r:id="rId7" imgW="634680" imgH="406080" progId="Equation.3">
                  <p:embed/>
                </p:oleObj>
              </mc:Choice>
              <mc:Fallback>
                <p:oleObj name="Equation" r:id="rId7" imgW="6346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9488" y="914400"/>
                        <a:ext cx="1433512" cy="917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7348538" y="2128838"/>
          <a:ext cx="1231900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05" name="Equation" r:id="rId9" imgW="545760" imgH="406080" progId="Equation.3">
                  <p:embed/>
                </p:oleObj>
              </mc:Choice>
              <mc:Fallback>
                <p:oleObj name="Equation" r:id="rId9" imgW="5457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8538" y="2128838"/>
                        <a:ext cx="1231900" cy="919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2" name="Line 21"/>
          <p:cNvSpPr>
            <a:spLocks noChangeShapeType="1"/>
          </p:cNvSpPr>
          <p:nvPr/>
        </p:nvSpPr>
        <p:spPr bwMode="auto">
          <a:xfrm flipV="1">
            <a:off x="6096000" y="1600200"/>
            <a:ext cx="1060450" cy="614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3" name="Line 22"/>
          <p:cNvSpPr>
            <a:spLocks noChangeShapeType="1"/>
          </p:cNvSpPr>
          <p:nvPr/>
        </p:nvSpPr>
        <p:spPr bwMode="auto">
          <a:xfrm>
            <a:off x="6096000" y="2209800"/>
            <a:ext cx="1073150" cy="487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5702300" y="2209800"/>
            <a:ext cx="393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5" name="Text Box 13"/>
          <p:cNvSpPr txBox="1">
            <a:spLocks noChangeArrowheads="1"/>
          </p:cNvSpPr>
          <p:nvPr/>
        </p:nvSpPr>
        <p:spPr bwMode="auto">
          <a:xfrm>
            <a:off x="304800" y="4114800"/>
            <a:ext cx="2705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We can define an energy transfer rate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D2E11-4BA6-43D1-9CFB-E00A7271CF04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20497" name="Text Box 4"/>
          <p:cNvSpPr txBox="1">
            <a:spLocks noChangeArrowheads="1"/>
          </p:cNvSpPr>
          <p:nvPr/>
        </p:nvSpPr>
        <p:spPr bwMode="auto">
          <a:xfrm>
            <a:off x="3005138" y="195263"/>
            <a:ext cx="30749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Dynamic alignment </a:t>
            </a:r>
          </a:p>
          <a:p>
            <a:r>
              <a:rPr lang="en-US" sz="1400">
                <a:latin typeface="Calibri" pitchFamily="34" charset="0"/>
              </a:rPr>
              <a:t>(</a:t>
            </a:r>
            <a:r>
              <a:rPr lang="en-US" sz="1400">
                <a:latin typeface="Calibri" pitchFamily="34" charset="0"/>
                <a:sym typeface="Wingdings" pitchFamily="2" charset="2"/>
              </a:rPr>
              <a:t>Dobrowolny et al., 1980)</a:t>
            </a:r>
            <a:endParaRPr lang="en-US" sz="14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8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F76F7-391E-4BDB-A519-57B277E1D863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78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0659" name="Picture 11" descr="matth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401763"/>
            <a:ext cx="4924425" cy="431323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552450" y="306388"/>
            <a:ext cx="5440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>
                <a:latin typeface="Calibri" pitchFamily="34" charset="0"/>
              </a:rPr>
              <a:t>Radial evolution of </a:t>
            </a:r>
            <a:r>
              <a:rPr lang="en-US" sz="2800">
                <a:latin typeface="Symbol" pitchFamily="18" charset="2"/>
              </a:rPr>
              <a:t>s</a:t>
            </a:r>
            <a:r>
              <a:rPr lang="en-US" sz="2800" baseline="-25000">
                <a:latin typeface="Calibri" pitchFamily="34" charset="0"/>
              </a:rPr>
              <a:t>C</a:t>
            </a:r>
            <a:r>
              <a:rPr lang="en-US" sz="2800">
                <a:latin typeface="Calibri" pitchFamily="34" charset="0"/>
              </a:rPr>
              <a:t> in the ecliptic</a:t>
            </a:r>
          </a:p>
        </p:txBody>
      </p:sp>
      <p:graphicFrame>
        <p:nvGraphicFramePr>
          <p:cNvPr id="70661" name="Object 3"/>
          <p:cNvGraphicFramePr>
            <a:graphicFrameLocks noChangeAspect="1"/>
          </p:cNvGraphicFramePr>
          <p:nvPr/>
        </p:nvGraphicFramePr>
        <p:xfrm>
          <a:off x="5967413" y="1409700"/>
          <a:ext cx="1820862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68" name="Equation" r:id="rId4" imgW="800100" imgH="419100" progId="Equation.3">
                  <p:embed/>
                </p:oleObj>
              </mc:Choice>
              <mc:Fallback>
                <p:oleObj name="Equation" r:id="rId4" imgW="800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7413" y="1409700"/>
                        <a:ext cx="1820862" cy="954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17"/>
          <p:cNvCxnSpPr/>
          <p:nvPr/>
        </p:nvCxnSpPr>
        <p:spPr>
          <a:xfrm>
            <a:off x="1868488" y="4271963"/>
            <a:ext cx="2938462" cy="15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727075" y="5786438"/>
            <a:ext cx="3160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[Adopted from Matthaeus et al., 2004]</a:t>
            </a:r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0" y="6573838"/>
            <a:ext cx="1871663" cy="27622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*mixing fast and slow wind</a:t>
            </a: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2979738" y="2663825"/>
            <a:ext cx="763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Voyager*</a:t>
            </a:r>
          </a:p>
        </p:txBody>
      </p:sp>
      <p:sp>
        <p:nvSpPr>
          <p:cNvPr id="70666" name="Text Box 8"/>
          <p:cNvSpPr txBox="1">
            <a:spLocks noChangeArrowheads="1"/>
          </p:cNvSpPr>
          <p:nvPr/>
        </p:nvSpPr>
        <p:spPr bwMode="auto">
          <a:xfrm>
            <a:off x="1866900" y="21748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Helios 1*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5738252" y="3277160"/>
            <a:ext cx="26183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cs typeface="Arial" pitchFamily="34" charset="0"/>
              </a:rPr>
              <a:t>Combining dynamic alignment and velocity shear mechanism</a:t>
            </a: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4997450" y="5773738"/>
            <a:ext cx="4083050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Dynamic alignment </a:t>
            </a:r>
            <a:r>
              <a:rPr lang="en-US" sz="1800" dirty="0" smtClean="0">
                <a:solidFill>
                  <a:schemeClr val="tx1"/>
                </a:solidFill>
                <a:cs typeface="Arial" pitchFamily="34" charset="0"/>
                <a:sym typeface="Symbol"/>
              </a:rPr>
              <a:t> |</a:t>
            </a:r>
            <a:r>
              <a:rPr lang="en-US" sz="1800" baseline="-25000" dirty="0" smtClean="0">
                <a:solidFill>
                  <a:schemeClr val="tx1"/>
                </a:solidFill>
                <a:cs typeface="Arial" pitchFamily="34" charset="0"/>
                <a:sym typeface="Symbol"/>
              </a:rPr>
              <a:t>C</a:t>
            </a:r>
            <a:r>
              <a:rPr lang="en-US" sz="1800" dirty="0" smtClean="0">
                <a:solidFill>
                  <a:schemeClr val="tx1"/>
                </a:solidFill>
                <a:cs typeface="Arial" pitchFamily="34" charset="0"/>
                <a:sym typeface="Symbol"/>
              </a:rPr>
              <a:t>|</a:t>
            </a:r>
            <a:r>
              <a:rPr lang="en-US" sz="1800" dirty="0" smtClean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 increases</a:t>
            </a:r>
            <a:endParaRPr lang="en-US" sz="1800" dirty="0">
              <a:solidFill>
                <a:schemeClr val="tx1"/>
              </a:solidFill>
              <a:cs typeface="Arial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(</a:t>
            </a:r>
            <a:r>
              <a:rPr lang="en-US" sz="600" dirty="0" err="1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Dobrowolny</a:t>
            </a:r>
            <a:r>
              <a:rPr lang="en-US" sz="600" dirty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 et al., 1980)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schemeClr val="tx1"/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0000"/>
                </a:solidFill>
                <a:cs typeface="Arial" pitchFamily="34" charset="0"/>
              </a:rPr>
              <a:t>velocity shear </a:t>
            </a:r>
            <a:r>
              <a:rPr lang="en-US" sz="1800" dirty="0">
                <a:solidFill>
                  <a:srgbClr val="FF0000"/>
                </a:solidFill>
                <a:cs typeface="Arial" pitchFamily="34" charset="0"/>
                <a:sym typeface="Symbol"/>
              </a:rPr>
              <a:t> |</a:t>
            </a:r>
            <a:r>
              <a:rPr lang="en-US" sz="1800" baseline="-25000" dirty="0">
                <a:solidFill>
                  <a:srgbClr val="FF0000"/>
                </a:solidFill>
                <a:cs typeface="Arial" pitchFamily="34" charset="0"/>
                <a:sym typeface="Symbol"/>
              </a:rPr>
              <a:t>C</a:t>
            </a:r>
            <a:r>
              <a:rPr lang="en-US" sz="1800" dirty="0">
                <a:solidFill>
                  <a:srgbClr val="FF0000"/>
                </a:solidFill>
                <a:cs typeface="Arial" pitchFamily="34" charset="0"/>
                <a:sym typeface="Symbol"/>
              </a:rPr>
              <a:t>|</a:t>
            </a:r>
            <a:r>
              <a:rPr lang="en-US" sz="1800" dirty="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decreases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(</a:t>
            </a:r>
            <a:r>
              <a:rPr lang="it-IT" sz="600" dirty="0" smtClean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Coleman, 1968</a:t>
            </a:r>
            <a:r>
              <a:rPr lang="it-IT" sz="600" dirty="0" smtClean="0">
                <a:solidFill>
                  <a:schemeClr val="tx1"/>
                </a:solidFill>
                <a:cs typeface="Arial" pitchFamily="34" charset="0"/>
              </a:rPr>
              <a:t>)</a:t>
            </a:r>
            <a:endParaRPr lang="en-GB" sz="600" dirty="0">
              <a:solidFill>
                <a:schemeClr val="tx1"/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schemeClr val="tx1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7383" y="988191"/>
            <a:ext cx="2462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Normalized cross-helicity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529595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" descr="shea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901700"/>
            <a:ext cx="6283325" cy="485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3190" name="TextBox 5"/>
          <p:cNvSpPr txBox="1">
            <a:spLocks noChangeArrowheads="1"/>
          </p:cNvSpPr>
          <p:nvPr/>
        </p:nvSpPr>
        <p:spPr bwMode="auto">
          <a:xfrm>
            <a:off x="2830513" y="274638"/>
            <a:ext cx="3662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>
                <a:latin typeface="Calibri" pitchFamily="34" charset="0"/>
              </a:rPr>
              <a:t>Typical velocity shear region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61581-4B3E-4D5D-9466-CFA15EE4838D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9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547BF-FEF3-417B-8B59-C90CE2E4C519}" type="slidenum">
              <a:rPr lang="en-US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8435" name="Picture 2" descr="Copia di LeonardoEd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9" y="2407334"/>
            <a:ext cx="3133725" cy="275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3482648" y="3914951"/>
            <a:ext cx="335656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Monotype Corsiva" pitchFamily="66" charset="0"/>
              </a:rPr>
              <a:t>Study by Leonardo da Vinci  (1452-1519)</a:t>
            </a:r>
          </a:p>
          <a:p>
            <a:r>
              <a:rPr lang="en-US" sz="2000" dirty="0">
                <a:latin typeface="Monotype Corsiva" pitchFamily="66" charset="0"/>
              </a:rPr>
              <a:t>Related to the problem of reducing the rapids in the river </a:t>
            </a:r>
            <a:r>
              <a:rPr lang="en-US" sz="2000" dirty="0" smtClean="0">
                <a:latin typeface="Monotype Corsiva" pitchFamily="66" charset="0"/>
              </a:rPr>
              <a:t>Arno</a:t>
            </a:r>
            <a:endParaRPr lang="en-US" sz="2000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0035" y="416292"/>
            <a:ext cx="4454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Turbulence is an old problem…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b="18026"/>
          <a:stretch/>
        </p:blipFill>
        <p:spPr>
          <a:xfrm>
            <a:off x="250532" y="263950"/>
            <a:ext cx="3113885" cy="2022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5383" y="1968554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Arial" panose="020B0604020202020204" pitchFamily="34" charset="0"/>
              </a:rPr>
              <a:t>Arno river in Florence</a:t>
            </a:r>
            <a:endParaRPr lang="it-IT" sz="16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EC38C-863C-4D3D-A7A6-39DA6E9E2722}" type="slidenum">
              <a:rPr lang="en-US">
                <a:solidFill>
                  <a:schemeClr val="tx1"/>
                </a:solidFill>
              </a:rPr>
              <a:pPr>
                <a:defRPr/>
              </a:pPr>
              <a:t>80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6700" y="-9525"/>
            <a:ext cx="8526463" cy="1344613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Turbulence generation in the ecliptic: velocity shear mechanism</a:t>
            </a:r>
            <a:r>
              <a:rPr lang="en-GB" sz="2800" dirty="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 </a:t>
            </a:r>
            <a:br>
              <a:rPr lang="en-GB" sz="2800" dirty="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sym typeface="Wingdings" pitchFamily="2" charset="2"/>
              </a:rPr>
              <a:t>Coleman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sym typeface="Wingdings" pitchFamily="2" charset="2"/>
              </a:rPr>
              <a:t>1968)</a:t>
            </a:r>
            <a:endParaRPr lang="en-GB" sz="1400" dirty="0" smtClean="0">
              <a:solidFill>
                <a:schemeClr val="tx1"/>
              </a:solidFill>
              <a:latin typeface="Arial" pitchFamily="34" charset="0"/>
              <a:sym typeface="Wingdings" pitchFamily="2" charset="2"/>
            </a:endParaRPr>
          </a:p>
        </p:txBody>
      </p:sp>
      <p:pic>
        <p:nvPicPr>
          <p:cNvPr id="68612" name="Picture 3" descr="f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741363"/>
            <a:ext cx="3986212" cy="5348287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6781800" y="2895600"/>
            <a:ext cx="1631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600" b="1">
                <a:sym typeface="Symbol" pitchFamily="18" charset="2"/>
              </a:rPr>
              <a:t>T=3 </a:t>
            </a:r>
            <a:r>
              <a:rPr lang="it-IT" sz="1600" b="1">
                <a:cs typeface="Times New Roman" pitchFamily="18" charset="0"/>
                <a:sym typeface="Symbol" pitchFamily="18" charset="2"/>
              </a:rPr>
              <a:t>~ </a:t>
            </a:r>
            <a:r>
              <a:rPr lang="it-IT" sz="1600" b="1"/>
              <a:t>1 AU</a:t>
            </a:r>
            <a:endParaRPr lang="en-GB" sz="1600" b="1"/>
          </a:p>
        </p:txBody>
      </p:sp>
      <p:sp>
        <p:nvSpPr>
          <p:cNvPr id="68614" name="Text Box 5"/>
          <p:cNvSpPr txBox="1">
            <a:spLocks noChangeArrowheads="1"/>
          </p:cNvSpPr>
          <p:nvPr/>
        </p:nvSpPr>
        <p:spPr bwMode="auto">
          <a:xfrm>
            <a:off x="180975" y="1698625"/>
            <a:ext cx="41592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/>
              <a:t>Solar wind turbulence may be locally generated by non-linear MHD processes at velocity-shear layers.</a:t>
            </a:r>
          </a:p>
          <a:p>
            <a:pPr eaLnBrk="1" hangingPunct="1">
              <a:buFontTx/>
              <a:buChar char="•"/>
            </a:pPr>
            <a:r>
              <a:rPr lang="en-US" sz="2000"/>
              <a:t>Magnetic field reversals speed up the spectral evolution.</a:t>
            </a:r>
            <a:endParaRPr lang="en-US" sz="900">
              <a:cs typeface="Times New Roman" pitchFamily="18" charset="0"/>
            </a:endParaRPr>
          </a:p>
        </p:txBody>
      </p:sp>
      <p:sp>
        <p:nvSpPr>
          <p:cNvPr id="68615" name="Text Box 6"/>
          <p:cNvSpPr txBox="1">
            <a:spLocks noChangeArrowheads="1"/>
          </p:cNvSpPr>
          <p:nvPr/>
        </p:nvSpPr>
        <p:spPr bwMode="auto">
          <a:xfrm>
            <a:off x="4075113" y="625475"/>
            <a:ext cx="1244600" cy="119062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1800"/>
              <a:t>The z</a:t>
            </a:r>
            <a:r>
              <a:rPr lang="en-GB" sz="1800" baseline="30000">
                <a:cs typeface="Times New Roman" pitchFamily="18" charset="0"/>
              </a:rPr>
              <a:t>+</a:t>
            </a:r>
            <a:r>
              <a:rPr lang="en-GB" sz="1800">
                <a:cs typeface="Times New Roman" pitchFamily="18" charset="0"/>
              </a:rPr>
              <a:t> spectrum evolves slowly</a:t>
            </a:r>
            <a:endParaRPr lang="en-GB" sz="1800"/>
          </a:p>
        </p:txBody>
      </p:sp>
      <p:sp>
        <p:nvSpPr>
          <p:cNvPr id="68616" name="Rectangle 7"/>
          <p:cNvSpPr>
            <a:spLocks noChangeArrowheads="1"/>
          </p:cNvSpPr>
          <p:nvPr/>
        </p:nvSpPr>
        <p:spPr bwMode="auto">
          <a:xfrm>
            <a:off x="4291013" y="5133975"/>
            <a:ext cx="1851025" cy="119062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r>
              <a:rPr lang="en-GB" sz="1800"/>
              <a:t>A</a:t>
            </a:r>
            <a:r>
              <a:rPr lang="it-IT" sz="1800"/>
              <a:t> </a:t>
            </a:r>
            <a:r>
              <a:rPr lang="en-GB" sz="1800"/>
              <a:t>z</a:t>
            </a:r>
            <a:r>
              <a:rPr lang="en-GB" sz="1800" baseline="30000">
                <a:cs typeface="Times New Roman" pitchFamily="18" charset="0"/>
              </a:rPr>
              <a:t>–</a:t>
            </a:r>
            <a:r>
              <a:rPr lang="en-GB" sz="1800">
                <a:cs typeface="Times New Roman" pitchFamily="18" charset="0"/>
              </a:rPr>
              <a:t> spectrum is quickly developed at high k </a:t>
            </a:r>
          </a:p>
        </p:txBody>
      </p:sp>
      <p:sp>
        <p:nvSpPr>
          <p:cNvPr id="68617" name="Text Box 8"/>
          <p:cNvSpPr txBox="1">
            <a:spLocks noChangeArrowheads="1"/>
          </p:cNvSpPr>
          <p:nvPr/>
        </p:nvSpPr>
        <p:spPr bwMode="auto">
          <a:xfrm>
            <a:off x="6170613" y="6051550"/>
            <a:ext cx="2973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000" i="1"/>
              <a:t>2D Incompressible simulations by Roberts et al., Phys. Rev. Lett., 67, 3741, 1991</a:t>
            </a:r>
            <a:endParaRPr lang="en-GB" sz="1000" i="1"/>
          </a:p>
        </p:txBody>
      </p:sp>
      <p:sp>
        <p:nvSpPr>
          <p:cNvPr id="68618" name="Rectangle 9"/>
          <p:cNvSpPr>
            <a:spLocks noChangeArrowheads="1"/>
          </p:cNvSpPr>
          <p:nvPr/>
        </p:nvSpPr>
        <p:spPr bwMode="auto">
          <a:xfrm>
            <a:off x="273050" y="4238625"/>
            <a:ext cx="3956050" cy="225107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cs typeface="Times New Roman" pitchFamily="18" charset="0"/>
              </a:rPr>
              <a:t>This process might have a relevant role in driving turbulence evolution in low-latitude solar wind, where a fast-slow stream structure and reversal</a:t>
            </a:r>
            <a:r>
              <a:rPr lang="it-IT" sz="2000">
                <a:cs typeface="Times New Roman" pitchFamily="18" charset="0"/>
              </a:rPr>
              <a:t>s</a:t>
            </a:r>
            <a:r>
              <a:rPr lang="en-US" sz="2000">
                <a:cs typeface="Times New Roman" pitchFamily="18" charset="0"/>
              </a:rPr>
              <a:t> of magnetic polarity are common features.</a:t>
            </a:r>
          </a:p>
        </p:txBody>
      </p:sp>
      <p:sp>
        <p:nvSpPr>
          <p:cNvPr id="68619" name="AutoShape 10"/>
          <p:cNvSpPr>
            <a:spLocks noChangeArrowheads="1"/>
          </p:cNvSpPr>
          <p:nvPr/>
        </p:nvSpPr>
        <p:spPr bwMode="auto">
          <a:xfrm>
            <a:off x="7670800" y="0"/>
            <a:ext cx="1473200" cy="990600"/>
          </a:xfrm>
          <a:prstGeom prst="wedgeRoundRectCallout">
            <a:avLst>
              <a:gd name="adj1" fmla="val -115301"/>
              <a:gd name="adj2" fmla="val 53366"/>
              <a:gd name="adj3" fmla="val 16667"/>
            </a:avLst>
          </a:prstGeom>
          <a:solidFill>
            <a:srgbClr val="00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200" dirty="0"/>
              <a:t>The 6 </a:t>
            </a:r>
            <a:r>
              <a:rPr lang="it-IT" sz="1200" dirty="0" err="1"/>
              <a:t>lowest</a:t>
            </a:r>
            <a:r>
              <a:rPr lang="it-IT" sz="1200" dirty="0"/>
              <a:t> Fourier </a:t>
            </a:r>
            <a:r>
              <a:rPr lang="it-IT" sz="1200" dirty="0" err="1"/>
              <a:t>modes</a:t>
            </a:r>
            <a:r>
              <a:rPr lang="it-IT" sz="1200" dirty="0"/>
              <a:t> of B and V </a:t>
            </a:r>
            <a:r>
              <a:rPr lang="it-IT" sz="1200" dirty="0" err="1"/>
              <a:t>define</a:t>
            </a:r>
            <a:r>
              <a:rPr lang="it-IT" sz="1200" dirty="0"/>
              <a:t> the </a:t>
            </a:r>
            <a:r>
              <a:rPr lang="it-IT" sz="1200" dirty="0" err="1"/>
              <a:t>shear</a:t>
            </a:r>
            <a:r>
              <a:rPr lang="it-IT" sz="1200" dirty="0"/>
              <a:t> </a:t>
            </a:r>
            <a:r>
              <a:rPr lang="it-IT" sz="1200" dirty="0" err="1"/>
              <a:t>profile</a:t>
            </a:r>
            <a:endParaRPr lang="it-IT" sz="1200" dirty="0"/>
          </a:p>
        </p:txBody>
      </p:sp>
      <p:sp>
        <p:nvSpPr>
          <p:cNvPr id="68620" name="AutoShape 11"/>
          <p:cNvSpPr>
            <a:spLocks noChangeArrowheads="1"/>
          </p:cNvSpPr>
          <p:nvPr/>
        </p:nvSpPr>
        <p:spPr bwMode="auto">
          <a:xfrm>
            <a:off x="8216900" y="850900"/>
            <a:ext cx="927100" cy="685800"/>
          </a:xfrm>
          <a:prstGeom prst="wedgeRoundRectCallout">
            <a:avLst>
              <a:gd name="adj1" fmla="val -83389"/>
              <a:gd name="adj2" fmla="val 68056"/>
              <a:gd name="adj3" fmla="val 16667"/>
            </a:avLst>
          </a:prstGeom>
          <a:solidFill>
            <a:srgbClr val="00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200"/>
              <a:t>Alfvén modes added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920A8-E93E-4E93-A39B-40099D56A5ED}" type="slidenum">
              <a:rPr lang="en-US">
                <a:solidFill>
                  <a:schemeClr val="tx1"/>
                </a:solidFill>
              </a:rPr>
              <a:pPr>
                <a:defRPr/>
              </a:pPr>
              <a:t>81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1946356" y="2211388"/>
            <a:ext cx="5322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dirty="0" smtClean="0"/>
              <a:t>In-situ observations at high latitude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4144372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2FB49-B495-4E81-98DC-EDDAF14E9BA8}" type="slidenum">
              <a:rPr lang="en-US">
                <a:solidFill>
                  <a:schemeClr val="tx1"/>
                </a:solidFill>
              </a:rPr>
              <a:pPr>
                <a:defRPr/>
              </a:pPr>
              <a:t>82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475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03300" y="203200"/>
            <a:ext cx="4445000" cy="536575"/>
          </a:xfrm>
          <a:noFill/>
        </p:spPr>
        <p:txBody>
          <a:bodyPr/>
          <a:lstStyle/>
          <a:p>
            <a:pPr eaLnBrk="1" hangingPunct="1"/>
            <a:r>
              <a:rPr lang="en-GB" sz="2400" smtClean="0">
                <a:solidFill>
                  <a:schemeClr val="tx1"/>
                </a:solidFill>
                <a:latin typeface="Arial" pitchFamily="34" charset="0"/>
              </a:rPr>
              <a:t>Polar wind features</a:t>
            </a:r>
            <a:endParaRPr lang="en-GB" sz="2400" i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4756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60900" y="6324600"/>
            <a:ext cx="4483100" cy="338138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it-IT" sz="1400" i="1" smtClean="0">
                <a:latin typeface="Arial" pitchFamily="34" charset="0"/>
              </a:rPr>
              <a:t>McComas et al., GRL, 29 (9), 2002</a:t>
            </a:r>
            <a:endParaRPr lang="en-GB" sz="1400" i="1" smtClean="0">
              <a:latin typeface="Arial" pitchFamily="34" charset="0"/>
            </a:endParaRPr>
          </a:p>
        </p:txBody>
      </p:sp>
      <p:pic>
        <p:nvPicPr>
          <p:cNvPr id="74757" name="Picture 9" descr="f52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8975" y="952500"/>
            <a:ext cx="4645025" cy="5341938"/>
          </a:xfrm>
          <a:noFill/>
          <a:ln w="254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74758" name="Text Box 7"/>
          <p:cNvSpPr txBox="1">
            <a:spLocks noChangeArrowheads="1"/>
          </p:cNvSpPr>
          <p:nvPr/>
        </p:nvSpPr>
        <p:spPr bwMode="auto">
          <a:xfrm>
            <a:off x="230188" y="1587500"/>
            <a:ext cx="3890962" cy="163195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000"/>
              <a:t>At </a:t>
            </a:r>
            <a:r>
              <a:rPr lang="en-GB" sz="2000" b="1"/>
              <a:t>LOW</a:t>
            </a:r>
            <a:r>
              <a:rPr lang="en-GB" sz="2000"/>
              <a:t> activity the polar wind fills a large fraction of  the heliosphere. </a:t>
            </a:r>
          </a:p>
          <a:p>
            <a:pPr eaLnBrk="1" hangingPunct="1"/>
            <a:r>
              <a:rPr lang="en-GB" sz="2000"/>
              <a:t>In contrast, polar wind almost disappears at </a:t>
            </a:r>
            <a:r>
              <a:rPr lang="en-GB" sz="2000" b="1"/>
              <a:t>HIGH</a:t>
            </a:r>
            <a:r>
              <a:rPr lang="en-GB" sz="2000"/>
              <a:t> activity.</a:t>
            </a:r>
          </a:p>
        </p:txBody>
      </p:sp>
      <p:sp>
        <p:nvSpPr>
          <p:cNvPr id="74759" name="Text Box 8"/>
          <p:cNvSpPr txBox="1">
            <a:spLocks noChangeArrowheads="1"/>
          </p:cNvSpPr>
          <p:nvPr/>
        </p:nvSpPr>
        <p:spPr bwMode="auto">
          <a:xfrm>
            <a:off x="239713" y="3886200"/>
            <a:ext cx="3846512" cy="1938338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cs typeface="Times New Roman" pitchFamily="18" charset="0"/>
              </a:rPr>
              <a:t>The polar wind</a:t>
            </a:r>
            <a:r>
              <a:rPr lang="it-IT" sz="2000">
                <a:cs typeface="Times New Roman" pitchFamily="18" charset="0"/>
              </a:rPr>
              <a:t>,</a:t>
            </a:r>
            <a:r>
              <a:rPr lang="en-US" sz="2000">
                <a:cs typeface="Times New Roman" pitchFamily="18" charset="0"/>
              </a:rPr>
              <a:t> </a:t>
            </a:r>
            <a:r>
              <a:rPr lang="en-US" sz="2000" b="1">
                <a:cs typeface="Times New Roman" pitchFamily="18" charset="0"/>
              </a:rPr>
              <a:t>a relatively homogeneous environment</a:t>
            </a:r>
            <a:r>
              <a:rPr lang="it-IT" sz="2000">
                <a:cs typeface="Times New Roman" pitchFamily="18" charset="0"/>
              </a:rPr>
              <a:t>,</a:t>
            </a:r>
            <a:r>
              <a:rPr lang="en-US" sz="2000">
                <a:cs typeface="Times New Roman" pitchFamily="18" charset="0"/>
              </a:rPr>
              <a:t> </a:t>
            </a:r>
            <a:r>
              <a:rPr lang="en-US" sz="2000"/>
              <a:t>offers the opportunity of studying how the Alfv</a:t>
            </a:r>
            <a:r>
              <a:rPr lang="en-US" sz="2000">
                <a:cs typeface="Times New Roman" pitchFamily="18" charset="0"/>
              </a:rPr>
              <a:t>énic turbulence evolves under almost </a:t>
            </a:r>
            <a:r>
              <a:rPr lang="en-US" sz="2000" b="1">
                <a:cs typeface="Times New Roman" pitchFamily="18" charset="0"/>
              </a:rPr>
              <a:t>undisturbed</a:t>
            </a:r>
            <a:r>
              <a:rPr lang="en-US" sz="2000">
                <a:cs typeface="Times New Roman" pitchFamily="18" charset="0"/>
              </a:rPr>
              <a:t> conditions.</a:t>
            </a:r>
          </a:p>
        </p:txBody>
      </p:sp>
      <p:sp>
        <p:nvSpPr>
          <p:cNvPr id="74760" name="Text Box 10"/>
          <p:cNvSpPr txBox="1">
            <a:spLocks noChangeArrowheads="1"/>
          </p:cNvSpPr>
          <p:nvPr/>
        </p:nvSpPr>
        <p:spPr bwMode="auto">
          <a:xfrm>
            <a:off x="6164263" y="1543050"/>
            <a:ext cx="4572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b="1"/>
              <a:t>L</a:t>
            </a:r>
          </a:p>
          <a:p>
            <a:pPr algn="ctr" eaLnBrk="1" hangingPunct="1"/>
            <a:r>
              <a:rPr lang="it-IT" b="1"/>
              <a:t>O</a:t>
            </a:r>
          </a:p>
          <a:p>
            <a:pPr algn="ctr" eaLnBrk="1" hangingPunct="1"/>
            <a:r>
              <a:rPr lang="it-IT" b="1"/>
              <a:t>W</a:t>
            </a:r>
            <a:endParaRPr lang="en-US"/>
          </a:p>
        </p:txBody>
      </p:sp>
      <p:sp>
        <p:nvSpPr>
          <p:cNvPr id="74761" name="Rectangle 11"/>
          <p:cNvSpPr>
            <a:spLocks noChangeArrowheads="1"/>
          </p:cNvSpPr>
          <p:nvPr/>
        </p:nvSpPr>
        <p:spPr bwMode="auto">
          <a:xfrm>
            <a:off x="8502650" y="1543050"/>
            <a:ext cx="457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/>
              <a:t>HIGH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5263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6955C-66E8-4010-B372-19A42394484A}" type="slidenum">
              <a:rPr lang="en-US">
                <a:solidFill>
                  <a:schemeClr val="tx1"/>
                </a:solidFill>
              </a:rPr>
              <a:pPr>
                <a:defRPr/>
              </a:pPr>
              <a:t>83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577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36600" y="165100"/>
            <a:ext cx="5207000" cy="596900"/>
          </a:xfrm>
        </p:spPr>
        <p:txBody>
          <a:bodyPr/>
          <a:lstStyle/>
          <a:p>
            <a:pPr eaLnBrk="1" hangingPunct="1"/>
            <a:r>
              <a:rPr lang="en-GB" sz="2400" smtClean="0">
                <a:solidFill>
                  <a:schemeClr val="tx1"/>
                </a:solidFill>
                <a:latin typeface="Arial" pitchFamily="34" charset="0"/>
              </a:rPr>
              <a:t>Polar wind: spectral evolution</a:t>
            </a:r>
          </a:p>
        </p:txBody>
      </p:sp>
      <p:sp>
        <p:nvSpPr>
          <p:cNvPr id="7578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6900" y="1092200"/>
            <a:ext cx="3000375" cy="2209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GB" sz="2000" smtClean="0">
                <a:latin typeface="Arial" pitchFamily="34" charset="0"/>
              </a:rPr>
              <a:t>Power spectra of </a:t>
            </a:r>
            <a:r>
              <a:rPr lang="en-GB" sz="2000" smtClean="0">
                <a:latin typeface="Arial" pitchFamily="34" charset="0"/>
                <a:cs typeface="Times New Roman" pitchFamily="18" charset="0"/>
              </a:rPr>
              <a:t>z</a:t>
            </a:r>
            <a:r>
              <a:rPr lang="en-GB" sz="2000" baseline="30000" smtClean="0">
                <a:latin typeface="Arial" pitchFamily="34" charset="0"/>
                <a:cs typeface="Times New Roman" pitchFamily="18" charset="0"/>
              </a:rPr>
              <a:t>+</a:t>
            </a:r>
            <a:r>
              <a:rPr lang="en-GB" sz="2000" smtClean="0">
                <a:latin typeface="Arial" pitchFamily="34" charset="0"/>
                <a:cs typeface="Times New Roman" pitchFamily="18" charset="0"/>
              </a:rPr>
              <a:t> and z</a:t>
            </a:r>
            <a:r>
              <a:rPr lang="en-GB" sz="2000" baseline="30000" smtClean="0">
                <a:latin typeface="Arial" pitchFamily="34" charset="0"/>
                <a:cs typeface="Times New Roman" pitchFamily="18" charset="0"/>
              </a:rPr>
              <a:t>–</a:t>
            </a:r>
            <a:r>
              <a:rPr lang="en-GB" sz="2000" smtClean="0">
                <a:latin typeface="Arial" pitchFamily="34" charset="0"/>
              </a:rPr>
              <a:t> at 2 and 4 AU </a:t>
            </a:r>
            <a:r>
              <a:rPr lang="it-IT" sz="2000" smtClean="0">
                <a:latin typeface="Arial" pitchFamily="34" charset="0"/>
              </a:rPr>
              <a:t>in </a:t>
            </a:r>
            <a:r>
              <a:rPr lang="en-GB" sz="2000" smtClean="0">
                <a:latin typeface="Arial" pitchFamily="34" charset="0"/>
              </a:rPr>
              <a:t>polar wind</a:t>
            </a:r>
            <a:r>
              <a:rPr lang="it-IT" sz="2000" smtClean="0">
                <a:latin typeface="Arial" pitchFamily="34" charset="0"/>
              </a:rPr>
              <a:t> </a:t>
            </a:r>
            <a:r>
              <a:rPr lang="en-GB" sz="2000" smtClean="0">
                <a:latin typeface="Arial" pitchFamily="34" charset="0"/>
              </a:rPr>
              <a:t>clearly indicate a spectral evolution qualitatively similar to that observed in ecliptic wind.</a:t>
            </a:r>
          </a:p>
        </p:txBody>
      </p:sp>
      <p:pic>
        <p:nvPicPr>
          <p:cNvPr id="75781" name="Picture 4" descr="spetelsr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0" b="25018"/>
          <a:stretch>
            <a:fillRect/>
          </a:stretch>
        </p:blipFill>
        <p:spPr bwMode="auto">
          <a:xfrm>
            <a:off x="1787525" y="3797300"/>
            <a:ext cx="5743575" cy="2684463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7"/>
          <p:cNvSpPr txBox="1">
            <a:spLocks noChangeArrowheads="1"/>
          </p:cNvSpPr>
          <p:nvPr/>
        </p:nvSpPr>
        <p:spPr bwMode="auto">
          <a:xfrm>
            <a:off x="3856038" y="6550025"/>
            <a:ext cx="310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1400" i="1"/>
              <a:t>Goldstein et al</a:t>
            </a:r>
            <a:r>
              <a:rPr lang="it-IT" sz="1400" i="1"/>
              <a:t>., GRL, 22, 3393, 1995</a:t>
            </a:r>
            <a:endParaRPr lang="en-GB" sz="1400" i="1"/>
          </a:p>
        </p:txBody>
      </p:sp>
      <p:sp>
        <p:nvSpPr>
          <p:cNvPr id="75783" name="Text Box 8"/>
          <p:cNvSpPr txBox="1">
            <a:spLocks noChangeArrowheads="1"/>
          </p:cNvSpPr>
          <p:nvPr/>
        </p:nvSpPr>
        <p:spPr bwMode="auto">
          <a:xfrm>
            <a:off x="2349500" y="30178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b="1"/>
              <a:t>polar wind</a:t>
            </a:r>
            <a:endParaRPr lang="it-IT" b="1"/>
          </a:p>
          <a:p>
            <a:pPr algn="ctr" eaLnBrk="1" hangingPunct="1"/>
            <a:r>
              <a:rPr lang="it-IT" b="1"/>
              <a:t>2 AU</a:t>
            </a:r>
            <a:endParaRPr lang="en-GB" b="1"/>
          </a:p>
        </p:txBody>
      </p:sp>
      <p:sp>
        <p:nvSpPr>
          <p:cNvPr id="75784" name="Text Box 9"/>
          <p:cNvSpPr txBox="1">
            <a:spLocks noChangeArrowheads="1"/>
          </p:cNvSpPr>
          <p:nvPr/>
        </p:nvSpPr>
        <p:spPr bwMode="auto">
          <a:xfrm>
            <a:off x="5040313" y="3016250"/>
            <a:ext cx="1720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b="1"/>
              <a:t>polar wind</a:t>
            </a:r>
            <a:endParaRPr lang="it-IT" b="1"/>
          </a:p>
          <a:p>
            <a:pPr algn="ctr" eaLnBrk="1" hangingPunct="1"/>
            <a:r>
              <a:rPr lang="it-IT" b="1"/>
              <a:t>4 AU</a:t>
            </a:r>
            <a:endParaRPr lang="en-GB" b="1"/>
          </a:p>
        </p:txBody>
      </p:sp>
      <p:sp>
        <p:nvSpPr>
          <p:cNvPr id="75785" name="Text Box 10"/>
          <p:cNvSpPr txBox="1">
            <a:spLocks noChangeArrowheads="1"/>
          </p:cNvSpPr>
          <p:nvPr/>
        </p:nvSpPr>
        <p:spPr bwMode="auto">
          <a:xfrm>
            <a:off x="4330700" y="2436813"/>
            <a:ext cx="503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2800">
                <a:cs typeface="Times New Roman" pitchFamily="18" charset="0"/>
              </a:rPr>
              <a:t>z</a:t>
            </a:r>
            <a:r>
              <a:rPr lang="it-IT" sz="2800" baseline="30000">
                <a:cs typeface="Times New Roman" pitchFamily="18" charset="0"/>
              </a:rPr>
              <a:t>+</a:t>
            </a:r>
            <a:endParaRPr lang="en-GB" sz="2800" baseline="30000"/>
          </a:p>
        </p:txBody>
      </p:sp>
      <p:sp>
        <p:nvSpPr>
          <p:cNvPr id="75786" name="Text Box 11"/>
          <p:cNvSpPr txBox="1">
            <a:spLocks noChangeArrowheads="1"/>
          </p:cNvSpPr>
          <p:nvPr/>
        </p:nvSpPr>
        <p:spPr bwMode="auto">
          <a:xfrm>
            <a:off x="4330700" y="3046413"/>
            <a:ext cx="4968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2800">
                <a:cs typeface="Times New Roman" pitchFamily="18" charset="0"/>
              </a:rPr>
              <a:t>z</a:t>
            </a:r>
            <a:r>
              <a:rPr lang="it-IT" sz="2800" baseline="30000">
                <a:cs typeface="Times New Roman" pitchFamily="18" charset="0"/>
              </a:rPr>
              <a:t>–</a:t>
            </a:r>
            <a:endParaRPr lang="en-GB" sz="2800" baseline="30000"/>
          </a:p>
        </p:txBody>
      </p:sp>
      <p:sp>
        <p:nvSpPr>
          <p:cNvPr id="75787" name="Line 12"/>
          <p:cNvSpPr>
            <a:spLocks noChangeShapeType="1"/>
          </p:cNvSpPr>
          <p:nvPr/>
        </p:nvSpPr>
        <p:spPr bwMode="auto">
          <a:xfrm flipH="1">
            <a:off x="3187700" y="2971800"/>
            <a:ext cx="129540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8" name="Line 13"/>
          <p:cNvSpPr>
            <a:spLocks noChangeShapeType="1"/>
          </p:cNvSpPr>
          <p:nvPr/>
        </p:nvSpPr>
        <p:spPr bwMode="auto">
          <a:xfrm>
            <a:off x="4483100" y="29718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9" name="Line 14"/>
          <p:cNvSpPr>
            <a:spLocks noChangeShapeType="1"/>
          </p:cNvSpPr>
          <p:nvPr/>
        </p:nvSpPr>
        <p:spPr bwMode="auto">
          <a:xfrm flipH="1">
            <a:off x="3492500" y="3581400"/>
            <a:ext cx="9906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0" name="Line 15"/>
          <p:cNvSpPr>
            <a:spLocks noChangeShapeType="1"/>
          </p:cNvSpPr>
          <p:nvPr/>
        </p:nvSpPr>
        <p:spPr bwMode="auto">
          <a:xfrm>
            <a:off x="4483100" y="3581400"/>
            <a:ext cx="15240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1" name="Line 16"/>
          <p:cNvSpPr>
            <a:spLocks noChangeShapeType="1"/>
          </p:cNvSpPr>
          <p:nvPr/>
        </p:nvSpPr>
        <p:spPr bwMode="auto">
          <a:xfrm>
            <a:off x="2730500" y="4038600"/>
            <a:ext cx="13716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2" name="Line 17"/>
          <p:cNvSpPr>
            <a:spLocks noChangeShapeType="1"/>
          </p:cNvSpPr>
          <p:nvPr/>
        </p:nvSpPr>
        <p:spPr bwMode="auto">
          <a:xfrm>
            <a:off x="5397500" y="4114800"/>
            <a:ext cx="1219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3" name="Line 18"/>
          <p:cNvSpPr>
            <a:spLocks noChangeShapeType="1"/>
          </p:cNvSpPr>
          <p:nvPr/>
        </p:nvSpPr>
        <p:spPr bwMode="auto">
          <a:xfrm flipH="1" flipV="1">
            <a:off x="4178300" y="4724400"/>
            <a:ext cx="38100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4" name="Line 19"/>
          <p:cNvSpPr>
            <a:spLocks noChangeShapeType="1"/>
          </p:cNvSpPr>
          <p:nvPr/>
        </p:nvSpPr>
        <p:spPr bwMode="auto">
          <a:xfrm flipH="1" flipV="1">
            <a:off x="6692900" y="4800600"/>
            <a:ext cx="6096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5" name="Text Box 20"/>
          <p:cNvSpPr txBox="1">
            <a:spLocks noChangeArrowheads="1"/>
          </p:cNvSpPr>
          <p:nvPr/>
        </p:nvSpPr>
        <p:spPr bwMode="auto">
          <a:xfrm>
            <a:off x="6670675" y="2433638"/>
            <a:ext cx="528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2000" b="1" i="1"/>
              <a:t>f </a:t>
            </a:r>
            <a:r>
              <a:rPr lang="it-IT" sz="2000" b="1" i="1" baseline="30000">
                <a:cs typeface="Times New Roman" pitchFamily="18" charset="0"/>
              </a:rPr>
              <a:t>–</a:t>
            </a:r>
            <a:r>
              <a:rPr lang="it-IT" sz="2000" b="1" i="1" baseline="30000"/>
              <a:t>1</a:t>
            </a:r>
            <a:endParaRPr lang="en-GB" sz="2000" b="1" i="1" baseline="30000"/>
          </a:p>
        </p:txBody>
      </p:sp>
      <p:sp>
        <p:nvSpPr>
          <p:cNvPr id="75796" name="Text Box 21"/>
          <p:cNvSpPr txBox="1">
            <a:spLocks noChangeArrowheads="1"/>
          </p:cNvSpPr>
          <p:nvPr/>
        </p:nvSpPr>
        <p:spPr bwMode="auto">
          <a:xfrm>
            <a:off x="6616700" y="3192463"/>
            <a:ext cx="671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2000" b="1" i="1"/>
              <a:t>f </a:t>
            </a:r>
            <a:r>
              <a:rPr lang="it-IT" sz="2000" b="1" i="1" baseline="30000">
                <a:cs typeface="Times New Roman" pitchFamily="18" charset="0"/>
              </a:rPr>
              <a:t>–</a:t>
            </a:r>
            <a:r>
              <a:rPr lang="it-IT" sz="2000" b="1" i="1" baseline="30000"/>
              <a:t>5/3</a:t>
            </a:r>
            <a:endParaRPr lang="en-GB" sz="2000" b="1" i="1" baseline="30000"/>
          </a:p>
        </p:txBody>
      </p:sp>
      <p:sp>
        <p:nvSpPr>
          <p:cNvPr id="75797" name="Line 22"/>
          <p:cNvSpPr>
            <a:spLocks noChangeShapeType="1"/>
          </p:cNvSpPr>
          <p:nvPr/>
        </p:nvSpPr>
        <p:spPr bwMode="auto">
          <a:xfrm flipH="1">
            <a:off x="6921500" y="3429000"/>
            <a:ext cx="0" cy="1371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8" name="Line 23"/>
          <p:cNvSpPr>
            <a:spLocks noChangeShapeType="1"/>
          </p:cNvSpPr>
          <p:nvPr/>
        </p:nvSpPr>
        <p:spPr bwMode="auto">
          <a:xfrm flipH="1">
            <a:off x="6235700" y="2743200"/>
            <a:ext cx="685800" cy="1524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9" name="Text Box 24"/>
          <p:cNvSpPr txBox="1">
            <a:spLocks noChangeArrowheads="1"/>
          </p:cNvSpPr>
          <p:nvPr/>
        </p:nvSpPr>
        <p:spPr bwMode="auto">
          <a:xfrm>
            <a:off x="3919538" y="1114425"/>
            <a:ext cx="52244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000"/>
              <a:t>The development </a:t>
            </a:r>
            <a:r>
              <a:rPr lang="it-IT" sz="2000"/>
              <a:t>of a </a:t>
            </a:r>
            <a:r>
              <a:rPr lang="en-GB" sz="2000"/>
              <a:t>turbulent cascade with increasing distance moves the breakpoint between the </a:t>
            </a:r>
            <a:r>
              <a:rPr lang="en-GB" sz="2000" b="1" i="1"/>
              <a:t>f</a:t>
            </a:r>
            <a:r>
              <a:rPr lang="en-GB" sz="2000" b="1" i="1" baseline="30000"/>
              <a:t> </a:t>
            </a:r>
            <a:r>
              <a:rPr lang="en-GB" sz="2000" b="1" i="1" baseline="30000">
                <a:cs typeface="Times New Roman" pitchFamily="18" charset="0"/>
              </a:rPr>
              <a:t>–1</a:t>
            </a:r>
            <a:r>
              <a:rPr lang="en-GB" sz="2000">
                <a:cs typeface="Times New Roman" pitchFamily="18" charset="0"/>
              </a:rPr>
              <a:t> and </a:t>
            </a:r>
            <a:r>
              <a:rPr lang="en-GB" sz="2000" b="1" i="1">
                <a:cs typeface="Times New Roman" pitchFamily="18" charset="0"/>
              </a:rPr>
              <a:t>f</a:t>
            </a:r>
            <a:r>
              <a:rPr lang="en-GB" sz="2000" b="1" i="1" baseline="30000">
                <a:cs typeface="Times New Roman" pitchFamily="18" charset="0"/>
              </a:rPr>
              <a:t> –5/3</a:t>
            </a:r>
            <a:r>
              <a:rPr lang="en-GB" sz="2000">
                <a:cs typeface="Times New Roman" pitchFamily="18" charset="0"/>
              </a:rPr>
              <a:t> regimes</a:t>
            </a:r>
            <a:r>
              <a:rPr lang="en-GB" sz="2000"/>
              <a:t> to larger scales</a:t>
            </a:r>
            <a:r>
              <a:rPr lang="en-GB" sz="200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81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A7675-50B9-4D91-9416-0D8CDCE36D35}" type="slidenum">
              <a:rPr lang="en-US">
                <a:solidFill>
                  <a:schemeClr val="tx1"/>
                </a:solidFill>
              </a:rPr>
              <a:pPr>
                <a:defRPr/>
              </a:pPr>
              <a:t>84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8325" y="532958"/>
            <a:ext cx="6127670" cy="1038667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Polar wind: </a:t>
            </a:r>
            <a:b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</a:br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Spectral breakpoint, a comparison with ecliptic wind</a:t>
            </a:r>
          </a:p>
        </p:txBody>
      </p:sp>
      <p:sp>
        <p:nvSpPr>
          <p:cNvPr id="76804" name="Text Box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8344" y="2133600"/>
            <a:ext cx="3157156" cy="3535363"/>
          </a:xfrm>
          <a:noFill/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GB" sz="2000" dirty="0" smtClean="0">
                <a:latin typeface="Arial" pitchFamily="34" charset="0"/>
              </a:rPr>
              <a:t>In the polar wind the breakpoint is at smaller scale than at similar distances in the ecliptic wind.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GB" sz="2000" u="sng" dirty="0" smtClean="0">
                <a:latin typeface="Arial" pitchFamily="34" charset="0"/>
              </a:rPr>
              <a:t>Thus, spectral evolution in the polar wind is slower than in the ecliptic wind.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GB" sz="2000" u="sng" dirty="0" smtClean="0">
              <a:latin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GB" sz="1600" dirty="0" smtClean="0">
                <a:latin typeface="Arial" pitchFamily="34" charset="0"/>
              </a:rPr>
              <a:t>(data from: Helios, IMP, Pioneer, Voyager, Ulysses)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184650" y="5972175"/>
            <a:ext cx="4373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400" i="1">
                <a:latin typeface="Comic Sans MS" pitchFamily="66" charset="0"/>
              </a:rPr>
              <a:t>Horbury et al., Astron. Astrophys., 316, 333, 1996</a:t>
            </a:r>
            <a:endParaRPr lang="en-GB" sz="1400" i="1">
              <a:latin typeface="Comic Sans MS" pitchFamily="66" charset="0"/>
            </a:endParaRPr>
          </a:p>
        </p:txBody>
      </p:sp>
      <p:pic>
        <p:nvPicPr>
          <p:cNvPr id="76806" name="Picture 7" descr="f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2093913"/>
            <a:ext cx="5578475" cy="3775075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0699" name="Text Box 11"/>
          <p:cNvSpPr txBox="1">
            <a:spLocks noChangeArrowheads="1"/>
          </p:cNvSpPr>
          <p:nvPr/>
        </p:nvSpPr>
        <p:spPr bwMode="auto">
          <a:xfrm>
            <a:off x="6918325" y="1114425"/>
            <a:ext cx="161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polar wind</a:t>
            </a:r>
          </a:p>
        </p:txBody>
      </p:sp>
      <p:sp>
        <p:nvSpPr>
          <p:cNvPr id="76808" name="AutoShape 13"/>
          <p:cNvSpPr>
            <a:spLocks noChangeArrowheads="1"/>
          </p:cNvSpPr>
          <p:nvPr/>
        </p:nvSpPr>
        <p:spPr bwMode="auto">
          <a:xfrm rot="1326097">
            <a:off x="6448425" y="2293938"/>
            <a:ext cx="1655763" cy="942975"/>
          </a:xfrm>
          <a:prstGeom prst="wedgeEllipseCallout">
            <a:avLst>
              <a:gd name="adj1" fmla="val -2611"/>
              <a:gd name="adj2" fmla="val -144667"/>
            </a:avLst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>
              <a:latin typeface="Symbol" pitchFamily="18" charset="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2924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68338" y="444500"/>
            <a:ext cx="6684962" cy="566738"/>
          </a:xfrm>
        </p:spPr>
        <p:txBody>
          <a:bodyPr/>
          <a:lstStyle/>
          <a:p>
            <a:pPr eaLnBrk="1" hangingPunct="1"/>
            <a:r>
              <a:rPr lang="en-GB" sz="240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Polar wind: radial dependence of e</a:t>
            </a:r>
            <a:r>
              <a:rPr lang="en-GB" sz="2400" baseline="3000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+</a:t>
            </a:r>
            <a:r>
              <a:rPr lang="en-GB" sz="240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 and e</a:t>
            </a:r>
            <a:r>
              <a:rPr lang="en-GB" sz="2400" baseline="3000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–</a:t>
            </a:r>
            <a:r>
              <a:rPr lang="en-GB" sz="2400" smtClean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en-GB" sz="240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8852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7500" y="1473200"/>
            <a:ext cx="3568700" cy="42132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>
                <a:latin typeface="Arial" pitchFamily="34" charset="0"/>
                <a:cs typeface="Times New Roman" pitchFamily="18" charset="0"/>
              </a:rPr>
              <a:t>Ulysses polar wind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observations show that e</a:t>
            </a:r>
            <a:r>
              <a:rPr lang="en-US" sz="2000" baseline="30000" dirty="0" smtClean="0">
                <a:latin typeface="Arial" pitchFamily="34" charset="0"/>
                <a:cs typeface="Times New Roman" pitchFamily="18" charset="0"/>
              </a:rPr>
              <a:t>+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exhibits the same radial gradient over all the investigated range of distances. In contrast, e</a:t>
            </a:r>
            <a:r>
              <a:rPr lang="en-US" sz="2000" baseline="30000" dirty="0" smtClean="0">
                <a:latin typeface="Arial" pitchFamily="34" charset="0"/>
                <a:cs typeface="Times New Roman" pitchFamily="18" charset="0"/>
              </a:rPr>
              <a:t>–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shows a change of slope at ~2.5 AU.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2000" dirty="0" smtClean="0">
              <a:latin typeface="Arial" pitchFamily="34" charset="0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Perhaps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, e</a:t>
            </a:r>
            <a:r>
              <a:rPr lang="en-US" sz="2000" baseline="30000" dirty="0">
                <a:latin typeface="Arial" pitchFamily="34" charset="0"/>
                <a:cs typeface="Times New Roman" pitchFamily="18" charset="0"/>
              </a:rPr>
              <a:t>–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generated by some mechanism acting on 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e</a:t>
            </a:r>
            <a:r>
              <a:rPr lang="en-US" sz="2000" baseline="30000" dirty="0">
                <a:latin typeface="Arial" pitchFamily="34" charset="0"/>
                <a:cs typeface="Times New Roman" pitchFamily="18" charset="0"/>
              </a:rPr>
              <a:t>+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which saturates for a given ratio of 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e</a:t>
            </a:r>
            <a:r>
              <a:rPr lang="en-US" sz="2000" baseline="30000" dirty="0">
                <a:latin typeface="Arial" pitchFamily="34" charset="0"/>
                <a:cs typeface="Times New Roman" pitchFamily="18" charset="0"/>
              </a:rPr>
              <a:t>–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/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e</a:t>
            </a:r>
            <a:r>
              <a:rPr lang="en-US" sz="2000" baseline="30000" dirty="0">
                <a:latin typeface="Arial" pitchFamily="34" charset="0"/>
                <a:cs typeface="Times New Roman" pitchFamily="18" charset="0"/>
              </a:rPr>
              <a:t>+</a:t>
            </a:r>
            <a:endParaRPr lang="en-GB" sz="2000" dirty="0" smtClean="0"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78853" name="Picture 6" descr="VARFP6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524000"/>
            <a:ext cx="5105400" cy="5105400"/>
          </a:xfrm>
          <a:noFill/>
        </p:spPr>
      </p:pic>
      <p:sp>
        <p:nvSpPr>
          <p:cNvPr id="78854" name="Text Box 7"/>
          <p:cNvSpPr txBox="1">
            <a:spLocks noChangeArrowheads="1"/>
          </p:cNvSpPr>
          <p:nvPr/>
        </p:nvSpPr>
        <p:spPr bwMode="auto">
          <a:xfrm>
            <a:off x="5855494" y="6476999"/>
            <a:ext cx="3026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200" i="1" dirty="0"/>
              <a:t>Bavassano et al., JGR, 105, 15959, 2000</a:t>
            </a:r>
            <a:endParaRPr lang="en-GB" sz="1200" i="1" dirty="0"/>
          </a:p>
        </p:txBody>
      </p:sp>
      <p:sp>
        <p:nvSpPr>
          <p:cNvPr id="78855" name="Line 8"/>
          <p:cNvSpPr>
            <a:spLocks noChangeShapeType="1"/>
          </p:cNvSpPr>
          <p:nvPr/>
        </p:nvSpPr>
        <p:spPr bwMode="auto">
          <a:xfrm flipV="1">
            <a:off x="2819400" y="1295400"/>
            <a:ext cx="5105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7924800" y="1295400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5" name="Line 10"/>
          <p:cNvSpPr>
            <a:spLocks noChangeShapeType="1"/>
          </p:cNvSpPr>
          <p:nvPr/>
        </p:nvSpPr>
        <p:spPr bwMode="auto">
          <a:xfrm flipV="1">
            <a:off x="3768725" y="4424363"/>
            <a:ext cx="1728788" cy="282575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8858" name="Text Box 11"/>
          <p:cNvSpPr txBox="1">
            <a:spLocks noChangeArrowheads="1"/>
          </p:cNvSpPr>
          <p:nvPr/>
        </p:nvSpPr>
        <p:spPr bwMode="auto">
          <a:xfrm>
            <a:off x="5334000" y="4875213"/>
            <a:ext cx="1042988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/>
              <a:t>Helios</a:t>
            </a:r>
            <a:endParaRPr lang="en-GB"/>
          </a:p>
        </p:txBody>
      </p:sp>
      <p:sp>
        <p:nvSpPr>
          <p:cNvPr id="78859" name="Text Box 12"/>
          <p:cNvSpPr txBox="1">
            <a:spLocks noChangeArrowheads="1"/>
          </p:cNvSpPr>
          <p:nvPr/>
        </p:nvSpPr>
        <p:spPr bwMode="auto">
          <a:xfrm>
            <a:off x="7162800" y="2889250"/>
            <a:ext cx="1697038" cy="466725"/>
          </a:xfrm>
          <a:prstGeom prst="rect">
            <a:avLst/>
          </a:prstGeom>
          <a:solidFill>
            <a:srgbClr val="FF33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/>
              <a:t>Ulysses</a:t>
            </a:r>
            <a:endParaRPr lang="en-GB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70F2-6F44-47E8-8D8B-FCF93C9F4587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9D95395-5970-410C-9743-309E8C940757}" type="slidenum">
              <a:rPr lang="en-US" sz="1200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 smtClean="0">
              <a:latin typeface="Calibri" pitchFamily="34" charset="0"/>
            </a:endParaRPr>
          </a:p>
        </p:txBody>
      </p:sp>
      <p:sp>
        <p:nvSpPr>
          <p:cNvPr id="73731" name="Rectangle 10"/>
          <p:cNvSpPr>
            <a:spLocks noChangeArrowheads="1"/>
          </p:cNvSpPr>
          <p:nvPr/>
        </p:nvSpPr>
        <p:spPr bwMode="auto">
          <a:xfrm>
            <a:off x="174625" y="2780525"/>
            <a:ext cx="8794750" cy="3381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754063" y="390525"/>
            <a:ext cx="8161337" cy="415925"/>
          </a:xfrm>
        </p:spPr>
        <p:txBody>
          <a:bodyPr>
            <a:spAutoFit/>
          </a:bodyPr>
          <a:lstStyle/>
          <a:p>
            <a:pPr eaLnBrk="1" hangingPunct="1"/>
            <a:r>
              <a:rPr lang="en-GB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Turbulence generation in the polar wind: </a:t>
            </a:r>
            <a:r>
              <a:rPr lang="en-GB" sz="2400" u="sng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parametric decay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35336" y="1245522"/>
            <a:ext cx="5596345" cy="1200329"/>
          </a:xfrm>
          <a:noFill/>
          <a:ln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00050" lvl="1" indent="0" eaLnBrk="1" hangingPunct="1">
              <a:buFontTx/>
              <a:buNone/>
              <a:defRPr/>
            </a:pPr>
            <a:r>
              <a:rPr lang="en-GB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The </a:t>
            </a:r>
            <a:r>
              <a:rPr lang="en-GB" u="sng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absence of strong velocity shears 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plays in favour of the parametric decay mechanism</a:t>
            </a:r>
          </a:p>
        </p:txBody>
      </p:sp>
      <p:sp>
        <p:nvSpPr>
          <p:cNvPr id="79880" name="Text Box 7"/>
          <p:cNvSpPr txBox="1">
            <a:spLocks noChangeArrowheads="1"/>
          </p:cNvSpPr>
          <p:nvPr/>
        </p:nvSpPr>
        <p:spPr bwMode="auto">
          <a:xfrm>
            <a:off x="514350" y="3021825"/>
            <a:ext cx="387508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itchFamily="34" charset="0"/>
              </a:rPr>
              <a:t>This instability develops</a:t>
            </a:r>
          </a:p>
          <a:p>
            <a:pPr eaLnBrk="1" hangingPunct="1"/>
            <a:r>
              <a:rPr lang="en-US" sz="2000">
                <a:latin typeface="Calibri" pitchFamily="34" charset="0"/>
              </a:rPr>
              <a:t>in a compressible plasma and, in its simplest form, involves</a:t>
            </a:r>
          </a:p>
          <a:p>
            <a:pPr eaLnBrk="1" hangingPunct="1"/>
            <a:r>
              <a:rPr lang="en-US" sz="2000">
                <a:latin typeface="Calibri" pitchFamily="34" charset="0"/>
              </a:rPr>
              <a:t>the decay of a large amplitude Alfvén wave (called “pump wave”, or “mother wave”) in a magnetosonic fluctuation</a:t>
            </a:r>
          </a:p>
          <a:p>
            <a:pPr eaLnBrk="1" hangingPunct="1"/>
            <a:r>
              <a:rPr lang="en-US" sz="2000">
                <a:latin typeface="Calibri" pitchFamily="34" charset="0"/>
              </a:rPr>
              <a:t>and a backscattered Alfvén wave.</a:t>
            </a:r>
            <a:endParaRPr lang="en-US" sz="20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083300" y="3558400"/>
            <a:ext cx="2108200" cy="1001713"/>
          </a:xfrm>
          <a:custGeom>
            <a:avLst/>
            <a:gdLst>
              <a:gd name="connsiteX0" fmla="*/ 0 w 1943100"/>
              <a:gd name="connsiteY0" fmla="*/ 336550 h 554567"/>
              <a:gd name="connsiteX1" fmla="*/ 254000 w 1943100"/>
              <a:gd name="connsiteY1" fmla="*/ 31750 h 554567"/>
              <a:gd name="connsiteX2" fmla="*/ 495300 w 1943100"/>
              <a:gd name="connsiteY2" fmla="*/ 527050 h 554567"/>
              <a:gd name="connsiteX3" fmla="*/ 749300 w 1943100"/>
              <a:gd name="connsiteY3" fmla="*/ 69850 h 554567"/>
              <a:gd name="connsiteX4" fmla="*/ 939800 w 1943100"/>
              <a:gd name="connsiteY4" fmla="*/ 476250 h 554567"/>
              <a:gd name="connsiteX5" fmla="*/ 1155700 w 1943100"/>
              <a:gd name="connsiteY5" fmla="*/ 69850 h 554567"/>
              <a:gd name="connsiteX6" fmla="*/ 1397000 w 1943100"/>
              <a:gd name="connsiteY6" fmla="*/ 552450 h 554567"/>
              <a:gd name="connsiteX7" fmla="*/ 1587500 w 1943100"/>
              <a:gd name="connsiteY7" fmla="*/ 57150 h 554567"/>
              <a:gd name="connsiteX8" fmla="*/ 1752600 w 1943100"/>
              <a:gd name="connsiteY8" fmla="*/ 501650 h 554567"/>
              <a:gd name="connsiteX9" fmla="*/ 1943100 w 1943100"/>
              <a:gd name="connsiteY9" fmla="*/ 95250 h 55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3100" h="554567">
                <a:moveTo>
                  <a:pt x="0" y="336550"/>
                </a:moveTo>
                <a:cubicBezTo>
                  <a:pt x="85725" y="168275"/>
                  <a:pt x="171450" y="0"/>
                  <a:pt x="254000" y="31750"/>
                </a:cubicBezTo>
                <a:cubicBezTo>
                  <a:pt x="336550" y="63500"/>
                  <a:pt x="412750" y="520700"/>
                  <a:pt x="495300" y="527050"/>
                </a:cubicBezTo>
                <a:cubicBezTo>
                  <a:pt x="577850" y="533400"/>
                  <a:pt x="675217" y="78317"/>
                  <a:pt x="749300" y="69850"/>
                </a:cubicBezTo>
                <a:cubicBezTo>
                  <a:pt x="823383" y="61383"/>
                  <a:pt x="872067" y="476250"/>
                  <a:pt x="939800" y="476250"/>
                </a:cubicBezTo>
                <a:cubicBezTo>
                  <a:pt x="1007533" y="476250"/>
                  <a:pt x="1079500" y="57150"/>
                  <a:pt x="1155700" y="69850"/>
                </a:cubicBezTo>
                <a:cubicBezTo>
                  <a:pt x="1231900" y="82550"/>
                  <a:pt x="1325033" y="554567"/>
                  <a:pt x="1397000" y="552450"/>
                </a:cubicBezTo>
                <a:cubicBezTo>
                  <a:pt x="1468967" y="550333"/>
                  <a:pt x="1528233" y="65617"/>
                  <a:pt x="1587500" y="57150"/>
                </a:cubicBezTo>
                <a:cubicBezTo>
                  <a:pt x="1646767" y="48683"/>
                  <a:pt x="1693333" y="495300"/>
                  <a:pt x="1752600" y="501650"/>
                </a:cubicBezTo>
                <a:cubicBezTo>
                  <a:pt x="1811867" y="508000"/>
                  <a:pt x="1877483" y="301625"/>
                  <a:pt x="1943100" y="95250"/>
                </a:cubicBezTo>
              </a:path>
            </a:pathLst>
          </a:cu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 rot="10800000">
            <a:off x="5092700" y="4874438"/>
            <a:ext cx="1943100" cy="387350"/>
          </a:xfrm>
          <a:custGeom>
            <a:avLst/>
            <a:gdLst>
              <a:gd name="connsiteX0" fmla="*/ 0 w 1943100"/>
              <a:gd name="connsiteY0" fmla="*/ 336550 h 554567"/>
              <a:gd name="connsiteX1" fmla="*/ 254000 w 1943100"/>
              <a:gd name="connsiteY1" fmla="*/ 31750 h 554567"/>
              <a:gd name="connsiteX2" fmla="*/ 495300 w 1943100"/>
              <a:gd name="connsiteY2" fmla="*/ 527050 h 554567"/>
              <a:gd name="connsiteX3" fmla="*/ 749300 w 1943100"/>
              <a:gd name="connsiteY3" fmla="*/ 69850 h 554567"/>
              <a:gd name="connsiteX4" fmla="*/ 939800 w 1943100"/>
              <a:gd name="connsiteY4" fmla="*/ 476250 h 554567"/>
              <a:gd name="connsiteX5" fmla="*/ 1155700 w 1943100"/>
              <a:gd name="connsiteY5" fmla="*/ 69850 h 554567"/>
              <a:gd name="connsiteX6" fmla="*/ 1397000 w 1943100"/>
              <a:gd name="connsiteY6" fmla="*/ 552450 h 554567"/>
              <a:gd name="connsiteX7" fmla="*/ 1587500 w 1943100"/>
              <a:gd name="connsiteY7" fmla="*/ 57150 h 554567"/>
              <a:gd name="connsiteX8" fmla="*/ 1752600 w 1943100"/>
              <a:gd name="connsiteY8" fmla="*/ 501650 h 554567"/>
              <a:gd name="connsiteX9" fmla="*/ 1943100 w 1943100"/>
              <a:gd name="connsiteY9" fmla="*/ 95250 h 55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3100" h="554567">
                <a:moveTo>
                  <a:pt x="0" y="336550"/>
                </a:moveTo>
                <a:cubicBezTo>
                  <a:pt x="85725" y="168275"/>
                  <a:pt x="171450" y="0"/>
                  <a:pt x="254000" y="31750"/>
                </a:cubicBezTo>
                <a:cubicBezTo>
                  <a:pt x="336550" y="63500"/>
                  <a:pt x="412750" y="520700"/>
                  <a:pt x="495300" y="527050"/>
                </a:cubicBezTo>
                <a:cubicBezTo>
                  <a:pt x="577850" y="533400"/>
                  <a:pt x="675217" y="78317"/>
                  <a:pt x="749300" y="69850"/>
                </a:cubicBezTo>
                <a:cubicBezTo>
                  <a:pt x="823383" y="61383"/>
                  <a:pt x="872067" y="476250"/>
                  <a:pt x="939800" y="476250"/>
                </a:cubicBezTo>
                <a:cubicBezTo>
                  <a:pt x="1007533" y="476250"/>
                  <a:pt x="1079500" y="57150"/>
                  <a:pt x="1155700" y="69850"/>
                </a:cubicBezTo>
                <a:cubicBezTo>
                  <a:pt x="1231900" y="82550"/>
                  <a:pt x="1325033" y="554567"/>
                  <a:pt x="1397000" y="552450"/>
                </a:cubicBezTo>
                <a:cubicBezTo>
                  <a:pt x="1468967" y="550333"/>
                  <a:pt x="1528233" y="65617"/>
                  <a:pt x="1587500" y="57150"/>
                </a:cubicBezTo>
                <a:cubicBezTo>
                  <a:pt x="1646767" y="48683"/>
                  <a:pt x="1693333" y="495300"/>
                  <a:pt x="1752600" y="501650"/>
                </a:cubicBezTo>
                <a:cubicBezTo>
                  <a:pt x="1811867" y="508000"/>
                  <a:pt x="1877483" y="301625"/>
                  <a:pt x="1943100" y="95250"/>
                </a:cubicBezTo>
              </a:path>
            </a:pathLst>
          </a:cu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Calibri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200900" y="5107800"/>
            <a:ext cx="1498600" cy="641350"/>
          </a:xfrm>
          <a:custGeom>
            <a:avLst/>
            <a:gdLst>
              <a:gd name="connsiteX0" fmla="*/ 0 w 1943100"/>
              <a:gd name="connsiteY0" fmla="*/ 336550 h 554567"/>
              <a:gd name="connsiteX1" fmla="*/ 254000 w 1943100"/>
              <a:gd name="connsiteY1" fmla="*/ 31750 h 554567"/>
              <a:gd name="connsiteX2" fmla="*/ 495300 w 1943100"/>
              <a:gd name="connsiteY2" fmla="*/ 527050 h 554567"/>
              <a:gd name="connsiteX3" fmla="*/ 749300 w 1943100"/>
              <a:gd name="connsiteY3" fmla="*/ 69850 h 554567"/>
              <a:gd name="connsiteX4" fmla="*/ 939800 w 1943100"/>
              <a:gd name="connsiteY4" fmla="*/ 476250 h 554567"/>
              <a:gd name="connsiteX5" fmla="*/ 1155700 w 1943100"/>
              <a:gd name="connsiteY5" fmla="*/ 69850 h 554567"/>
              <a:gd name="connsiteX6" fmla="*/ 1397000 w 1943100"/>
              <a:gd name="connsiteY6" fmla="*/ 552450 h 554567"/>
              <a:gd name="connsiteX7" fmla="*/ 1587500 w 1943100"/>
              <a:gd name="connsiteY7" fmla="*/ 57150 h 554567"/>
              <a:gd name="connsiteX8" fmla="*/ 1752600 w 1943100"/>
              <a:gd name="connsiteY8" fmla="*/ 501650 h 554567"/>
              <a:gd name="connsiteX9" fmla="*/ 1943100 w 1943100"/>
              <a:gd name="connsiteY9" fmla="*/ 95250 h 55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3100" h="554567">
                <a:moveTo>
                  <a:pt x="0" y="336550"/>
                </a:moveTo>
                <a:cubicBezTo>
                  <a:pt x="85725" y="168275"/>
                  <a:pt x="171450" y="0"/>
                  <a:pt x="254000" y="31750"/>
                </a:cubicBezTo>
                <a:cubicBezTo>
                  <a:pt x="336550" y="63500"/>
                  <a:pt x="412750" y="520700"/>
                  <a:pt x="495300" y="527050"/>
                </a:cubicBezTo>
                <a:cubicBezTo>
                  <a:pt x="577850" y="533400"/>
                  <a:pt x="675217" y="78317"/>
                  <a:pt x="749300" y="69850"/>
                </a:cubicBezTo>
                <a:cubicBezTo>
                  <a:pt x="823383" y="61383"/>
                  <a:pt x="872067" y="476250"/>
                  <a:pt x="939800" y="476250"/>
                </a:cubicBezTo>
                <a:cubicBezTo>
                  <a:pt x="1007533" y="476250"/>
                  <a:pt x="1079500" y="57150"/>
                  <a:pt x="1155700" y="69850"/>
                </a:cubicBezTo>
                <a:cubicBezTo>
                  <a:pt x="1231900" y="82550"/>
                  <a:pt x="1325033" y="554567"/>
                  <a:pt x="1397000" y="552450"/>
                </a:cubicBezTo>
                <a:cubicBezTo>
                  <a:pt x="1468967" y="550333"/>
                  <a:pt x="1528233" y="65617"/>
                  <a:pt x="1587500" y="57150"/>
                </a:cubicBezTo>
                <a:cubicBezTo>
                  <a:pt x="1646767" y="48683"/>
                  <a:pt x="1693333" y="495300"/>
                  <a:pt x="1752600" y="501650"/>
                </a:cubicBezTo>
                <a:cubicBezTo>
                  <a:pt x="1811867" y="508000"/>
                  <a:pt x="1877483" y="301625"/>
                  <a:pt x="1943100" y="95250"/>
                </a:cubicBezTo>
              </a:path>
            </a:pathLst>
          </a:custGeom>
          <a:ln w="508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Calibri" pitchFamily="34" charset="0"/>
            </a:endParaRPr>
          </a:p>
        </p:txBody>
      </p:sp>
      <p:sp>
        <p:nvSpPr>
          <p:cNvPr id="79884" name="TextBox 19"/>
          <p:cNvSpPr txBox="1">
            <a:spLocks noChangeArrowheads="1"/>
          </p:cNvSpPr>
          <p:nvPr/>
        </p:nvSpPr>
        <p:spPr bwMode="auto">
          <a:xfrm>
            <a:off x="6756400" y="3063100"/>
            <a:ext cx="91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>
                <a:latin typeface="Calibri" pitchFamily="34" charset="0"/>
              </a:rPr>
              <a:t>K</a:t>
            </a:r>
            <a:r>
              <a:rPr lang="it-IT" baseline="-25000">
                <a:latin typeface="Calibri" pitchFamily="34" charset="0"/>
              </a:rPr>
              <a:t>0</a:t>
            </a:r>
            <a:r>
              <a:rPr lang="it-IT">
                <a:latin typeface="Calibri" pitchFamily="34" charset="0"/>
              </a:rPr>
              <a:t>,</a:t>
            </a:r>
            <a:r>
              <a:rPr lang="it-IT">
                <a:latin typeface="Calibri" pitchFamily="34" charset="0"/>
                <a:sym typeface="Symbol" pitchFamily="18" charset="2"/>
              </a:rPr>
              <a:t></a:t>
            </a:r>
            <a:r>
              <a:rPr lang="it-IT" baseline="-25000">
                <a:latin typeface="Calibri" pitchFamily="34" charset="0"/>
                <a:sym typeface="Symbol" pitchFamily="18" charset="2"/>
              </a:rPr>
              <a:t>0</a:t>
            </a:r>
            <a:endParaRPr lang="it-IT" baseline="-25000">
              <a:latin typeface="Calibri" pitchFamily="34" charset="0"/>
            </a:endParaRPr>
          </a:p>
        </p:txBody>
      </p:sp>
      <p:sp>
        <p:nvSpPr>
          <p:cNvPr id="79885" name="TextBox 20"/>
          <p:cNvSpPr txBox="1">
            <a:spLocks noChangeArrowheads="1"/>
          </p:cNvSpPr>
          <p:nvPr/>
        </p:nvSpPr>
        <p:spPr bwMode="auto">
          <a:xfrm>
            <a:off x="5372100" y="4218800"/>
            <a:ext cx="91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>
                <a:latin typeface="Calibri" pitchFamily="34" charset="0"/>
              </a:rPr>
              <a:t>K</a:t>
            </a:r>
            <a:r>
              <a:rPr lang="it-IT" baseline="-25000">
                <a:latin typeface="Calibri" pitchFamily="34" charset="0"/>
              </a:rPr>
              <a:t>1</a:t>
            </a:r>
            <a:r>
              <a:rPr lang="it-IT">
                <a:latin typeface="Calibri" pitchFamily="34" charset="0"/>
              </a:rPr>
              <a:t>,</a:t>
            </a:r>
            <a:r>
              <a:rPr lang="it-IT">
                <a:latin typeface="Calibri" pitchFamily="34" charset="0"/>
                <a:sym typeface="Symbol" pitchFamily="18" charset="2"/>
              </a:rPr>
              <a:t></a:t>
            </a:r>
            <a:r>
              <a:rPr lang="it-IT" baseline="-25000">
                <a:latin typeface="Calibri" pitchFamily="34" charset="0"/>
                <a:sym typeface="Symbol" pitchFamily="18" charset="2"/>
              </a:rPr>
              <a:t>1</a:t>
            </a:r>
            <a:endParaRPr lang="it-IT" baseline="-25000">
              <a:latin typeface="Calibri" pitchFamily="34" charset="0"/>
            </a:endParaRPr>
          </a:p>
        </p:txBody>
      </p:sp>
      <p:sp>
        <p:nvSpPr>
          <p:cNvPr id="79886" name="TextBox 21"/>
          <p:cNvSpPr txBox="1">
            <a:spLocks noChangeArrowheads="1"/>
          </p:cNvSpPr>
          <p:nvPr/>
        </p:nvSpPr>
        <p:spPr bwMode="auto">
          <a:xfrm>
            <a:off x="7493000" y="4561700"/>
            <a:ext cx="91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>
                <a:latin typeface="Calibri" pitchFamily="34" charset="0"/>
              </a:rPr>
              <a:t>K</a:t>
            </a:r>
            <a:r>
              <a:rPr lang="it-IT" baseline="-25000">
                <a:latin typeface="Calibri" pitchFamily="34" charset="0"/>
              </a:rPr>
              <a:t>2</a:t>
            </a:r>
            <a:r>
              <a:rPr lang="it-IT">
                <a:latin typeface="Calibri" pitchFamily="34" charset="0"/>
              </a:rPr>
              <a:t>,</a:t>
            </a:r>
            <a:r>
              <a:rPr lang="it-IT">
                <a:latin typeface="Calibri" pitchFamily="34" charset="0"/>
                <a:sym typeface="Symbol" pitchFamily="18" charset="2"/>
              </a:rPr>
              <a:t></a:t>
            </a:r>
            <a:r>
              <a:rPr lang="it-IT" baseline="-25000">
                <a:latin typeface="Calibri" pitchFamily="34" charset="0"/>
                <a:sym typeface="Symbol" pitchFamily="18" charset="2"/>
              </a:rPr>
              <a:t>2</a:t>
            </a:r>
            <a:endParaRPr lang="it-IT" baseline="-25000">
              <a:latin typeface="Calibri" pitchFamily="34" charset="0"/>
            </a:endParaRPr>
          </a:p>
        </p:txBody>
      </p:sp>
      <p:sp>
        <p:nvSpPr>
          <p:cNvPr id="79887" name="TextBox 22"/>
          <p:cNvSpPr txBox="1">
            <a:spLocks noChangeArrowheads="1"/>
          </p:cNvSpPr>
          <p:nvPr/>
        </p:nvSpPr>
        <p:spPr bwMode="auto">
          <a:xfrm>
            <a:off x="4191000" y="5425300"/>
            <a:ext cx="2971800" cy="677863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400">
                <a:latin typeface="Calibri" pitchFamily="34" charset="0"/>
              </a:rPr>
              <a:t>energy &amp; momentum conservation</a:t>
            </a:r>
          </a:p>
          <a:p>
            <a:pPr eaLnBrk="1" hangingPunct="1"/>
            <a:r>
              <a:rPr lang="it-IT">
                <a:latin typeface="Calibri" pitchFamily="34" charset="0"/>
                <a:sym typeface="Symbol" pitchFamily="18" charset="2"/>
              </a:rPr>
              <a:t></a:t>
            </a:r>
            <a:r>
              <a:rPr lang="it-IT" baseline="-25000">
                <a:latin typeface="Calibri" pitchFamily="34" charset="0"/>
                <a:sym typeface="Symbol" pitchFamily="18" charset="2"/>
              </a:rPr>
              <a:t>0</a:t>
            </a:r>
            <a:r>
              <a:rPr lang="it-IT">
                <a:latin typeface="Calibri" pitchFamily="34" charset="0"/>
                <a:sym typeface="Symbol" pitchFamily="18" charset="2"/>
              </a:rPr>
              <a:t>= </a:t>
            </a:r>
            <a:r>
              <a:rPr lang="it-IT" baseline="-25000">
                <a:latin typeface="Calibri" pitchFamily="34" charset="0"/>
                <a:sym typeface="Symbol" pitchFamily="18" charset="2"/>
              </a:rPr>
              <a:t>1</a:t>
            </a:r>
            <a:r>
              <a:rPr lang="it-IT">
                <a:latin typeface="Calibri" pitchFamily="34" charset="0"/>
                <a:sym typeface="Symbol" pitchFamily="18" charset="2"/>
              </a:rPr>
              <a:t>+ </a:t>
            </a:r>
            <a:r>
              <a:rPr lang="it-IT" baseline="-25000">
                <a:latin typeface="Calibri" pitchFamily="34" charset="0"/>
                <a:sym typeface="Symbol" pitchFamily="18" charset="2"/>
              </a:rPr>
              <a:t>2</a:t>
            </a:r>
            <a:r>
              <a:rPr lang="it-IT">
                <a:latin typeface="Calibri" pitchFamily="34" charset="0"/>
                <a:sym typeface="Symbol" pitchFamily="18" charset="2"/>
              </a:rPr>
              <a:t>   </a:t>
            </a:r>
            <a:r>
              <a:rPr lang="it-IT">
                <a:latin typeface="Calibri" pitchFamily="34" charset="0"/>
              </a:rPr>
              <a:t>k</a:t>
            </a:r>
            <a:r>
              <a:rPr lang="it-IT" baseline="-25000">
                <a:latin typeface="Calibri" pitchFamily="34" charset="0"/>
              </a:rPr>
              <a:t>0</a:t>
            </a:r>
            <a:r>
              <a:rPr lang="it-IT">
                <a:latin typeface="Calibri" pitchFamily="34" charset="0"/>
              </a:rPr>
              <a:t>=</a:t>
            </a:r>
            <a:r>
              <a:rPr lang="it-IT">
                <a:latin typeface="Calibri" pitchFamily="34" charset="0"/>
                <a:sym typeface="Symbol" pitchFamily="18" charset="2"/>
              </a:rPr>
              <a:t>k</a:t>
            </a:r>
            <a:r>
              <a:rPr lang="it-IT" baseline="-25000">
                <a:latin typeface="Calibri" pitchFamily="34" charset="0"/>
                <a:sym typeface="Symbol" pitchFamily="18" charset="2"/>
              </a:rPr>
              <a:t>1</a:t>
            </a:r>
            <a:r>
              <a:rPr lang="it-IT">
                <a:latin typeface="Calibri" pitchFamily="34" charset="0"/>
                <a:sym typeface="Symbol" pitchFamily="18" charset="2"/>
              </a:rPr>
              <a:t>+k</a:t>
            </a:r>
            <a:r>
              <a:rPr lang="it-IT" baseline="-25000">
                <a:latin typeface="Calibri" pitchFamily="34" charset="0"/>
                <a:sym typeface="Symbol" pitchFamily="18" charset="2"/>
              </a:rPr>
              <a:t>2</a:t>
            </a:r>
            <a:endParaRPr lang="it-IT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0400" y="3431400"/>
            <a:ext cx="4921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3900" y="4739500"/>
            <a:ext cx="4413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950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528638" y="1057275"/>
            <a:ext cx="6351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MHD compressible simulation by L. Primavera</a:t>
            </a:r>
            <a:r>
              <a:rPr lang="en-US" sz="1400">
                <a:latin typeface="Calibri" pitchFamily="34" charset="0"/>
              </a:rPr>
              <a:t> </a:t>
            </a:r>
            <a:r>
              <a:rPr lang="en-US" sz="1200">
                <a:latin typeface="Calibri" pitchFamily="34" charset="0"/>
              </a:rPr>
              <a:t>(2003)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569913" y="6281738"/>
            <a:ext cx="5513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(Simulation details in: Malara et al., JGR, 101, 21597, 1996, Malara et al., Phys. Plasmas, 7, 2866, 2000,</a:t>
            </a:r>
          </a:p>
          <a:p>
            <a:pPr eaLnBrk="1" hangingPunct="1"/>
            <a:r>
              <a:rPr lang="en-US" sz="1000">
                <a:latin typeface="Calibri" pitchFamily="34" charset="0"/>
              </a:rPr>
              <a:t>Primavera et al. in Solar Wind 10, 2003)</a:t>
            </a:r>
          </a:p>
        </p:txBody>
      </p:sp>
      <p:sp>
        <p:nvSpPr>
          <p:cNvPr id="786437" name="Text Box 5"/>
          <p:cNvSpPr txBox="1">
            <a:spLocks noChangeArrowheads="1"/>
          </p:cNvSpPr>
          <p:nvPr/>
        </p:nvSpPr>
        <p:spPr bwMode="auto">
          <a:xfrm>
            <a:off x="5891349" y="2071913"/>
            <a:ext cx="3036751" cy="2246769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non-monochromatic, large amplitude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Alfvén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wave experiencing parametric instability creates backscattered fluctuations (e</a:t>
            </a:r>
            <a:r>
              <a:rPr lang="en-US" sz="20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and compressive modes (e</a:t>
            </a:r>
            <a:r>
              <a:rPr lang="en-US" sz="20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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 </a:t>
            </a:r>
          </a:p>
        </p:txBody>
      </p:sp>
      <p:sp>
        <p:nvSpPr>
          <p:cNvPr id="80903" name="Rectangle 6"/>
          <p:cNvSpPr>
            <a:spLocks noChangeArrowheads="1"/>
          </p:cNvSpPr>
          <p:nvPr/>
        </p:nvSpPr>
        <p:spPr bwMode="auto">
          <a:xfrm>
            <a:off x="1651000" y="5905500"/>
            <a:ext cx="2736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( Malara et al., 2001 Nl.Proc in Geophys.)</a:t>
            </a:r>
          </a:p>
        </p:txBody>
      </p:sp>
      <p:pic>
        <p:nvPicPr>
          <p:cNvPr id="80904" name="Picture 7" descr="primav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468438"/>
            <a:ext cx="5148263" cy="410051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5" name="Text Box 8"/>
          <p:cNvSpPr txBox="1">
            <a:spLocks noChangeArrowheads="1"/>
          </p:cNvSpPr>
          <p:nvPr/>
        </p:nvSpPr>
        <p:spPr bwMode="auto">
          <a:xfrm>
            <a:off x="3433763" y="1804988"/>
            <a:ext cx="44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e</a:t>
            </a:r>
            <a:r>
              <a:rPr lang="en-US" baseline="30000">
                <a:latin typeface="Calibri" pitchFamily="34" charset="0"/>
              </a:rPr>
              <a:t>+</a:t>
            </a:r>
          </a:p>
        </p:txBody>
      </p:sp>
      <p:sp>
        <p:nvSpPr>
          <p:cNvPr id="80906" name="Text Box 9"/>
          <p:cNvSpPr txBox="1">
            <a:spLocks noChangeArrowheads="1"/>
          </p:cNvSpPr>
          <p:nvPr/>
        </p:nvSpPr>
        <p:spPr bwMode="auto">
          <a:xfrm>
            <a:off x="2863850" y="2111375"/>
            <a:ext cx="40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e</a:t>
            </a:r>
            <a:r>
              <a:rPr lang="en-US" baseline="30000">
                <a:latin typeface="Calibri" pitchFamily="34" charset="0"/>
              </a:rPr>
              <a:t>-</a:t>
            </a:r>
          </a:p>
        </p:txBody>
      </p:sp>
      <p:sp>
        <p:nvSpPr>
          <p:cNvPr id="80907" name="Text Box 10"/>
          <p:cNvSpPr txBox="1">
            <a:spLocks noChangeArrowheads="1"/>
          </p:cNvSpPr>
          <p:nvPr/>
        </p:nvSpPr>
        <p:spPr bwMode="auto">
          <a:xfrm>
            <a:off x="1873250" y="1743075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e</a:t>
            </a:r>
            <a:r>
              <a:rPr lang="en-US" baseline="30000">
                <a:latin typeface="Calibri" pitchFamily="34" charset="0"/>
              </a:rPr>
              <a:t>+</a:t>
            </a:r>
          </a:p>
        </p:txBody>
      </p:sp>
      <p:sp>
        <p:nvSpPr>
          <p:cNvPr id="80908" name="Text Box 11"/>
          <p:cNvSpPr txBox="1">
            <a:spLocks noChangeArrowheads="1"/>
          </p:cNvSpPr>
          <p:nvPr/>
        </p:nvSpPr>
        <p:spPr bwMode="auto">
          <a:xfrm>
            <a:off x="2660650" y="2835275"/>
            <a:ext cx="450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e</a:t>
            </a:r>
            <a:r>
              <a:rPr lang="en-US" baseline="30000">
                <a:latin typeface="Calibri" pitchFamily="34" charset="0"/>
                <a:sym typeface="Symbol" pitchFamily="18" charset="2"/>
              </a:rPr>
              <a:t></a:t>
            </a:r>
          </a:p>
        </p:txBody>
      </p:sp>
      <p:sp>
        <p:nvSpPr>
          <p:cNvPr id="80909" name="Text Box 12"/>
          <p:cNvSpPr txBox="1">
            <a:spLocks noChangeArrowheads="1"/>
          </p:cNvSpPr>
          <p:nvPr/>
        </p:nvSpPr>
        <p:spPr bwMode="auto">
          <a:xfrm>
            <a:off x="4767263" y="3714750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e</a:t>
            </a:r>
            <a:r>
              <a:rPr lang="en-US" baseline="30000">
                <a:latin typeface="Calibri" pitchFamily="34" charset="0"/>
              </a:rPr>
              <a:t>+</a:t>
            </a:r>
          </a:p>
        </p:txBody>
      </p:sp>
      <p:sp>
        <p:nvSpPr>
          <p:cNvPr id="80910" name="Text Box 13"/>
          <p:cNvSpPr txBox="1">
            <a:spLocks noChangeArrowheads="1"/>
          </p:cNvSpPr>
          <p:nvPr/>
        </p:nvSpPr>
        <p:spPr bwMode="auto">
          <a:xfrm>
            <a:off x="4195763" y="3803650"/>
            <a:ext cx="400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e</a:t>
            </a:r>
            <a:r>
              <a:rPr lang="en-US" baseline="30000">
                <a:latin typeface="Calibri" pitchFamily="34" charset="0"/>
              </a:rPr>
              <a:t>-</a:t>
            </a:r>
          </a:p>
        </p:txBody>
      </p:sp>
      <p:sp>
        <p:nvSpPr>
          <p:cNvPr id="80911" name="Text Box 14"/>
          <p:cNvSpPr txBox="1">
            <a:spLocks noChangeArrowheads="1"/>
          </p:cNvSpPr>
          <p:nvPr/>
        </p:nvSpPr>
        <p:spPr bwMode="auto">
          <a:xfrm>
            <a:off x="4221163" y="4400550"/>
            <a:ext cx="450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e</a:t>
            </a:r>
            <a:r>
              <a:rPr lang="en-US" baseline="30000">
                <a:latin typeface="Calibri" pitchFamily="34" charset="0"/>
                <a:sym typeface="Symbol" pitchFamily="18" charset="2"/>
              </a:rPr>
              <a:t></a:t>
            </a:r>
          </a:p>
        </p:txBody>
      </p:sp>
      <p:sp>
        <p:nvSpPr>
          <p:cNvPr id="80912" name="Rectangle 23"/>
          <p:cNvSpPr>
            <a:spLocks noChangeArrowheads="1"/>
          </p:cNvSpPr>
          <p:nvPr/>
        </p:nvSpPr>
        <p:spPr bwMode="auto">
          <a:xfrm>
            <a:off x="376238" y="188913"/>
            <a:ext cx="6938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GB" sz="2800">
                <a:latin typeface="Calibri" pitchFamily="34" charset="0"/>
                <a:cs typeface="Times New Roman" pitchFamily="18" charset="0"/>
              </a:rPr>
              <a:t>Test for parametric instability for </a:t>
            </a:r>
            <a:r>
              <a:rPr lang="en-GB" sz="2800">
                <a:latin typeface="Calibri" pitchFamily="34" charset="0"/>
                <a:cs typeface="Times New Roman" pitchFamily="18" charset="0"/>
                <a:sym typeface="Symbol" pitchFamily="18" charset="2"/>
              </a:rPr>
              <a:t></a:t>
            </a:r>
            <a:r>
              <a:rPr lang="en-GB" sz="2800">
                <a:latin typeface="Calibri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70F2-6F44-47E8-8D8B-FCF93C9F4587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8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2E45952-ECEB-409F-82CC-8F20255BE4C3}" type="slidenum">
              <a:rPr lang="en-US" sz="1200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 smtClean="0">
              <a:latin typeface="Calibri" pitchFamily="34" charset="0"/>
            </a:endParaRPr>
          </a:p>
        </p:txBody>
      </p:sp>
      <p:sp>
        <p:nvSpPr>
          <p:cNvPr id="81923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335088"/>
            <a:ext cx="3803650" cy="908050"/>
          </a:xfrm>
        </p:spPr>
        <p:txBody>
          <a:bodyPr>
            <a:spAutoFit/>
          </a:bodyPr>
          <a:lstStyle/>
          <a:p>
            <a:pPr eaLnBrk="1" hangingPunct="1"/>
            <a:r>
              <a:rPr lang="en-GB" sz="2800" smtClean="0">
                <a:solidFill>
                  <a:schemeClr val="tx1"/>
                </a:solidFill>
                <a:cs typeface="Times New Roman" pitchFamily="18" charset="0"/>
              </a:rPr>
              <a:t>The parametric instability for </a:t>
            </a:r>
            <a:r>
              <a:rPr lang="en-GB" sz="280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</a:t>
            </a:r>
            <a:r>
              <a:rPr lang="en-GB" sz="2800" smtClean="0">
                <a:solidFill>
                  <a:schemeClr val="tx1"/>
                </a:solidFill>
                <a:cs typeface="Times New Roman" pitchFamily="18" charset="0"/>
              </a:rPr>
              <a:t>1</a:t>
            </a:r>
          </a:p>
        </p:txBody>
      </p:sp>
      <p:sp>
        <p:nvSpPr>
          <p:cNvPr id="7578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4108450"/>
            <a:ext cx="4394200" cy="221615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0000" indent="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The decay ends in a state in which the initial </a:t>
            </a:r>
            <a:r>
              <a:rPr lang="en-GB" sz="2000" dirty="0" err="1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Alfvénic</a:t>
            </a: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correlation is partially preserved.</a:t>
            </a:r>
            <a:endParaRPr lang="it-IT" sz="2000" dirty="0" smtClean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  <a:p>
            <a:pPr marL="180000" indent="0"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GB" sz="800" dirty="0" smtClean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  <a:p>
            <a:pPr marL="180000" indent="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The predicted cross-</a:t>
            </a:r>
            <a:r>
              <a:rPr lang="en-GB" sz="2000" dirty="0" err="1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helicity</a:t>
            </a: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behaviour </a:t>
            </a:r>
            <a:r>
              <a:rPr lang="en-GB" sz="2000" u="sng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qualitatively</a:t>
            </a: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agrees with that observed by Ulysses.</a:t>
            </a:r>
          </a:p>
        </p:txBody>
      </p:sp>
      <p:pic>
        <p:nvPicPr>
          <p:cNvPr id="81925" name="Picture 6" descr="f42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04800"/>
            <a:ext cx="3810000" cy="3451225"/>
          </a:xfrm>
          <a:ln w="254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81926" name="Picture 7" descr="INSF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7338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Rectangle 11"/>
          <p:cNvSpPr>
            <a:spLocks noChangeArrowheads="1"/>
          </p:cNvSpPr>
          <p:nvPr/>
        </p:nvSpPr>
        <p:spPr bwMode="auto">
          <a:xfrm rot="5400000">
            <a:off x="7067550" y="1974850"/>
            <a:ext cx="3365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 i="1">
                <a:latin typeface="Calibri" pitchFamily="34" charset="0"/>
              </a:rPr>
              <a:t>Malara et al., Phys. Plasmas, 7, 2866, 2000</a:t>
            </a:r>
            <a:endParaRPr lang="en-GB" sz="1400" i="1">
              <a:latin typeface="Calibri" pitchFamily="34" charset="0"/>
            </a:endParaRPr>
          </a:p>
        </p:txBody>
      </p:sp>
      <p:sp>
        <p:nvSpPr>
          <p:cNvPr id="75784" name="Text Box 12"/>
          <p:cNvSpPr txBox="1">
            <a:spLocks noChangeArrowheads="1"/>
          </p:cNvSpPr>
          <p:nvPr/>
        </p:nvSpPr>
        <p:spPr bwMode="auto">
          <a:xfrm>
            <a:off x="7278189" y="4152707"/>
            <a:ext cx="1075509" cy="400110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chemeClr val="tx1"/>
                </a:solidFill>
                <a:latin typeface="Calibri" pitchFamily="34" charset="0"/>
              </a:rPr>
              <a:t>Ulysses</a:t>
            </a:r>
            <a:endParaRPr lang="en-GB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1931" name="AutoShape 17"/>
          <p:cNvSpPr>
            <a:spLocks noChangeArrowheads="1"/>
          </p:cNvSpPr>
          <p:nvPr/>
        </p:nvSpPr>
        <p:spPr bwMode="auto">
          <a:xfrm rot="-1383344">
            <a:off x="4800600" y="3500438"/>
            <a:ext cx="755650" cy="2139950"/>
          </a:xfrm>
          <a:prstGeom prst="curvedRightArrow">
            <a:avLst>
              <a:gd name="adj1" fmla="val 53767"/>
              <a:gd name="adj2" fmla="val 107548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81932" name="Text Box 7"/>
          <p:cNvSpPr txBox="1">
            <a:spLocks noChangeArrowheads="1"/>
          </p:cNvSpPr>
          <p:nvPr/>
        </p:nvSpPr>
        <p:spPr bwMode="auto">
          <a:xfrm>
            <a:off x="5486400" y="6661150"/>
            <a:ext cx="3657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800" i="1">
                <a:latin typeface="Calibri" pitchFamily="34" charset="0"/>
              </a:rPr>
              <a:t>Bavassano et al., JGR, 105, 15959, 2000</a:t>
            </a:r>
            <a:endParaRPr lang="en-GB" sz="800" i="1"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414339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63B8439-88EB-4727-A88D-0CFFBD7C9BC9}" type="slidenum">
              <a:rPr lang="en-US" sz="1200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 smtClean="0">
              <a:latin typeface="Calibri" pitchFamily="34" charset="0"/>
            </a:endParaRPr>
          </a:p>
        </p:txBody>
      </p:sp>
      <p:sp>
        <p:nvSpPr>
          <p:cNvPr id="7680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7350" y="898525"/>
            <a:ext cx="8461375" cy="4290405"/>
          </a:xfr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it-IT" sz="2800" dirty="0" err="1" smtClean="0">
                <a:solidFill>
                  <a:schemeClr val="tx1"/>
                </a:solidFill>
                <a:latin typeface="Calibri" pitchFamily="34" charset="0"/>
                <a:ea typeface="+mj-ea"/>
                <a:cs typeface="Times New Roman" pitchFamily="18" charset="0"/>
              </a:rPr>
              <a:t>Summary</a:t>
            </a:r>
            <a:endParaRPr lang="it-IT" sz="2800" dirty="0" smtClean="0">
              <a:solidFill>
                <a:schemeClr val="tx1"/>
              </a:solidFill>
              <a:latin typeface="Calibri" pitchFamily="34" charset="0"/>
              <a:ea typeface="+mj-ea"/>
              <a:cs typeface="Times New Roman" pitchFamily="18" charset="0"/>
            </a:endParaRPr>
          </a:p>
          <a:p>
            <a:pPr eaLnBrk="1" hangingPunct="1">
              <a:buClrTx/>
              <a:buFont typeface="Wingdings" pitchFamily="2" charset="2"/>
              <a:buChar char="q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Solar 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wind is a turbulent 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medium (Re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10</a:t>
            </a:r>
            <a:r>
              <a:rPr lang="en-GB" sz="18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5 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@1AU)</a:t>
            </a:r>
          </a:p>
          <a:p>
            <a:pPr eaLnBrk="1" hangingPunct="1">
              <a:buClrTx/>
              <a:buFont typeface="Wingdings" pitchFamily="2" charset="2"/>
              <a:buChar char="q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Fast wind:  radially evolving </a:t>
            </a:r>
            <a:r>
              <a:rPr lang="en-GB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Alfvénic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turbulence (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predominance of outward 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correlations)</a:t>
            </a:r>
            <a:endParaRPr lang="en-GB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Symbol" panose="05050102010706020507" pitchFamily="18" charset="2"/>
            </a:endParaRPr>
          </a:p>
          <a:p>
            <a:pPr eaLnBrk="1" hangingPunct="1">
              <a:buClrTx/>
              <a:buFont typeface="Wingdings" pitchFamily="2" charset="2"/>
              <a:buChar char="q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Slow wind: developed turbulence, no radial evolution (equal amount of outward and inward 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correlations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)</a:t>
            </a:r>
            <a:endParaRPr lang="en-GB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  <a:buFont typeface="Wingdings" pitchFamily="2" charset="2"/>
              <a:buChar char="q"/>
              <a:defRPr/>
            </a:pP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 have a comprehensive, phenomenological view of the </a:t>
            </a:r>
            <a:r>
              <a: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Alfvénic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turbulence evolution in the </a:t>
            </a:r>
            <a:r>
              <a:rPr lang="it-I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3-D 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heliosphere.</a:t>
            </a:r>
          </a:p>
          <a:p>
            <a:pPr eaLnBrk="1" hangingPunct="1">
              <a:buClrTx/>
              <a:buFont typeface="Wingdings" pitchFamily="2" charset="2"/>
              <a:buChar char="q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dominant character of outward fluctuations in the polar wind  extends to larger distances from the Sun compared to the ecliptic </a:t>
            </a:r>
          </a:p>
          <a:p>
            <a:pPr eaLnBrk="1" hangingPunct="1">
              <a:buClrTx/>
              <a:buFont typeface="Wingdings" pitchFamily="2" charset="2"/>
              <a:buChar char="q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polar turbulence evolution is slower than ecliptic turbulence. </a:t>
            </a:r>
          </a:p>
          <a:p>
            <a:pPr eaLnBrk="1" hangingPunct="1">
              <a:buClrTx/>
              <a:buFont typeface="Wingdings" pitchFamily="2" charset="2"/>
              <a:buChar char="q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ecliptic evolution driven by velocity shear;</a:t>
            </a:r>
          </a:p>
          <a:p>
            <a:pPr eaLnBrk="1" hangingPunct="1">
              <a:buClrTx/>
              <a:buFont typeface="Wingdings" pitchFamily="2" charset="2"/>
              <a:buChar char="q"/>
              <a:defRPr/>
            </a:pP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polar evolution driven by parametric decay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547BF-FEF3-417B-8B59-C90CE2E4C519}" type="slidenum">
              <a:rPr lang="en-US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8435" name="Picture 2" descr="Copia di LeonardoEd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9" y="2407334"/>
            <a:ext cx="3133725" cy="275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3482648" y="3914951"/>
            <a:ext cx="335656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Monotype Corsiva" pitchFamily="66" charset="0"/>
              </a:rPr>
              <a:t>Study by Leonardo da Vinci  (1452-1519)</a:t>
            </a:r>
          </a:p>
          <a:p>
            <a:r>
              <a:rPr lang="en-US" sz="2000" dirty="0">
                <a:latin typeface="Monotype Corsiva" pitchFamily="66" charset="0"/>
              </a:rPr>
              <a:t>Related to the problem of reducing the rapids in the river </a:t>
            </a:r>
            <a:r>
              <a:rPr lang="en-US" sz="2000" dirty="0" smtClean="0">
                <a:latin typeface="Monotype Corsiva" pitchFamily="66" charset="0"/>
              </a:rPr>
              <a:t>Arno</a:t>
            </a:r>
            <a:endParaRPr lang="en-US" sz="2000" dirty="0">
              <a:latin typeface="Monotype Corsiva" pitchFamily="66" charset="0"/>
            </a:endParaRPr>
          </a:p>
        </p:txBody>
      </p:sp>
      <p:sp>
        <p:nvSpPr>
          <p:cNvPr id="746500" name="Rectangle 4"/>
          <p:cNvSpPr>
            <a:spLocks noChangeArrowheads="1"/>
          </p:cNvSpPr>
          <p:nvPr/>
        </p:nvSpPr>
        <p:spPr bwMode="auto">
          <a:xfrm>
            <a:off x="1024786" y="5672822"/>
            <a:ext cx="709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MR10" charset="0"/>
              </a:rPr>
              <a:t>“</a:t>
            </a:r>
            <a:r>
              <a:rPr lang="en-US" i="1" dirty="0">
                <a:latin typeface="CMR10" charset="0"/>
              </a:rPr>
              <a:t>Turbulence still remains </a:t>
            </a:r>
            <a:r>
              <a:rPr lang="en-US" i="1" dirty="0">
                <a:latin typeface="CMTI10" charset="0"/>
              </a:rPr>
              <a:t>the last major unsolved problem in classical physics</a:t>
            </a:r>
            <a:r>
              <a:rPr lang="en-US" dirty="0">
                <a:latin typeface="CMR10" charset="0"/>
              </a:rPr>
              <a:t>.” </a:t>
            </a:r>
            <a:r>
              <a:rPr lang="en-US" sz="2000" i="1" dirty="0">
                <a:latin typeface="CMR10" charset="0"/>
              </a:rPr>
              <a:t>Feynman </a:t>
            </a:r>
            <a:r>
              <a:rPr lang="en-US" sz="2000" i="1" dirty="0">
                <a:latin typeface="CMTI10" charset="0"/>
              </a:rPr>
              <a:t>et al. </a:t>
            </a:r>
            <a:r>
              <a:rPr lang="en-US" sz="2000" i="1" dirty="0">
                <a:latin typeface="CMR10" charset="0"/>
              </a:rPr>
              <a:t>(1977)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0035" y="416292"/>
            <a:ext cx="4454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Turbulence is an old problem…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b="18026"/>
          <a:stretch/>
        </p:blipFill>
        <p:spPr>
          <a:xfrm>
            <a:off x="250532" y="263950"/>
            <a:ext cx="3113885" cy="2022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5383" y="1968554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Arial" panose="020B0604020202020204" pitchFamily="34" charset="0"/>
              </a:rPr>
              <a:t>Arno river in Florence</a:t>
            </a:r>
            <a:endParaRPr lang="it-IT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05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AF275-F2BA-4FBF-B2A6-89F1A58A0ED1}" type="slidenum">
              <a:rPr lang="en-US"/>
              <a:pPr>
                <a:defRPr/>
              </a:pPr>
              <a:t>90</a:t>
            </a:fld>
            <a:endParaRPr lang="en-US"/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279525" y="2220913"/>
            <a:ext cx="6521450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800" dirty="0">
                <a:latin typeface="CMR10" charset="0"/>
              </a:rPr>
              <a:t>For </a:t>
            </a:r>
            <a:r>
              <a:rPr lang="it-IT" sz="1800" dirty="0" err="1">
                <a:latin typeface="CMR10" charset="0"/>
              </a:rPr>
              <a:t>those</a:t>
            </a:r>
            <a:r>
              <a:rPr lang="it-IT" sz="1800" dirty="0">
                <a:latin typeface="CMR10" charset="0"/>
              </a:rPr>
              <a:t> </a:t>
            </a:r>
            <a:r>
              <a:rPr lang="it-IT" sz="1800" dirty="0" err="1">
                <a:latin typeface="CMR10" charset="0"/>
              </a:rPr>
              <a:t>who</a:t>
            </a:r>
            <a:r>
              <a:rPr lang="it-IT" sz="1800" dirty="0">
                <a:latin typeface="CMR10" charset="0"/>
              </a:rPr>
              <a:t> </a:t>
            </a:r>
            <a:r>
              <a:rPr lang="it-IT" sz="1800" dirty="0" err="1">
                <a:latin typeface="CMR10" charset="0"/>
              </a:rPr>
              <a:t>want</a:t>
            </a:r>
            <a:r>
              <a:rPr lang="it-IT" sz="1800" dirty="0">
                <a:latin typeface="CMR10" charset="0"/>
              </a:rPr>
              <a:t> to </a:t>
            </a:r>
            <a:r>
              <a:rPr lang="it-IT" sz="1800" dirty="0" err="1">
                <a:latin typeface="CMR10" charset="0"/>
              </a:rPr>
              <a:t>know</a:t>
            </a:r>
            <a:r>
              <a:rPr lang="it-IT" sz="1800" dirty="0">
                <a:latin typeface="CMR10" charset="0"/>
              </a:rPr>
              <a:t> more </a:t>
            </a:r>
            <a:r>
              <a:rPr lang="it-IT" sz="1800" dirty="0" err="1">
                <a:latin typeface="CMR10" charset="0"/>
              </a:rPr>
              <a:t>about</a:t>
            </a:r>
            <a:r>
              <a:rPr lang="it-IT" sz="1800" dirty="0">
                <a:latin typeface="CMR10" charset="0"/>
              </a:rPr>
              <a:t> </a:t>
            </a:r>
            <a:r>
              <a:rPr lang="it-IT" sz="1800" dirty="0" err="1" smtClean="0">
                <a:latin typeface="CMR10" charset="0"/>
              </a:rPr>
              <a:t>turbulence</a:t>
            </a:r>
            <a:r>
              <a:rPr lang="it-IT" sz="1800" dirty="0">
                <a:latin typeface="CMR10" charset="0"/>
              </a:rPr>
              <a:t> of </a:t>
            </a:r>
            <a:r>
              <a:rPr lang="it-IT" sz="1800" dirty="0" smtClean="0">
                <a:latin typeface="CMR10" charset="0"/>
              </a:rPr>
              <a:t>the </a:t>
            </a:r>
            <a:r>
              <a:rPr lang="it-IT" sz="1800" dirty="0" err="1" smtClean="0">
                <a:latin typeface="CMR10" charset="0"/>
              </a:rPr>
              <a:t>interplanetary</a:t>
            </a:r>
            <a:r>
              <a:rPr lang="it-IT" sz="1800" dirty="0" smtClean="0">
                <a:latin typeface="CMR10" charset="0"/>
              </a:rPr>
              <a:t> medium </a:t>
            </a:r>
            <a:r>
              <a:rPr lang="it-IT" sz="1800" dirty="0" err="1" smtClean="0">
                <a:latin typeface="CMR10" charset="0"/>
              </a:rPr>
              <a:t>see</a:t>
            </a:r>
            <a:r>
              <a:rPr lang="it-IT" sz="1800" dirty="0" smtClean="0">
                <a:latin typeface="CMR10" charset="0"/>
              </a:rPr>
              <a:t> </a:t>
            </a:r>
            <a:r>
              <a:rPr lang="it-IT" sz="1800" dirty="0">
                <a:latin typeface="CMR10" charset="0"/>
              </a:rPr>
              <a:t>the </a:t>
            </a:r>
            <a:r>
              <a:rPr lang="it-IT" sz="1800" dirty="0" err="1">
                <a:latin typeface="CMR10" charset="0"/>
              </a:rPr>
              <a:t>following</a:t>
            </a:r>
            <a:r>
              <a:rPr lang="it-IT" sz="1800" dirty="0">
                <a:latin typeface="CMR10" charset="0"/>
              </a:rPr>
              <a:t> </a:t>
            </a:r>
            <a:r>
              <a:rPr lang="it-IT" sz="1800" dirty="0" err="1">
                <a:latin typeface="CMR10" charset="0"/>
              </a:rPr>
              <a:t>review</a:t>
            </a:r>
            <a:r>
              <a:rPr lang="it-IT" sz="1800" dirty="0">
                <a:latin typeface="CMR10" charset="0"/>
              </a:rPr>
              <a:t>:</a:t>
            </a:r>
          </a:p>
          <a:p>
            <a:pPr eaLnBrk="1" hangingPunct="1"/>
            <a:endParaRPr lang="it-IT" sz="1800" dirty="0">
              <a:latin typeface="CMR10" charset="0"/>
            </a:endParaRPr>
          </a:p>
          <a:p>
            <a:pPr eaLnBrk="1" hangingPunct="1"/>
            <a:r>
              <a:rPr lang="it-IT" sz="1800" dirty="0">
                <a:latin typeface="CMR10" charset="0"/>
              </a:rPr>
              <a:t>Roberto Bruno and Vincenzo Carbone,</a:t>
            </a:r>
          </a:p>
          <a:p>
            <a:pPr eaLnBrk="1" hangingPunct="1"/>
            <a:r>
              <a:rPr lang="it-IT" sz="1800" dirty="0">
                <a:latin typeface="CMR10" charset="0"/>
              </a:rPr>
              <a:t>“The Solar Wind </a:t>
            </a:r>
            <a:r>
              <a:rPr lang="it-IT" sz="1800" dirty="0" err="1">
                <a:latin typeface="CMR10" charset="0"/>
              </a:rPr>
              <a:t>as</a:t>
            </a:r>
            <a:r>
              <a:rPr lang="it-IT" sz="1800" dirty="0">
                <a:latin typeface="CMR10" charset="0"/>
              </a:rPr>
              <a:t> a </a:t>
            </a:r>
            <a:r>
              <a:rPr lang="it-IT" sz="1800" dirty="0" err="1">
                <a:latin typeface="CMR10" charset="0"/>
              </a:rPr>
              <a:t>Turbulence</a:t>
            </a:r>
            <a:r>
              <a:rPr lang="it-IT" sz="1800" dirty="0">
                <a:latin typeface="CMR10" charset="0"/>
              </a:rPr>
              <a:t> </a:t>
            </a:r>
            <a:r>
              <a:rPr lang="it-IT" sz="1800" dirty="0" err="1">
                <a:latin typeface="CMR10" charset="0"/>
              </a:rPr>
              <a:t>Laboratory</a:t>
            </a:r>
            <a:r>
              <a:rPr lang="it-IT" sz="1800" dirty="0">
                <a:latin typeface="CMR10" charset="0"/>
              </a:rPr>
              <a:t>”,</a:t>
            </a:r>
          </a:p>
          <a:p>
            <a:pPr eaLnBrk="1" hangingPunct="1"/>
            <a:r>
              <a:rPr lang="it-IT" sz="1800" i="1" dirty="0"/>
              <a:t>Living Rev. Solar </a:t>
            </a:r>
            <a:r>
              <a:rPr lang="it-IT" sz="1800" i="1" dirty="0" err="1"/>
              <a:t>Phys</a:t>
            </a:r>
            <a:r>
              <a:rPr lang="it-IT" sz="1800" i="1" dirty="0"/>
              <a:t>.</a:t>
            </a:r>
            <a:r>
              <a:rPr lang="it-IT" sz="1800" dirty="0"/>
              <a:t> 10 (2013), </a:t>
            </a:r>
            <a:r>
              <a:rPr lang="it-IT" sz="1800" dirty="0" smtClean="0"/>
              <a:t>2</a:t>
            </a:r>
          </a:p>
          <a:p>
            <a:pPr eaLnBrk="1" hangingPunct="1"/>
            <a:r>
              <a:rPr lang="it-IT" sz="1800" dirty="0" smtClean="0">
                <a:latin typeface="CMR10" charset="0"/>
              </a:rPr>
              <a:t> </a:t>
            </a:r>
            <a:endParaRPr lang="it-IT" sz="1800" dirty="0">
              <a:latin typeface="CMR10" charset="0"/>
            </a:endParaRPr>
          </a:p>
          <a:p>
            <a:pPr eaLnBrk="1" hangingPunct="1"/>
            <a:r>
              <a:rPr lang="it-IT" sz="1800" dirty="0">
                <a:latin typeface="CMR10" charset="0"/>
              </a:rPr>
              <a:t>http://solarphysics.livingreviews.org/Articles/lrsp-2013-2/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R. Bruno, International Workshop and School    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Mamaia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rPr>
              <a:t>, Romania  6-13 September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70F2-6F44-47E8-8D8B-FCF93C9F4587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67" y="590488"/>
            <a:ext cx="781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Differences </a:t>
            </a:r>
            <a:r>
              <a:rPr lang="it-IT" sz="2000" dirty="0">
                <a:solidFill>
                  <a:prstClr val="black"/>
                </a:solidFill>
                <a:latin typeface="Calibri"/>
              </a:rPr>
              <a:t>in 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the power associated to e</a:t>
            </a:r>
            <a:r>
              <a:rPr lang="it-IT" sz="2500" kern="0" baseline="30000" dirty="0" smtClean="0">
                <a:solidFill>
                  <a:prstClr val="black"/>
                </a:solidFill>
                <a:latin typeface="Calibri"/>
              </a:rPr>
              <a:t>+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and e</a:t>
            </a:r>
            <a:r>
              <a:rPr lang="it-IT" sz="2500" kern="0" baseline="30000" dirty="0">
                <a:solidFill>
                  <a:prstClr val="black"/>
                </a:solidFill>
                <a:latin typeface="Calibri"/>
              </a:rPr>
              <a:t>-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60" y="1397000"/>
            <a:ext cx="4733925" cy="3657600"/>
            <a:chOff x="318660" y="1397000"/>
            <a:chExt cx="4733925" cy="3657600"/>
          </a:xfrm>
        </p:grpSpPr>
        <p:pic>
          <p:nvPicPr>
            <p:cNvPr id="6" name="Picture 5" descr="speedprofil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660" y="1397000"/>
              <a:ext cx="4733925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744133" y="3471333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1023" y="1938868"/>
              <a:ext cx="440267" cy="90593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2184400" y="3970867"/>
            <a:ext cx="3099869" cy="1413733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flipV="1">
            <a:off x="3151290" y="2136808"/>
            <a:ext cx="3124382" cy="293112"/>
          </a:xfrm>
          <a:custGeom>
            <a:avLst/>
            <a:gdLst>
              <a:gd name="connsiteX0" fmla="*/ 0 w 3522133"/>
              <a:gd name="connsiteY0" fmla="*/ 0 h 1270220"/>
              <a:gd name="connsiteX1" fmla="*/ 2082800 w 3522133"/>
              <a:gd name="connsiteY1" fmla="*/ 1083733 h 1270220"/>
              <a:gd name="connsiteX2" fmla="*/ 3522133 w 3522133"/>
              <a:gd name="connsiteY2" fmla="*/ 1261533 h 127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133" h="1270220">
                <a:moveTo>
                  <a:pt x="0" y="0"/>
                </a:moveTo>
                <a:cubicBezTo>
                  <a:pt x="747889" y="436739"/>
                  <a:pt x="1495778" y="873478"/>
                  <a:pt x="2082800" y="1083733"/>
                </a:cubicBezTo>
                <a:cubicBezTo>
                  <a:pt x="2669822" y="1293988"/>
                  <a:pt x="3095977" y="1277760"/>
                  <a:pt x="3522133" y="1261533"/>
                </a:cubicBezTo>
              </a:path>
            </a:pathLst>
          </a:custGeom>
          <a:noFill/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79884" y="1089554"/>
            <a:ext cx="2524125" cy="2881313"/>
            <a:chOff x="6062250" y="3960000"/>
            <a:chExt cx="2524125" cy="2881313"/>
          </a:xfrm>
        </p:grpSpPr>
        <p:pic>
          <p:nvPicPr>
            <p:cNvPr id="24" name="Picture 5" descr="f47"/>
            <p:cNvPicPr>
              <a:picLocks noChangeAspect="1" noChangeArrowheads="1"/>
            </p:cNvPicPr>
            <p:nvPr/>
          </p:nvPicPr>
          <p:blipFill>
            <a:blip r:embed="rId4" cstate="print"/>
            <a:srcRect r="44242"/>
            <a:stretch>
              <a:fillRect/>
            </a:stretch>
          </p:blipFill>
          <p:spPr bwMode="auto">
            <a:xfrm>
              <a:off x="6062250" y="3960000"/>
              <a:ext cx="2524125" cy="288131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7813627" y="4214839"/>
              <a:ext cx="476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 smtClean="0">
                  <a:solidFill>
                    <a:prstClr val="black"/>
                  </a:solidFill>
                  <a:latin typeface="Calibri"/>
                </a:rPr>
                <a:t>e</a:t>
              </a:r>
              <a:r>
                <a:rPr lang="it-IT" sz="1800" baseline="30000" dirty="0" smtClean="0">
                  <a:solidFill>
                    <a:prstClr val="black"/>
                  </a:solidFill>
                  <a:latin typeface="Calibri"/>
                </a:rPr>
                <a:t>+</a:t>
              </a:r>
              <a:endParaRPr lang="it-IT" sz="1800" baseline="30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35066" y="4676504"/>
              <a:ext cx="425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 smtClean="0">
                  <a:solidFill>
                    <a:prstClr val="black"/>
                  </a:solidFill>
                  <a:latin typeface="Calibri"/>
                </a:rPr>
                <a:t>e</a:t>
              </a:r>
              <a:r>
                <a:rPr lang="it-IT" sz="1800" baseline="30000" dirty="0" smtClean="0">
                  <a:solidFill>
                    <a:prstClr val="black"/>
                  </a:solidFill>
                  <a:latin typeface="Calibri"/>
                </a:rPr>
                <a:t>-</a:t>
              </a:r>
              <a:endParaRPr lang="it-IT" sz="18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16424" y="4014574"/>
            <a:ext cx="2165883" cy="2664000"/>
            <a:chOff x="6282050" y="4052600"/>
            <a:chExt cx="2165883" cy="2664000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" t="8669" r="46113" b="2254"/>
            <a:stretch/>
          </p:blipFill>
          <p:spPr bwMode="auto">
            <a:xfrm>
              <a:off x="6282050" y="4052600"/>
              <a:ext cx="2165883" cy="2664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7518402" y="4214839"/>
              <a:ext cx="476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 smtClean="0">
                  <a:solidFill>
                    <a:prstClr val="black"/>
                  </a:solidFill>
                  <a:latin typeface="Calibri"/>
                </a:rPr>
                <a:t>e</a:t>
              </a:r>
              <a:r>
                <a:rPr lang="it-IT" sz="1800" baseline="30000" dirty="0" smtClean="0">
                  <a:solidFill>
                    <a:prstClr val="black"/>
                  </a:solidFill>
                  <a:latin typeface="Calibri"/>
                </a:rPr>
                <a:t>+</a:t>
              </a:r>
              <a:endParaRPr lang="it-IT" sz="1800" baseline="30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43816" y="4803829"/>
              <a:ext cx="425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 smtClean="0">
                  <a:solidFill>
                    <a:prstClr val="black"/>
                  </a:solidFill>
                  <a:latin typeface="Calibri"/>
                </a:rPr>
                <a:t>e</a:t>
              </a:r>
              <a:r>
                <a:rPr lang="it-IT" sz="1800" baseline="30000" dirty="0" smtClean="0">
                  <a:solidFill>
                    <a:prstClr val="black"/>
                  </a:solidFill>
                  <a:latin typeface="Calibri"/>
                </a:rPr>
                <a:t>-</a:t>
              </a:r>
              <a:endParaRPr lang="it-IT" sz="18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71575" y="1466662"/>
            <a:ext cx="197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Helios 2 @ 0.29 AU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3926" y="4057545"/>
            <a:ext cx="1477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[Tu et al., 1990]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41672" y="5128590"/>
          <a:ext cx="2246045" cy="1527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9" name="Equation" r:id="rId6" imgW="1638000" imgH="1117440" progId="Equation.3">
                  <p:embed/>
                </p:oleObj>
              </mc:Choice>
              <mc:Fallback>
                <p:oleObj name="Equation" r:id="rId6" imgW="163800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672" y="5128590"/>
                        <a:ext cx="2246045" cy="152735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69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Bruno, International Workshop and School     Mamaia, Romania  6-13 September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70F2-6F44-47E8-8D8B-FCF93C9F4587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42860</TotalTime>
  <Words>5190</Words>
  <Application>Microsoft Office PowerPoint</Application>
  <PresentationFormat>On-screen Show (4:3)</PresentationFormat>
  <Paragraphs>876</Paragraphs>
  <Slides>93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93</vt:i4>
      </vt:variant>
    </vt:vector>
  </HeadingPairs>
  <TitlesOfParts>
    <vt:vector size="121" baseType="lpstr">
      <vt:lpstr>Arial Unicode MS</vt:lpstr>
      <vt:lpstr>Arial</vt:lpstr>
      <vt:lpstr>Arial Rounded MT Bold</vt:lpstr>
      <vt:lpstr>Calibri</vt:lpstr>
      <vt:lpstr>Cambria Math</vt:lpstr>
      <vt:lpstr>CMR10</vt:lpstr>
      <vt:lpstr>CMTI10</vt:lpstr>
      <vt:lpstr>Comic Sans MS</vt:lpstr>
      <vt:lpstr>Constantia</vt:lpstr>
      <vt:lpstr>Monotype Corsiva</vt:lpstr>
      <vt:lpstr>MT Extra</vt:lpstr>
      <vt:lpstr>Symbol</vt:lpstr>
      <vt:lpstr>Tahoma</vt:lpstr>
      <vt:lpstr>Times New Roman</vt:lpstr>
      <vt:lpstr>Wingdings</vt:lpstr>
      <vt:lpstr>Wingdings 2</vt:lpstr>
      <vt:lpstr>Flow</vt:lpstr>
      <vt:lpstr>Office Theme</vt:lpstr>
      <vt:lpstr>1_Office Theme</vt:lpstr>
      <vt:lpstr>1_Flow</vt:lpstr>
      <vt:lpstr>2_Flow</vt:lpstr>
      <vt:lpstr>2_Office Theme</vt:lpstr>
      <vt:lpstr>3_Office Theme</vt:lpstr>
      <vt:lpstr>4_Office Theme</vt:lpstr>
      <vt:lpstr>5_Office Theme</vt:lpstr>
      <vt:lpstr>Equation</vt:lpstr>
      <vt:lpstr>Graph</vt:lpstr>
      <vt:lpstr>Equazione</vt:lpstr>
      <vt:lpstr>PowerPoint Presentation</vt:lpstr>
      <vt:lpstr>PowerPoint Presentation</vt:lpstr>
      <vt:lpstr>Ulysses</vt:lpstr>
      <vt:lpstr>Most of our knowledge about solar wind plasma and magnetic field in the inner heliosphere is due to Helios 1-2 s/c developed by the Federal Republic of Germany (FRG) in a cooperative program with NASA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Turbulence generation in the ecliptic: velocity shear mechanism  (Coleman 1968)</vt:lpstr>
      <vt:lpstr>PowerPoint Presentation</vt:lpstr>
      <vt:lpstr>Polar wind features</vt:lpstr>
      <vt:lpstr>Polar wind: spectral evolution</vt:lpstr>
      <vt:lpstr>Polar wind:  Spectral breakpoint, a comparison with ecliptic wind</vt:lpstr>
      <vt:lpstr>Polar wind: radial dependence of e+ and e– </vt:lpstr>
      <vt:lpstr>Turbulence generation in the polar wind: parametric decay</vt:lpstr>
      <vt:lpstr>PowerPoint Presentation</vt:lpstr>
      <vt:lpstr>The parametric instability for 1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CNR</dc:creator>
  <cp:lastModifiedBy>roberto bruno</cp:lastModifiedBy>
  <cp:revision>1989</cp:revision>
  <cp:lastPrinted>2004-03-20T08:36:54Z</cp:lastPrinted>
  <dcterms:created xsi:type="dcterms:W3CDTF">2001-07-18T16:38:16Z</dcterms:created>
  <dcterms:modified xsi:type="dcterms:W3CDTF">2015-09-10T04:42:11Z</dcterms:modified>
</cp:coreProperties>
</file>